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72" r:id="rId3"/>
    <p:sldId id="273" r:id="rId4"/>
    <p:sldId id="274" r:id="rId5"/>
    <p:sldId id="257" r:id="rId6"/>
    <p:sldId id="269" r:id="rId7"/>
    <p:sldId id="270" r:id="rId8"/>
    <p:sldId id="271" r:id="rId9"/>
    <p:sldId id="261" r:id="rId10"/>
    <p:sldId id="264" r:id="rId11"/>
    <p:sldId id="258" r:id="rId12"/>
    <p:sldId id="265" r:id="rId13"/>
    <p:sldId id="266" r:id="rId14"/>
    <p:sldId id="260" r:id="rId15"/>
    <p:sldId id="259" r:id="rId16"/>
  </p:sldIdLst>
  <p:sldSz cx="12192000" cy="6858000"/>
  <p:notesSz cx="6858000" cy="9144000"/>
  <p:embeddedFontLst>
    <p:embeddedFont>
      <p:font typeface="Verdana" panose="020B0604030504040204" pitchFamily="34" charset="0"/>
      <p:regular r:id="rId18"/>
      <p:bold r:id="rId19"/>
      <p:italic r:id="rId20"/>
      <p:boldItalic r:id="rId21"/>
    </p:embeddedFont>
    <p:embeddedFont>
      <p:font typeface="Monotype Corsiva" panose="03010101010201010101" pitchFamily="66" charset="0"/>
      <p:italic r:id="rId22"/>
    </p:embeddedFont>
    <p:embeddedFont>
      <p:font typeface="Calibri" panose="020F0502020204030204" pitchFamily="34" charset="0"/>
      <p:regular r:id="rId23"/>
      <p:bold r:id="rId24"/>
      <p:italic r:id="rId25"/>
      <p:boldItalic r:id="rId26"/>
    </p:embeddedFont>
    <p:embeddedFont>
      <p:font typeface="TITUS Cyberbit Basic" panose="020B0604020202020204" charset="0"/>
      <p:regular r:id="rId27"/>
    </p:embeddedFont>
    <p:embeddedFont>
      <p:font typeface="28 Days Later" panose="020B0604020202020204"/>
      <p:regular r:id="rId28"/>
    </p:embeddedFont>
    <p:embeddedFont>
      <p:font typeface="Kristen ITC" panose="03050502040202030202" pitchFamily="66"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ECECE"/>
    <a:srgbClr val="ECEDEF"/>
    <a:srgbClr val="032203"/>
    <a:srgbClr val="0000CC"/>
    <a:srgbClr val="D9D9D9"/>
    <a:srgbClr val="080808"/>
    <a:srgbClr val="000000"/>
    <a:srgbClr val="4F3231"/>
    <a:srgbClr val="4062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20" autoAdjust="0"/>
  </p:normalViewPr>
  <p:slideViewPr>
    <p:cSldViewPr>
      <p:cViewPr varScale="1">
        <p:scale>
          <a:sx n="71" d="100"/>
          <a:sy n="71" d="100"/>
        </p:scale>
        <p:origin x="-45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860FF9-6E9A-4FB4-8841-D505F3359333}" type="datetimeFigureOut">
              <a:rPr lang="en-US" smtClean="0"/>
              <a:t>10/25/2015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C04BB-40CB-4303-9C52-A2B653B7BD91}" type="slidenum">
              <a:rPr lang="en-US" smtClean="0"/>
              <a:t>‹#›</a:t>
            </a:fld>
            <a:endParaRPr lang="en-US"/>
          </a:p>
        </p:txBody>
      </p:sp>
    </p:spTree>
    <p:extLst>
      <p:ext uri="{BB962C8B-B14F-4D97-AF65-F5344CB8AC3E}">
        <p14:creationId xmlns:p14="http://schemas.microsoft.com/office/powerpoint/2010/main" val="3083689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C04BB-40CB-4303-9C52-A2B653B7BD91}" type="slidenum">
              <a:rPr lang="en-US" smtClean="0"/>
              <a:t>8</a:t>
            </a:fld>
            <a:endParaRPr lang="en-US"/>
          </a:p>
        </p:txBody>
      </p:sp>
    </p:spTree>
    <p:extLst>
      <p:ext uri="{BB962C8B-B14F-4D97-AF65-F5344CB8AC3E}">
        <p14:creationId xmlns:p14="http://schemas.microsoft.com/office/powerpoint/2010/main" val="731146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C04BB-40CB-4303-9C52-A2B653B7BD91}" type="slidenum">
              <a:rPr lang="en-US" smtClean="0"/>
              <a:t>9</a:t>
            </a:fld>
            <a:endParaRPr lang="en-US"/>
          </a:p>
        </p:txBody>
      </p:sp>
    </p:spTree>
    <p:extLst>
      <p:ext uri="{BB962C8B-B14F-4D97-AF65-F5344CB8AC3E}">
        <p14:creationId xmlns:p14="http://schemas.microsoft.com/office/powerpoint/2010/main" val="4144020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C04BB-40CB-4303-9C52-A2B653B7BD91}" type="slidenum">
              <a:rPr lang="en-US" smtClean="0"/>
              <a:t>13</a:t>
            </a:fld>
            <a:endParaRPr lang="en-US"/>
          </a:p>
        </p:txBody>
      </p:sp>
    </p:spTree>
    <p:extLst>
      <p:ext uri="{BB962C8B-B14F-4D97-AF65-F5344CB8AC3E}">
        <p14:creationId xmlns:p14="http://schemas.microsoft.com/office/powerpoint/2010/main" val="3597343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764F36-A614-4343-B19D-0FD303942512}" type="datetimeFigureOut">
              <a:rPr lang="en-US" smtClean="0"/>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0EED0-98E0-4218-AE61-4080C11556DD}" type="slidenum">
              <a:rPr lang="en-US" smtClean="0"/>
              <a:t>‹#›</a:t>
            </a:fld>
            <a:endParaRPr lang="en-US"/>
          </a:p>
        </p:txBody>
      </p:sp>
    </p:spTree>
    <p:extLst>
      <p:ext uri="{BB962C8B-B14F-4D97-AF65-F5344CB8AC3E}">
        <p14:creationId xmlns:p14="http://schemas.microsoft.com/office/powerpoint/2010/main" val="160953660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64F36-A614-4343-B19D-0FD303942512}" type="datetimeFigureOut">
              <a:rPr lang="en-US" smtClean="0"/>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0EED0-98E0-4218-AE61-4080C11556DD}" type="slidenum">
              <a:rPr lang="en-US" smtClean="0"/>
              <a:t>‹#›</a:t>
            </a:fld>
            <a:endParaRPr lang="en-US"/>
          </a:p>
        </p:txBody>
      </p:sp>
    </p:spTree>
    <p:extLst>
      <p:ext uri="{BB962C8B-B14F-4D97-AF65-F5344CB8AC3E}">
        <p14:creationId xmlns:p14="http://schemas.microsoft.com/office/powerpoint/2010/main" val="48679657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64F36-A614-4343-B19D-0FD303942512}" type="datetimeFigureOut">
              <a:rPr lang="en-US" smtClean="0"/>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0EED0-98E0-4218-AE61-4080C11556DD}" type="slidenum">
              <a:rPr lang="en-US" smtClean="0"/>
              <a:t>‹#›</a:t>
            </a:fld>
            <a:endParaRPr lang="en-US"/>
          </a:p>
        </p:txBody>
      </p:sp>
    </p:spTree>
    <p:extLst>
      <p:ext uri="{BB962C8B-B14F-4D97-AF65-F5344CB8AC3E}">
        <p14:creationId xmlns:p14="http://schemas.microsoft.com/office/powerpoint/2010/main" val="3022495931"/>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764F36-A614-4343-B19D-0FD303942512}" type="datetimeFigureOut">
              <a:rPr lang="en-US" smtClean="0"/>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0EED0-98E0-4218-AE61-4080C11556DD}" type="slidenum">
              <a:rPr lang="en-US" smtClean="0"/>
              <a:t>‹#›</a:t>
            </a:fld>
            <a:endParaRPr lang="en-US"/>
          </a:p>
        </p:txBody>
      </p:sp>
    </p:spTree>
    <p:extLst>
      <p:ext uri="{BB962C8B-B14F-4D97-AF65-F5344CB8AC3E}">
        <p14:creationId xmlns:p14="http://schemas.microsoft.com/office/powerpoint/2010/main" val="75977918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764F36-A614-4343-B19D-0FD303942512}" type="datetimeFigureOut">
              <a:rPr lang="en-US" smtClean="0"/>
              <a:t>10/25/2015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20EED0-98E0-4218-AE61-4080C11556DD}" type="slidenum">
              <a:rPr lang="en-US" smtClean="0"/>
              <a:t>‹#›</a:t>
            </a:fld>
            <a:endParaRPr lang="en-US"/>
          </a:p>
        </p:txBody>
      </p:sp>
    </p:spTree>
    <p:extLst>
      <p:ext uri="{BB962C8B-B14F-4D97-AF65-F5344CB8AC3E}">
        <p14:creationId xmlns:p14="http://schemas.microsoft.com/office/powerpoint/2010/main" val="406948373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764F36-A614-4343-B19D-0FD303942512}" type="datetimeFigureOut">
              <a:rPr lang="en-US" smtClean="0"/>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20EED0-98E0-4218-AE61-4080C11556DD}" type="slidenum">
              <a:rPr lang="en-US" smtClean="0"/>
              <a:t>‹#›</a:t>
            </a:fld>
            <a:endParaRPr lang="en-US"/>
          </a:p>
        </p:txBody>
      </p:sp>
    </p:spTree>
    <p:extLst>
      <p:ext uri="{BB962C8B-B14F-4D97-AF65-F5344CB8AC3E}">
        <p14:creationId xmlns:p14="http://schemas.microsoft.com/office/powerpoint/2010/main" val="190070689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764F36-A614-4343-B19D-0FD303942512}" type="datetimeFigureOut">
              <a:rPr lang="en-US" smtClean="0"/>
              <a:t>10/25/2015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20EED0-98E0-4218-AE61-4080C11556DD}" type="slidenum">
              <a:rPr lang="en-US" smtClean="0"/>
              <a:t>‹#›</a:t>
            </a:fld>
            <a:endParaRPr lang="en-US"/>
          </a:p>
        </p:txBody>
      </p:sp>
    </p:spTree>
    <p:extLst>
      <p:ext uri="{BB962C8B-B14F-4D97-AF65-F5344CB8AC3E}">
        <p14:creationId xmlns:p14="http://schemas.microsoft.com/office/powerpoint/2010/main" val="1341970344"/>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764F36-A614-4343-B19D-0FD303942512}" type="datetimeFigureOut">
              <a:rPr lang="en-US" smtClean="0"/>
              <a:t>10/25/2015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20EED0-98E0-4218-AE61-4080C11556DD}" type="slidenum">
              <a:rPr lang="en-US" smtClean="0"/>
              <a:t>‹#›</a:t>
            </a:fld>
            <a:endParaRPr lang="en-US"/>
          </a:p>
        </p:txBody>
      </p:sp>
    </p:spTree>
    <p:extLst>
      <p:ext uri="{BB962C8B-B14F-4D97-AF65-F5344CB8AC3E}">
        <p14:creationId xmlns:p14="http://schemas.microsoft.com/office/powerpoint/2010/main" val="266832628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64F36-A614-4343-B19D-0FD303942512}" type="datetimeFigureOut">
              <a:rPr lang="en-US" smtClean="0"/>
              <a:t>10/25/2015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20EED0-98E0-4218-AE61-4080C11556DD}" type="slidenum">
              <a:rPr lang="en-US" smtClean="0"/>
              <a:t>‹#›</a:t>
            </a:fld>
            <a:endParaRPr lang="en-US"/>
          </a:p>
        </p:txBody>
      </p:sp>
    </p:spTree>
    <p:extLst>
      <p:ext uri="{BB962C8B-B14F-4D97-AF65-F5344CB8AC3E}">
        <p14:creationId xmlns:p14="http://schemas.microsoft.com/office/powerpoint/2010/main" val="40506148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764F36-A614-4343-B19D-0FD303942512}" type="datetimeFigureOut">
              <a:rPr lang="en-US" smtClean="0"/>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20EED0-98E0-4218-AE61-4080C11556DD}" type="slidenum">
              <a:rPr lang="en-US" smtClean="0"/>
              <a:t>‹#›</a:t>
            </a:fld>
            <a:endParaRPr lang="en-US"/>
          </a:p>
        </p:txBody>
      </p:sp>
    </p:spTree>
    <p:extLst>
      <p:ext uri="{BB962C8B-B14F-4D97-AF65-F5344CB8AC3E}">
        <p14:creationId xmlns:p14="http://schemas.microsoft.com/office/powerpoint/2010/main" val="128372503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764F36-A614-4343-B19D-0FD303942512}" type="datetimeFigureOut">
              <a:rPr lang="en-US" smtClean="0"/>
              <a:t>10/25/2015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20EED0-98E0-4218-AE61-4080C11556DD}" type="slidenum">
              <a:rPr lang="en-US" smtClean="0"/>
              <a:t>‹#›</a:t>
            </a:fld>
            <a:endParaRPr lang="en-US"/>
          </a:p>
        </p:txBody>
      </p:sp>
    </p:spTree>
    <p:extLst>
      <p:ext uri="{BB962C8B-B14F-4D97-AF65-F5344CB8AC3E}">
        <p14:creationId xmlns:p14="http://schemas.microsoft.com/office/powerpoint/2010/main" val="149751957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764F36-A614-4343-B19D-0FD303942512}" type="datetimeFigureOut">
              <a:rPr lang="en-US" smtClean="0"/>
              <a:t>10/25/2015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0EED0-98E0-4218-AE61-4080C11556DD}" type="slidenum">
              <a:rPr lang="en-US" smtClean="0"/>
              <a:t>‹#›</a:t>
            </a:fld>
            <a:endParaRPr lang="en-US"/>
          </a:p>
        </p:txBody>
      </p:sp>
    </p:spTree>
    <p:extLst>
      <p:ext uri="{BB962C8B-B14F-4D97-AF65-F5344CB8AC3E}">
        <p14:creationId xmlns:p14="http://schemas.microsoft.com/office/powerpoint/2010/main" val="3281672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gif"/><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369526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F323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6304"/>
            <a:ext cx="5107251" cy="6874303"/>
          </a:xfrm>
          <a:prstGeom prst="rect">
            <a:avLst/>
          </a:prstGeom>
          <a:ln>
            <a:noFill/>
          </a:ln>
          <a:effectLst>
            <a:softEdge rad="112500"/>
          </a:effectLst>
        </p:spPr>
      </p:pic>
      <p:sp>
        <p:nvSpPr>
          <p:cNvPr id="13" name="TextBox 12"/>
          <p:cNvSpPr txBox="1"/>
          <p:nvPr/>
        </p:nvSpPr>
        <p:spPr>
          <a:xfrm>
            <a:off x="5107251" y="2110909"/>
            <a:ext cx="6627549" cy="4524315"/>
          </a:xfrm>
          <a:prstGeom prst="rect">
            <a:avLst/>
          </a:prstGeom>
          <a:noFill/>
        </p:spPr>
        <p:txBody>
          <a:bodyPr wrap="square" rtlCol="0">
            <a:spAutoFit/>
          </a:bodyPr>
          <a:lstStyle/>
          <a:p>
            <a:pPr algn="just"/>
            <a:r>
              <a:rPr lang="en-US" sz="2400" b="1" i="1" dirty="0" smtClean="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“Taylor is determined to conquer anything, and this won’t be any different,” </a:t>
            </a:r>
            <a:r>
              <a:rPr lang="en-US" sz="2400" b="1" dirty="0" smtClean="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Danielle said.  </a:t>
            </a:r>
            <a:r>
              <a:rPr lang="en-US" sz="2400" b="1" i="1" dirty="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“He will continue to be the Taylor that we all know and love.  His recovery is going to be long and grueling, but hard work and determination is nothing that Taylor has ever shied away </a:t>
            </a:r>
            <a:r>
              <a:rPr lang="en-US" sz="2400" b="1" i="1" dirty="0" smtClean="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from . . . We </a:t>
            </a:r>
            <a:r>
              <a:rPr lang="en-US" sz="2400" b="1" i="1" dirty="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try to continue to work hard each day to ensure the best possible </a:t>
            </a:r>
            <a:r>
              <a:rPr lang="en-US" sz="2400" b="1" i="1" dirty="0" smtClean="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life . . . We </a:t>
            </a:r>
            <a:r>
              <a:rPr lang="en-US" sz="2400" b="1" i="1" dirty="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are still so young and have so much life ahead of us, we want it to be everything we have imagined, even before the accident</a:t>
            </a:r>
            <a:r>
              <a:rPr lang="en-US" sz="2400" b="1" i="1" dirty="0" smtClean="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2400" b="1" i="1" dirty="0">
              <a:ln>
                <a:solidFill>
                  <a:sysClr val="windowText" lastClr="0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4" name="Rounded Rectangle 13"/>
          <p:cNvSpPr/>
          <p:nvPr/>
        </p:nvSpPr>
        <p:spPr>
          <a:xfrm>
            <a:off x="5107251" y="5410200"/>
            <a:ext cx="4646349" cy="457200"/>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5" y="0"/>
            <a:ext cx="12180125"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9849" t="27782" r="10606" b="39384"/>
          <a:stretch/>
        </p:blipFill>
        <p:spPr>
          <a:xfrm>
            <a:off x="4267200" y="0"/>
            <a:ext cx="8001000" cy="990600"/>
          </a:xfrm>
          <a:prstGeom prst="rect">
            <a:avLst/>
          </a:prstGeom>
        </p:spPr>
      </p:pic>
      <p:sp>
        <p:nvSpPr>
          <p:cNvPr id="8" name="Rectangle 7"/>
          <p:cNvSpPr/>
          <p:nvPr/>
        </p:nvSpPr>
        <p:spPr>
          <a:xfrm>
            <a:off x="6400800" y="685800"/>
            <a:ext cx="4927835" cy="1384995"/>
          </a:xfrm>
          <a:prstGeom prst="rect">
            <a:avLst/>
          </a:prstGeom>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onotype Corsiva" panose="03010101010201010101" pitchFamily="66" charset="0"/>
              </a:rPr>
              <a:t>Give Comfort To Others </a:t>
            </a:r>
          </a:p>
          <a:p>
            <a:pPr lvl="1"/>
            <a:r>
              <a:rPr lang="en-US" sz="4000" b="1" dirty="0">
                <a:solidFill>
                  <a:schemeClr val="bg1"/>
                </a:solidFill>
                <a:effectLst>
                  <a:outerShdw blurRad="38100" dist="38100" dir="2700000" algn="tl">
                    <a:srgbClr val="000000">
                      <a:alpha val="43137"/>
                    </a:srgbClr>
                  </a:outerShdw>
                </a:effectLst>
                <a:latin typeface="Monotype Corsiva" panose="03010101010201010101" pitchFamily="66" charset="0"/>
              </a:rPr>
              <a:t>2 Corinthians 1:3-4 </a:t>
            </a:r>
          </a:p>
        </p:txBody>
      </p:sp>
      <p:sp>
        <p:nvSpPr>
          <p:cNvPr id="16" name="TextBox 15"/>
          <p:cNvSpPr txBox="1"/>
          <p:nvPr/>
        </p:nvSpPr>
        <p:spPr>
          <a:xfrm>
            <a:off x="6248400" y="2058412"/>
            <a:ext cx="5486400" cy="3046988"/>
          </a:xfrm>
          <a:prstGeom prst="rect">
            <a:avLst/>
          </a:prstGeom>
          <a:solidFill>
            <a:srgbClr val="000000">
              <a:alpha val="50196"/>
            </a:srgbClr>
          </a:solidFill>
        </p:spPr>
        <p:txBody>
          <a:bodyPr wrap="square" rtlCol="0">
            <a:spAutoFit/>
          </a:bodyPr>
          <a:lstStyle/>
          <a:p>
            <a:pPr algn="ctr"/>
            <a:r>
              <a:rPr lang="en-US" sz="2400" b="1" dirty="0" smtClean="0">
                <a:ln>
                  <a:solidFill>
                    <a:srgbClr val="C00000"/>
                  </a:solidFill>
                </a:ln>
                <a:solidFill>
                  <a:schemeClr val="bg1"/>
                </a:solidFill>
                <a:latin typeface="Arial" panose="020B0604020202020204" pitchFamily="34" charset="0"/>
                <a:cs typeface="Arial" panose="020B0604020202020204" pitchFamily="34" charset="0"/>
              </a:rPr>
              <a:t>Miserable Comforters (Job 16:2)</a:t>
            </a:r>
          </a:p>
          <a:p>
            <a:pPr algn="ctr"/>
            <a:endParaRPr lang="en-US" sz="2400" b="1" dirty="0" smtClean="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b="1" dirty="0" smtClean="0">
                <a:solidFill>
                  <a:schemeClr val="bg1"/>
                </a:solidFill>
                <a:latin typeface="Arial" panose="020B0604020202020204" pitchFamily="34" charset="0"/>
                <a:cs typeface="Arial" panose="020B0604020202020204" pitchFamily="34" charset="0"/>
              </a:rPr>
              <a:t>Eliphaz: God is disciplining you—but good will come from this (Job 22).</a:t>
            </a:r>
          </a:p>
          <a:p>
            <a:pPr marL="285750" indent="-285750">
              <a:buFont typeface="Wingdings" panose="05000000000000000000" pitchFamily="2" charset="2"/>
              <a:buChar char="Ø"/>
            </a:pPr>
            <a:endParaRPr lang="en-US" b="1" dirty="0" smtClean="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b="1" dirty="0" smtClean="0">
                <a:solidFill>
                  <a:schemeClr val="bg1"/>
                </a:solidFill>
                <a:latin typeface="Arial" panose="020B0604020202020204" pitchFamily="34" charset="0"/>
                <a:cs typeface="Arial" panose="020B0604020202020204" pitchFamily="34" charset="0"/>
              </a:rPr>
              <a:t>Bildad: Now is the time to examine your priorities and return to God (Job 18).</a:t>
            </a:r>
          </a:p>
          <a:p>
            <a:pPr marL="285750" indent="-285750">
              <a:buFont typeface="Wingdings" panose="05000000000000000000" pitchFamily="2" charset="2"/>
              <a:buChar char="Ø"/>
            </a:pPr>
            <a:endParaRPr lang="en-US" b="1" dirty="0" smtClean="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b="1" dirty="0" smtClean="0">
                <a:solidFill>
                  <a:schemeClr val="bg1"/>
                </a:solidFill>
                <a:latin typeface="Arial" panose="020B0604020202020204" pitchFamily="34" charset="0"/>
                <a:cs typeface="Arial" panose="020B0604020202020204" pitchFamily="34" charset="0"/>
              </a:rPr>
              <a:t>Zophar: Man up, quit whining—it could be worse (Job 20).</a:t>
            </a:r>
            <a:endParaRPr lang="en-US" b="1" dirty="0">
              <a:solidFill>
                <a:schemeClr val="bg1"/>
              </a:solidFill>
              <a:latin typeface="Arial" panose="020B0604020202020204" pitchFamily="34" charset="0"/>
              <a:cs typeface="Arial" panose="020B0604020202020204" pitchFamily="34" charset="0"/>
            </a:endParaRPr>
          </a:p>
        </p:txBody>
      </p:sp>
      <p:sp>
        <p:nvSpPr>
          <p:cNvPr id="17" name="TextBox 16"/>
          <p:cNvSpPr txBox="1"/>
          <p:nvPr/>
        </p:nvSpPr>
        <p:spPr>
          <a:xfrm>
            <a:off x="6248400" y="2058412"/>
            <a:ext cx="5486400" cy="2954655"/>
          </a:xfrm>
          <a:prstGeom prst="rect">
            <a:avLst/>
          </a:prstGeom>
          <a:solidFill>
            <a:srgbClr val="000000">
              <a:alpha val="50196"/>
            </a:srgbClr>
          </a:solidFill>
        </p:spPr>
        <p:txBody>
          <a:bodyPr wrap="square" rtlCol="0">
            <a:spAutoFit/>
          </a:bodyPr>
          <a:lstStyle/>
          <a:p>
            <a:pPr algn="ctr"/>
            <a:r>
              <a:rPr lang="en-US" sz="2400" b="1" dirty="0" smtClean="0">
                <a:ln>
                  <a:solidFill>
                    <a:srgbClr val="C00000"/>
                  </a:solidFill>
                </a:ln>
                <a:solidFill>
                  <a:schemeClr val="bg1"/>
                </a:solidFill>
                <a:latin typeface="Arial" panose="020B0604020202020204" pitchFamily="34" charset="0"/>
                <a:cs typeface="Arial" panose="020B0604020202020204" pitchFamily="34" charset="0"/>
              </a:rPr>
              <a:t>Encouraging Comforters (2 Cor 1:4)</a:t>
            </a:r>
          </a:p>
          <a:p>
            <a:pPr algn="ctr"/>
            <a:endParaRPr lang="en-US" sz="2400" b="1" dirty="0" smtClean="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dirty="0" smtClean="0">
                <a:solidFill>
                  <a:schemeClr val="bg1"/>
                </a:solidFill>
                <a:latin typeface="Arial" panose="020B0604020202020204" pitchFamily="34" charset="0"/>
                <a:cs typeface="Arial" panose="020B0604020202020204" pitchFamily="34" charset="0"/>
              </a:rPr>
              <a:t>Be there in person (Acts 11:23).</a:t>
            </a:r>
          </a:p>
          <a:p>
            <a:pPr marL="285750" indent="-285750">
              <a:buFont typeface="Wingdings" panose="05000000000000000000" pitchFamily="2" charset="2"/>
              <a:buChar char="Ø"/>
            </a:pPr>
            <a:endParaRPr lang="en-US" sz="2400" b="1" dirty="0" smtClean="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dirty="0" smtClean="0">
                <a:solidFill>
                  <a:schemeClr val="bg1"/>
                </a:solidFill>
                <a:latin typeface="Arial" panose="020B0604020202020204" pitchFamily="34" charset="0"/>
                <a:cs typeface="Arial" panose="020B0604020202020204" pitchFamily="34" charset="0"/>
              </a:rPr>
              <a:t>Express empathy (1 Thess 4:16).</a:t>
            </a:r>
          </a:p>
          <a:p>
            <a:pPr marL="285750" indent="-285750">
              <a:buFont typeface="Wingdings" panose="05000000000000000000" pitchFamily="2" charset="2"/>
              <a:buChar char="Ø"/>
            </a:pPr>
            <a:endParaRPr lang="en-US" sz="2400" b="1" dirty="0" smtClean="0">
              <a:solidFill>
                <a:schemeClr val="bg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dirty="0" smtClean="0">
                <a:solidFill>
                  <a:schemeClr val="bg1"/>
                </a:solidFill>
                <a:latin typeface="Arial" panose="020B0604020202020204" pitchFamily="34" charset="0"/>
                <a:cs typeface="Arial" panose="020B0604020202020204" pitchFamily="34" charset="0"/>
              </a:rPr>
              <a:t>Don’t try to “fix it” (Job 2:9).</a:t>
            </a:r>
          </a:p>
          <a:p>
            <a:pPr marL="285750" indent="-285750">
              <a:buFont typeface="Wingdings" panose="05000000000000000000" pitchFamily="2" charset="2"/>
              <a:buChar char="Ø"/>
            </a:pP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84220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0.70"/>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2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8">
                                            <p:txEl>
                                              <p:pRg st="0" end="0"/>
                                            </p:txEl>
                                          </p:spTgt>
                                        </p:tgtEl>
                                      </p:cBhvr>
                                    </p:animEffect>
                                  </p:childTnLst>
                                </p:cTn>
                              </p:par>
                            </p:childTnLst>
                          </p:cTn>
                        </p:par>
                        <p:par>
                          <p:cTn id="16" fill="hold">
                            <p:stCondLst>
                              <p:cond delay="4000"/>
                            </p:stCondLst>
                            <p:childTnLst>
                              <p:par>
                                <p:cTn id="17" presetID="42"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anim calcmode="lin" valueType="num">
                                      <p:cBhvr>
                                        <p:cTn id="20" dur="2000" fill="hold"/>
                                        <p:tgtEl>
                                          <p:spTgt spid="13"/>
                                        </p:tgtEl>
                                        <p:attrNameLst>
                                          <p:attrName>ppt_x</p:attrName>
                                        </p:attrNameLst>
                                      </p:cBhvr>
                                      <p:tavLst>
                                        <p:tav tm="0">
                                          <p:val>
                                            <p:strVal val="#ppt_x"/>
                                          </p:val>
                                        </p:tav>
                                        <p:tav tm="100000">
                                          <p:val>
                                            <p:strVal val="#ppt_x"/>
                                          </p:val>
                                        </p:tav>
                                      </p:tavLst>
                                    </p:anim>
                                    <p:anim calcmode="lin" valueType="num">
                                      <p:cBhvr>
                                        <p:cTn id="21" dur="2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6000"/>
                            </p:stCondLst>
                            <p:childTnLst>
                              <p:par>
                                <p:cTn id="23" presetID="6" presetClass="entr" presetSubtype="16" fill="hold" grpId="0" nodeType="afterEffect">
                                  <p:stCondLst>
                                    <p:cond delay="400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 calcmode="lin" valueType="num">
                                      <p:cBhvr>
                                        <p:cTn id="30" dur="2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31" dur="2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32" dur="20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2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6">
                                            <p:bg/>
                                          </p:spTgt>
                                        </p:tgtEl>
                                        <p:attrNameLst>
                                          <p:attrName>style.visibility</p:attrName>
                                        </p:attrNameLst>
                                      </p:cBhvr>
                                      <p:to>
                                        <p:strVal val="visible"/>
                                      </p:to>
                                    </p:set>
                                    <p:animEffect transition="in" filter="wipe(up)">
                                      <p:cBhvr>
                                        <p:cTn id="42" dur="2000"/>
                                        <p:tgtEl>
                                          <p:spTgt spid="16">
                                            <p:bg/>
                                          </p:spTgt>
                                        </p:tgtEl>
                                      </p:cBhvr>
                                    </p:animEffect>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16">
                                            <p:txEl>
                                              <p:pRg st="0" end="0"/>
                                            </p:txEl>
                                          </p:spTgt>
                                        </p:tgtEl>
                                        <p:attrNameLst>
                                          <p:attrName>style.visibility</p:attrName>
                                        </p:attrNameLst>
                                      </p:cBhvr>
                                      <p:to>
                                        <p:strVal val="visible"/>
                                      </p:to>
                                    </p:set>
                                    <p:animEffect transition="in" filter="wipe(up)">
                                      <p:cBhvr>
                                        <p:cTn id="46" dur="2000"/>
                                        <p:tgtEl>
                                          <p:spTgt spid="1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6">
                                            <p:txEl>
                                              <p:pRg st="2" end="2"/>
                                            </p:txEl>
                                          </p:spTgt>
                                        </p:tgtEl>
                                        <p:attrNameLst>
                                          <p:attrName>style.visibility</p:attrName>
                                        </p:attrNameLst>
                                      </p:cBhvr>
                                      <p:to>
                                        <p:strVal val="visible"/>
                                      </p:to>
                                    </p:set>
                                    <p:animEffect transition="in" filter="wipe(up)">
                                      <p:cBhvr>
                                        <p:cTn id="51" dur="2000"/>
                                        <p:tgtEl>
                                          <p:spTgt spid="16">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6">
                                            <p:txEl>
                                              <p:pRg st="4" end="4"/>
                                            </p:txEl>
                                          </p:spTgt>
                                        </p:tgtEl>
                                        <p:attrNameLst>
                                          <p:attrName>style.visibility</p:attrName>
                                        </p:attrNameLst>
                                      </p:cBhvr>
                                      <p:to>
                                        <p:strVal val="visible"/>
                                      </p:to>
                                    </p:set>
                                    <p:animEffect transition="in" filter="wipe(up)">
                                      <p:cBhvr>
                                        <p:cTn id="56" dur="2000"/>
                                        <p:tgtEl>
                                          <p:spTgt spid="16">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16">
                                            <p:txEl>
                                              <p:pRg st="6" end="6"/>
                                            </p:txEl>
                                          </p:spTgt>
                                        </p:tgtEl>
                                        <p:attrNameLst>
                                          <p:attrName>style.visibility</p:attrName>
                                        </p:attrNameLst>
                                      </p:cBhvr>
                                      <p:to>
                                        <p:strVal val="visible"/>
                                      </p:to>
                                    </p:set>
                                    <p:animEffect transition="in" filter="wipe(up)">
                                      <p:cBhvr>
                                        <p:cTn id="61" dur="2000"/>
                                        <p:tgtEl>
                                          <p:spTgt spid="16">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2000"/>
                                        <p:tgtEl>
                                          <p:spTgt spid="16">
                                            <p:txEl>
                                              <p:pRg st="0" end="0"/>
                                            </p:txEl>
                                          </p:spTgt>
                                        </p:tgtEl>
                                      </p:cBhvr>
                                    </p:animEffect>
                                    <p:set>
                                      <p:cBhvr>
                                        <p:cTn id="66" dur="1" fill="hold">
                                          <p:stCondLst>
                                            <p:cond delay="1999"/>
                                          </p:stCondLst>
                                        </p:cTn>
                                        <p:tgtEl>
                                          <p:spTgt spid="16">
                                            <p:txEl>
                                              <p:pRg st="0" end="0"/>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2000"/>
                                        <p:tgtEl>
                                          <p:spTgt spid="16">
                                            <p:txEl>
                                              <p:pRg st="2" end="2"/>
                                            </p:txEl>
                                          </p:spTgt>
                                        </p:tgtEl>
                                      </p:cBhvr>
                                    </p:animEffect>
                                    <p:set>
                                      <p:cBhvr>
                                        <p:cTn id="69" dur="1" fill="hold">
                                          <p:stCondLst>
                                            <p:cond delay="1999"/>
                                          </p:stCondLst>
                                        </p:cTn>
                                        <p:tgtEl>
                                          <p:spTgt spid="16">
                                            <p:txEl>
                                              <p:pRg st="2" end="2"/>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2000"/>
                                        <p:tgtEl>
                                          <p:spTgt spid="16">
                                            <p:txEl>
                                              <p:pRg st="4" end="4"/>
                                            </p:txEl>
                                          </p:spTgt>
                                        </p:tgtEl>
                                      </p:cBhvr>
                                    </p:animEffect>
                                    <p:set>
                                      <p:cBhvr>
                                        <p:cTn id="72" dur="1" fill="hold">
                                          <p:stCondLst>
                                            <p:cond delay="1999"/>
                                          </p:stCondLst>
                                        </p:cTn>
                                        <p:tgtEl>
                                          <p:spTgt spid="16">
                                            <p:txEl>
                                              <p:pRg st="4" end="4"/>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2000"/>
                                        <p:tgtEl>
                                          <p:spTgt spid="16">
                                            <p:txEl>
                                              <p:pRg st="6" end="6"/>
                                            </p:txEl>
                                          </p:spTgt>
                                        </p:tgtEl>
                                      </p:cBhvr>
                                    </p:animEffect>
                                    <p:set>
                                      <p:cBhvr>
                                        <p:cTn id="75" dur="1" fill="hold">
                                          <p:stCondLst>
                                            <p:cond delay="1999"/>
                                          </p:stCondLst>
                                        </p:cTn>
                                        <p:tgtEl>
                                          <p:spTgt spid="16">
                                            <p:txEl>
                                              <p:pRg st="6" end="6"/>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2000"/>
                                        <p:tgtEl>
                                          <p:spTgt spid="16">
                                            <p:bg/>
                                          </p:spTgt>
                                        </p:tgtEl>
                                      </p:cBhvr>
                                    </p:animEffect>
                                    <p:set>
                                      <p:cBhvr>
                                        <p:cTn id="78" dur="1" fill="hold">
                                          <p:stCondLst>
                                            <p:cond delay="1999"/>
                                          </p:stCondLst>
                                        </p:cTn>
                                        <p:tgtEl>
                                          <p:spTgt spid="16">
                                            <p:bg/>
                                          </p:spTgt>
                                        </p:tgtEl>
                                        <p:attrNameLst>
                                          <p:attrName>style.visibility</p:attrName>
                                        </p:attrNameLst>
                                      </p:cBhvr>
                                      <p:to>
                                        <p:strVal val="hidden"/>
                                      </p:to>
                                    </p:set>
                                  </p:childTnLst>
                                </p:cTn>
                              </p:par>
                              <p:par>
                                <p:cTn id="79" presetID="22" presetClass="entr" presetSubtype="1" fill="hold" grpId="0" nodeType="withEffect">
                                  <p:stCondLst>
                                    <p:cond delay="0"/>
                                  </p:stCondLst>
                                  <p:childTnLst>
                                    <p:set>
                                      <p:cBhvr>
                                        <p:cTn id="80" dur="1" fill="hold">
                                          <p:stCondLst>
                                            <p:cond delay="0"/>
                                          </p:stCondLst>
                                        </p:cTn>
                                        <p:tgtEl>
                                          <p:spTgt spid="17">
                                            <p:bg/>
                                          </p:spTgt>
                                        </p:tgtEl>
                                        <p:attrNameLst>
                                          <p:attrName>style.visibility</p:attrName>
                                        </p:attrNameLst>
                                      </p:cBhvr>
                                      <p:to>
                                        <p:strVal val="visible"/>
                                      </p:to>
                                    </p:set>
                                    <p:animEffect transition="in" filter="wipe(up)">
                                      <p:cBhvr>
                                        <p:cTn id="81" dur="2000"/>
                                        <p:tgtEl>
                                          <p:spTgt spid="17">
                                            <p:bg/>
                                          </p:spTgt>
                                        </p:tgtEl>
                                      </p:cBhvr>
                                    </p:animEffect>
                                  </p:childTnLst>
                                </p:cTn>
                              </p:par>
                            </p:childTnLst>
                          </p:cTn>
                        </p:par>
                        <p:par>
                          <p:cTn id="82" fill="hold">
                            <p:stCondLst>
                              <p:cond delay="2000"/>
                            </p:stCondLst>
                            <p:childTnLst>
                              <p:par>
                                <p:cTn id="83" presetID="22" presetClass="entr" presetSubtype="1" fill="hold" grpId="0"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animEffect transition="in" filter="wipe(up)">
                                      <p:cBhvr>
                                        <p:cTn id="85" dur="2000"/>
                                        <p:tgtEl>
                                          <p:spTgt spid="17">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17">
                                            <p:txEl>
                                              <p:pRg st="2" end="2"/>
                                            </p:txEl>
                                          </p:spTgt>
                                        </p:tgtEl>
                                        <p:attrNameLst>
                                          <p:attrName>style.visibility</p:attrName>
                                        </p:attrNameLst>
                                      </p:cBhvr>
                                      <p:to>
                                        <p:strVal val="visible"/>
                                      </p:to>
                                    </p:set>
                                    <p:animEffect transition="in" filter="wipe(up)">
                                      <p:cBhvr>
                                        <p:cTn id="90" dur="2000"/>
                                        <p:tgtEl>
                                          <p:spTgt spid="17">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17">
                                            <p:txEl>
                                              <p:pRg st="4" end="4"/>
                                            </p:txEl>
                                          </p:spTgt>
                                        </p:tgtEl>
                                        <p:attrNameLst>
                                          <p:attrName>style.visibility</p:attrName>
                                        </p:attrNameLst>
                                      </p:cBhvr>
                                      <p:to>
                                        <p:strVal val="visible"/>
                                      </p:to>
                                    </p:set>
                                    <p:animEffect transition="in" filter="wipe(up)">
                                      <p:cBhvr>
                                        <p:cTn id="95" dur="2000"/>
                                        <p:tgtEl>
                                          <p:spTgt spid="17">
                                            <p:txEl>
                                              <p:pRg st="4" end="4"/>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grpId="0" nodeType="clickEffect">
                                  <p:stCondLst>
                                    <p:cond delay="0"/>
                                  </p:stCondLst>
                                  <p:childTnLst>
                                    <p:set>
                                      <p:cBhvr>
                                        <p:cTn id="99" dur="1" fill="hold">
                                          <p:stCondLst>
                                            <p:cond delay="0"/>
                                          </p:stCondLst>
                                        </p:cTn>
                                        <p:tgtEl>
                                          <p:spTgt spid="17">
                                            <p:txEl>
                                              <p:pRg st="6" end="6"/>
                                            </p:txEl>
                                          </p:spTgt>
                                        </p:tgtEl>
                                        <p:attrNameLst>
                                          <p:attrName>style.visibility</p:attrName>
                                        </p:attrNameLst>
                                      </p:cBhvr>
                                      <p:to>
                                        <p:strVal val="visible"/>
                                      </p:to>
                                    </p:set>
                                    <p:animEffect transition="in" filter="wipe(up)">
                                      <p:cBhvr>
                                        <p:cTn id="100" dur="20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p:bldP spid="14" grpId="0" animBg="1"/>
      <p:bldP spid="8" grpId="0" uiExpand="1" build="p" bldLvl="5"/>
      <p:bldP spid="16" grpId="0" uiExpand="1" build="p" bldLvl="5" animBg="1"/>
      <p:bldP spid="16" grpId="1" uiExpand="1" build="allAtOnce" animBg="1"/>
      <p:bldP spid="17" grpId="0" uiExpand="1" build="p" bldLvl="5"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9849" t="27782" r="22727" b="39384"/>
          <a:stretch/>
        </p:blipFill>
        <p:spPr>
          <a:xfrm>
            <a:off x="152400" y="16823"/>
            <a:ext cx="6781800" cy="990600"/>
          </a:xfrm>
          <a:prstGeom prst="rect">
            <a:avLst/>
          </a:prstGeom>
        </p:spPr>
      </p:pic>
      <p:sp>
        <p:nvSpPr>
          <p:cNvPr id="12" name="Rectangle 11"/>
          <p:cNvSpPr/>
          <p:nvPr/>
        </p:nvSpPr>
        <p:spPr>
          <a:xfrm>
            <a:off x="381000" y="838200"/>
            <a:ext cx="5486400" cy="1384995"/>
          </a:xfrm>
          <a:prstGeom prst="rect">
            <a:avLst/>
          </a:prstGeom>
        </p:spPr>
        <p:txBody>
          <a:bodyPr wrap="square">
            <a:spAutoFit/>
          </a:bodyPr>
          <a:lstStyle/>
          <a:p>
            <a:pPr algn="ctr"/>
            <a:r>
              <a:rPr lang="en-US" sz="4400" b="1" dirty="0">
                <a:solidFill>
                  <a:sysClr val="windowText" lastClr="000000"/>
                </a:solidFill>
                <a:effectLst>
                  <a:outerShdw blurRad="38100" dist="38100" dir="2700000" algn="tl">
                    <a:srgbClr val="000000">
                      <a:alpha val="43137"/>
                    </a:srgbClr>
                  </a:outerShdw>
                </a:effectLst>
                <a:latin typeface="Monotype Corsiva" panose="03010101010201010101" pitchFamily="66" charset="0"/>
              </a:rPr>
              <a:t>Give </a:t>
            </a:r>
            <a:r>
              <a:rPr lang="en-US" sz="4400" b="1" dirty="0" smtClean="0">
                <a:solidFill>
                  <a:sysClr val="windowText" lastClr="000000"/>
                </a:solidFill>
                <a:effectLst>
                  <a:outerShdw blurRad="38100" dist="38100" dir="2700000" algn="tl">
                    <a:srgbClr val="000000">
                      <a:alpha val="43137"/>
                    </a:srgbClr>
                  </a:outerShdw>
                </a:effectLst>
                <a:latin typeface="Monotype Corsiva" panose="03010101010201010101" pitchFamily="66" charset="0"/>
              </a:rPr>
              <a:t>Hope </a:t>
            </a:r>
            <a:r>
              <a:rPr lang="en-US" sz="4400" b="1" dirty="0">
                <a:solidFill>
                  <a:sysClr val="windowText" lastClr="000000"/>
                </a:solidFill>
                <a:effectLst>
                  <a:outerShdw blurRad="38100" dist="38100" dir="2700000" algn="tl">
                    <a:srgbClr val="000000">
                      <a:alpha val="43137"/>
                    </a:srgbClr>
                  </a:outerShdw>
                </a:effectLst>
                <a:latin typeface="Monotype Corsiva" panose="03010101010201010101" pitchFamily="66" charset="0"/>
              </a:rPr>
              <a:t>To </a:t>
            </a:r>
            <a:r>
              <a:rPr lang="en-US" sz="4400" b="1" dirty="0" smtClean="0">
                <a:solidFill>
                  <a:sysClr val="windowText" lastClr="000000"/>
                </a:solidFill>
                <a:effectLst>
                  <a:outerShdw blurRad="38100" dist="38100" dir="2700000" algn="tl">
                    <a:srgbClr val="000000">
                      <a:alpha val="43137"/>
                    </a:srgbClr>
                  </a:outerShdw>
                </a:effectLst>
                <a:latin typeface="Monotype Corsiva" panose="03010101010201010101" pitchFamily="66" charset="0"/>
              </a:rPr>
              <a:t>Others</a:t>
            </a:r>
          </a:p>
          <a:p>
            <a:pPr algn="ctr"/>
            <a:r>
              <a:rPr lang="en-US" sz="4000" b="1" dirty="0" smtClean="0">
                <a:solidFill>
                  <a:sysClr val="windowText" lastClr="000000"/>
                </a:solidFill>
                <a:effectLst>
                  <a:outerShdw blurRad="38100" dist="38100" dir="2700000" algn="tl">
                    <a:srgbClr val="000000">
                      <a:alpha val="43137"/>
                    </a:srgbClr>
                  </a:outerShdw>
                </a:effectLst>
                <a:latin typeface="Monotype Corsiva" panose="03010101010201010101" pitchFamily="66" charset="0"/>
              </a:rPr>
              <a:t>Heb </a:t>
            </a:r>
            <a:r>
              <a:rPr lang="en-US" sz="4000" b="1" dirty="0">
                <a:solidFill>
                  <a:sysClr val="windowText" lastClr="000000"/>
                </a:solidFill>
                <a:effectLst>
                  <a:outerShdw blurRad="38100" dist="38100" dir="2700000" algn="tl">
                    <a:srgbClr val="000000">
                      <a:alpha val="43137"/>
                    </a:srgbClr>
                  </a:outerShdw>
                </a:effectLst>
                <a:latin typeface="Monotype Corsiva" panose="03010101010201010101" pitchFamily="66" charset="0"/>
              </a:rPr>
              <a:t>12:1-2; </a:t>
            </a:r>
            <a:r>
              <a:rPr lang="en-US" sz="4000" b="1" dirty="0" smtClean="0">
                <a:solidFill>
                  <a:sysClr val="windowText" lastClr="000000"/>
                </a:solidFill>
                <a:effectLst>
                  <a:outerShdw blurRad="38100" dist="38100" dir="2700000" algn="tl">
                    <a:srgbClr val="000000">
                      <a:alpha val="43137"/>
                    </a:srgbClr>
                  </a:outerShdw>
                </a:effectLst>
                <a:latin typeface="Monotype Corsiva" panose="03010101010201010101" pitchFamily="66" charset="0"/>
              </a:rPr>
              <a:t>Psa </a:t>
            </a:r>
            <a:r>
              <a:rPr lang="en-US" sz="4000" b="1" dirty="0">
                <a:solidFill>
                  <a:sysClr val="windowText" lastClr="000000"/>
                </a:solidFill>
                <a:effectLst>
                  <a:outerShdw blurRad="38100" dist="38100" dir="2700000" algn="tl">
                    <a:srgbClr val="000000">
                      <a:alpha val="43137"/>
                    </a:srgbClr>
                  </a:outerShdw>
                </a:effectLst>
                <a:latin typeface="Monotype Corsiva" panose="03010101010201010101" pitchFamily="66" charset="0"/>
              </a:rPr>
              <a:t>90:15-17</a:t>
            </a: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9697" t="9070" r="8333" b="16486"/>
          <a:stretch/>
        </p:blipFill>
        <p:spPr>
          <a:xfrm>
            <a:off x="1003059" y="2057400"/>
            <a:ext cx="3523914" cy="4800600"/>
          </a:xfrm>
          <a:prstGeom prst="rect">
            <a:avLst/>
          </a:prstGeom>
          <a:ln>
            <a:noFill/>
          </a:ln>
          <a:effectLst>
            <a:softEdge rad="112500"/>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77" y="0"/>
            <a:ext cx="11986846" cy="6934200"/>
          </a:xfrm>
          <a:prstGeom prst="rect">
            <a:avLst/>
          </a:prstGeom>
        </p:spPr>
      </p:pic>
    </p:spTree>
    <p:extLst>
      <p:ext uri="{BB962C8B-B14F-4D97-AF65-F5344CB8AC3E}">
        <p14:creationId xmlns:p14="http://schemas.microsoft.com/office/powerpoint/2010/main" val="357367542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2000" fill="hold"/>
                                        <p:tgtEl>
                                          <p:spTgt spid="12">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12">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1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2000" fill="hold"/>
                                        <p:tgtEl>
                                          <p:spTgt spid="13"/>
                                        </p:tgtEl>
                                        <p:attrNameLst>
                                          <p:attrName>ppt_w</p:attrName>
                                        </p:attrNameLst>
                                      </p:cBhvr>
                                      <p:tavLst>
                                        <p:tav tm="0">
                                          <p:val>
                                            <p:strVal val="#ppt_w*0.70"/>
                                          </p:val>
                                        </p:tav>
                                        <p:tav tm="100000">
                                          <p:val>
                                            <p:strVal val="#ppt_w"/>
                                          </p:val>
                                        </p:tav>
                                      </p:tavLst>
                                    </p:anim>
                                    <p:anim calcmode="lin" valueType="num">
                                      <p:cBhvr>
                                        <p:cTn id="15" dur="2000" fill="hold"/>
                                        <p:tgtEl>
                                          <p:spTgt spid="13"/>
                                        </p:tgtEl>
                                        <p:attrNameLst>
                                          <p:attrName>ppt_h</p:attrName>
                                        </p:attrNameLst>
                                      </p:cBhvr>
                                      <p:tavLst>
                                        <p:tav tm="0">
                                          <p:val>
                                            <p:strVal val="#ppt_h"/>
                                          </p:val>
                                        </p:tav>
                                        <p:tav tm="100000">
                                          <p:val>
                                            <p:strVal val="#ppt_h"/>
                                          </p:val>
                                        </p:tav>
                                      </p:tavLst>
                                    </p:anim>
                                    <p:animEffect transition="in" filter="fade">
                                      <p:cBhvr>
                                        <p:cTn id="16" dur="2000"/>
                                        <p:tgtEl>
                                          <p:spTgt spid="13"/>
                                        </p:tgtEl>
                                      </p:cBhvr>
                                    </p:animEffect>
                                  </p:childTnLst>
                                </p:cTn>
                              </p:par>
                            </p:childTnLst>
                          </p:cTn>
                        </p:par>
                        <p:par>
                          <p:cTn id="17" fill="hold">
                            <p:stCondLst>
                              <p:cond delay="2000"/>
                            </p:stCondLst>
                            <p:childTnLst>
                              <p:par>
                                <p:cTn id="18" presetID="55" presetClass="entr" presetSubtype="0" fill="hold" grpId="0" nodeType="afterEffect">
                                  <p:stCondLst>
                                    <p:cond delay="0"/>
                                  </p:stCondLst>
                                  <p:childTnLst>
                                    <p:set>
                                      <p:cBhvr>
                                        <p:cTn id="19" dur="1" fill="hold">
                                          <p:stCondLst>
                                            <p:cond delay="0"/>
                                          </p:stCondLst>
                                        </p:cTn>
                                        <p:tgtEl>
                                          <p:spTgt spid="12">
                                            <p:txEl>
                                              <p:pRg st="1" end="1"/>
                                            </p:txEl>
                                          </p:spTgt>
                                        </p:tgtEl>
                                        <p:attrNameLst>
                                          <p:attrName>style.visibility</p:attrName>
                                        </p:attrNameLst>
                                      </p:cBhvr>
                                      <p:to>
                                        <p:strVal val="visible"/>
                                      </p:to>
                                    </p:set>
                                    <p:anim calcmode="lin" valueType="num">
                                      <p:cBhvr>
                                        <p:cTn id="20" dur="2000" fill="hold"/>
                                        <p:tgtEl>
                                          <p:spTgt spid="12">
                                            <p:txEl>
                                              <p:pRg st="1" end="1"/>
                                            </p:txEl>
                                          </p:spTgt>
                                        </p:tgtEl>
                                        <p:attrNameLst>
                                          <p:attrName>ppt_w</p:attrName>
                                        </p:attrNameLst>
                                      </p:cBhvr>
                                      <p:tavLst>
                                        <p:tav tm="0">
                                          <p:val>
                                            <p:strVal val="#ppt_w*0.70"/>
                                          </p:val>
                                        </p:tav>
                                        <p:tav tm="100000">
                                          <p:val>
                                            <p:strVal val="#ppt_w"/>
                                          </p:val>
                                        </p:tav>
                                      </p:tavLst>
                                    </p:anim>
                                    <p:anim calcmode="lin" valueType="num">
                                      <p:cBhvr>
                                        <p:cTn id="21" dur="2000" fill="hold"/>
                                        <p:tgtEl>
                                          <p:spTgt spid="12">
                                            <p:txEl>
                                              <p:pRg st="1" end="1"/>
                                            </p:txEl>
                                          </p:spTgt>
                                        </p:tgtEl>
                                        <p:attrNameLst>
                                          <p:attrName>ppt_h</p:attrName>
                                        </p:attrNameLst>
                                      </p:cBhvr>
                                      <p:tavLst>
                                        <p:tav tm="0">
                                          <p:val>
                                            <p:strVal val="#ppt_h"/>
                                          </p:val>
                                        </p:tav>
                                        <p:tav tm="100000">
                                          <p:val>
                                            <p:strVal val="#ppt_h"/>
                                          </p:val>
                                        </p:tav>
                                      </p:tavLst>
                                    </p:anim>
                                    <p:animEffect transition="in" filter="fade">
                                      <p:cBhvr>
                                        <p:cTn id="22" dur="20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bldLvl="5"/>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9849" t="27782" r="22727" b="39384"/>
          <a:stretch/>
        </p:blipFill>
        <p:spPr>
          <a:xfrm>
            <a:off x="5398477" y="0"/>
            <a:ext cx="6781800" cy="990600"/>
          </a:xfrm>
          <a:prstGeom prst="rect">
            <a:avLst/>
          </a:prstGeom>
        </p:spPr>
      </p:pic>
      <p:sp>
        <p:nvSpPr>
          <p:cNvPr id="13" name="Rectangle 12"/>
          <p:cNvSpPr/>
          <p:nvPr/>
        </p:nvSpPr>
        <p:spPr>
          <a:xfrm>
            <a:off x="6096000" y="762000"/>
            <a:ext cx="5486400" cy="1384995"/>
          </a:xfrm>
          <a:prstGeom prst="rect">
            <a:avLst/>
          </a:prstGeom>
        </p:spPr>
        <p:txBody>
          <a:bodyPr wrap="square">
            <a:spAutoFit/>
          </a:bodyPr>
          <a:lstStyle/>
          <a:p>
            <a:pPr algn="ctr"/>
            <a:r>
              <a:rPr lang="en-US" sz="4400" b="1" dirty="0">
                <a:solidFill>
                  <a:schemeClr val="bg1"/>
                </a:solidFill>
                <a:effectLst>
                  <a:outerShdw blurRad="38100" dist="38100" dir="2700000" algn="tl">
                    <a:srgbClr val="000000">
                      <a:alpha val="43137"/>
                    </a:srgbClr>
                  </a:outerShdw>
                </a:effectLst>
                <a:latin typeface="Monotype Corsiva" panose="03010101010201010101" pitchFamily="66" charset="0"/>
              </a:rPr>
              <a:t>Give </a:t>
            </a:r>
            <a:r>
              <a:rPr lang="en-US" sz="44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Hope </a:t>
            </a:r>
            <a:r>
              <a:rPr lang="en-US" sz="4400" b="1" dirty="0">
                <a:solidFill>
                  <a:schemeClr val="bg1"/>
                </a:solidFill>
                <a:effectLst>
                  <a:outerShdw blurRad="38100" dist="38100" dir="2700000" algn="tl">
                    <a:srgbClr val="000000">
                      <a:alpha val="43137"/>
                    </a:srgbClr>
                  </a:outerShdw>
                </a:effectLst>
                <a:latin typeface="Monotype Corsiva" panose="03010101010201010101" pitchFamily="66" charset="0"/>
              </a:rPr>
              <a:t>To </a:t>
            </a:r>
            <a:r>
              <a:rPr lang="en-US" sz="44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Others</a:t>
            </a:r>
          </a:p>
          <a:p>
            <a:pPr algn="ctr"/>
            <a:r>
              <a:rPr lang="en-US" sz="40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Heb </a:t>
            </a:r>
            <a:r>
              <a:rPr lang="en-US" sz="4000" b="1" dirty="0">
                <a:solidFill>
                  <a:schemeClr val="bg1"/>
                </a:solidFill>
                <a:effectLst>
                  <a:outerShdw blurRad="38100" dist="38100" dir="2700000" algn="tl">
                    <a:srgbClr val="000000">
                      <a:alpha val="43137"/>
                    </a:srgbClr>
                  </a:outerShdw>
                </a:effectLst>
                <a:latin typeface="Monotype Corsiva" panose="03010101010201010101" pitchFamily="66" charset="0"/>
              </a:rPr>
              <a:t>12:1-2; </a:t>
            </a:r>
            <a:r>
              <a:rPr lang="en-US" sz="40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Psa </a:t>
            </a:r>
            <a:r>
              <a:rPr lang="en-US" sz="4000" b="1" dirty="0">
                <a:solidFill>
                  <a:schemeClr val="bg1"/>
                </a:solidFill>
                <a:effectLst>
                  <a:outerShdw blurRad="38100" dist="38100" dir="2700000" algn="tl">
                    <a:srgbClr val="000000">
                      <a:alpha val="43137"/>
                    </a:srgbClr>
                  </a:outerShdw>
                </a:effectLst>
                <a:latin typeface="Monotype Corsiva" panose="03010101010201010101" pitchFamily="66" charset="0"/>
              </a:rPr>
              <a:t>90:15-17</a:t>
            </a:r>
          </a:p>
        </p:txBody>
      </p:sp>
      <p:sp>
        <p:nvSpPr>
          <p:cNvPr id="14" name="TextBox 13"/>
          <p:cNvSpPr txBox="1"/>
          <p:nvPr/>
        </p:nvSpPr>
        <p:spPr>
          <a:xfrm>
            <a:off x="7315200" y="2514600"/>
            <a:ext cx="4648200" cy="3046988"/>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all the walking wounded (2 Cor 5:2-4).</a:t>
            </a:r>
          </a:p>
          <a:p>
            <a:pPr marL="285750" indent="-285750">
              <a:buFont typeface="Wingdings" panose="05000000000000000000" pitchFamily="2" charset="2"/>
              <a:buChar char="Ø"/>
            </a:pPr>
            <a:endPar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wounds do not have to be fatal (Phil 1:21-23).</a:t>
            </a:r>
          </a:p>
          <a:p>
            <a:pPr marL="285750" indent="-285750">
              <a:buFont typeface="Wingdings" panose="05000000000000000000" pitchFamily="2" charset="2"/>
              <a:buChar char="Ø"/>
            </a:pPr>
            <a:endPar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are staying in the battle (2 Tim 4:6-8).</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759699"/>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2000"/>
                                        <p:tgtEl>
                                          <p:spTgt spid="14">
                                            <p:txEl>
                                              <p:pRg st="0" end="0"/>
                                            </p:txEl>
                                          </p:spTgt>
                                        </p:tgtEl>
                                      </p:cBhvr>
                                    </p:animEffect>
                                    <p:anim calcmode="lin" valueType="num">
                                      <p:cBhvr>
                                        <p:cTn id="8" dur="2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2" end="2"/>
                                            </p:txEl>
                                          </p:spTgt>
                                        </p:tgtEl>
                                        <p:attrNameLst>
                                          <p:attrName>style.visibility</p:attrName>
                                        </p:attrNameLst>
                                      </p:cBhvr>
                                      <p:to>
                                        <p:strVal val="visible"/>
                                      </p:to>
                                    </p:set>
                                    <p:animEffect transition="in" filter="fade">
                                      <p:cBhvr>
                                        <p:cTn id="14" dur="2000"/>
                                        <p:tgtEl>
                                          <p:spTgt spid="14">
                                            <p:txEl>
                                              <p:pRg st="2" end="2"/>
                                            </p:txEl>
                                          </p:spTgt>
                                        </p:tgtEl>
                                      </p:cBhvr>
                                    </p:animEffect>
                                    <p:anim calcmode="lin" valueType="num">
                                      <p:cBhvr>
                                        <p:cTn id="15" dur="2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16" dur="2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animEffect transition="in" filter="fade">
                                      <p:cBhvr>
                                        <p:cTn id="21" dur="2000"/>
                                        <p:tgtEl>
                                          <p:spTgt spid="14">
                                            <p:txEl>
                                              <p:pRg st="4" end="4"/>
                                            </p:txEl>
                                          </p:spTgt>
                                        </p:tgtEl>
                                      </p:cBhvr>
                                    </p:animEffect>
                                    <p:anim calcmode="lin" valueType="num">
                                      <p:cBhvr>
                                        <p:cTn id="22" dur="2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3" dur="2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42"/>
            <a:ext cx="12192000" cy="686274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9848" t="27782" r="8334" b="39384"/>
          <a:stretch/>
        </p:blipFill>
        <p:spPr>
          <a:xfrm>
            <a:off x="3962400" y="0"/>
            <a:ext cx="8229600" cy="990600"/>
          </a:xfrm>
          <a:prstGeom prst="rect">
            <a:avLst/>
          </a:prstGeom>
        </p:spPr>
      </p:pic>
      <p:sp>
        <p:nvSpPr>
          <p:cNvPr id="16" name="Rectangle 15"/>
          <p:cNvSpPr/>
          <p:nvPr/>
        </p:nvSpPr>
        <p:spPr>
          <a:xfrm>
            <a:off x="5029200" y="685800"/>
            <a:ext cx="7061435" cy="1384995"/>
          </a:xfrm>
          <a:prstGeom prst="rect">
            <a:avLst/>
          </a:prstGeom>
        </p:spPr>
        <p:txBody>
          <a:bodyPr wrap="square">
            <a:spAutoFit/>
          </a:bodyPr>
          <a:lstStyle/>
          <a:p>
            <a:pPr algn="ctr"/>
            <a:r>
              <a:rPr lang="en-US" sz="44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Refocus your attention on Heaven</a:t>
            </a:r>
            <a:endParaRPr lang="en-US" sz="4400" b="1" dirty="0">
              <a:solidFill>
                <a:schemeClr val="bg1"/>
              </a:solidFill>
              <a:effectLst>
                <a:outerShdw blurRad="38100" dist="38100" dir="2700000" algn="tl">
                  <a:srgbClr val="000000">
                    <a:alpha val="43137"/>
                  </a:srgbClr>
                </a:outerShdw>
              </a:effectLst>
              <a:latin typeface="Monotype Corsiva" panose="03010101010201010101" pitchFamily="66" charset="0"/>
            </a:endParaRPr>
          </a:p>
          <a:p>
            <a:pPr lvl="1" algn="ctr"/>
            <a:r>
              <a:rPr lang="en-US" sz="4000" b="1" dirty="0" smtClean="0">
                <a:solidFill>
                  <a:schemeClr val="bg1"/>
                </a:solidFill>
                <a:effectLst>
                  <a:outerShdw blurRad="38100" dist="38100" dir="2700000" algn="tl">
                    <a:srgbClr val="000000">
                      <a:alpha val="43137"/>
                    </a:srgbClr>
                  </a:outerShdw>
                </a:effectLst>
                <a:latin typeface="Monotype Corsiva" panose="03010101010201010101" pitchFamily="66" charset="0"/>
              </a:rPr>
              <a:t>Heb 11:13-16; Psa 121:1-2</a:t>
            </a:r>
            <a:endParaRPr lang="en-US" sz="4000" b="1" dirty="0">
              <a:solidFill>
                <a:schemeClr val="bg1"/>
              </a:solidFill>
              <a:effectLst>
                <a:outerShdw blurRad="38100" dist="38100" dir="2700000" algn="tl">
                  <a:srgbClr val="000000">
                    <a:alpha val="43137"/>
                  </a:srgbClr>
                </a:outerShdw>
              </a:effectLst>
              <a:latin typeface="Monotype Corsiva" panose="03010101010201010101" pitchFamily="66" charset="0"/>
            </a:endParaRPr>
          </a:p>
        </p:txBody>
      </p:sp>
      <p:sp>
        <p:nvSpPr>
          <p:cNvPr id="18" name="Rounded Rectangle 17"/>
          <p:cNvSpPr/>
          <p:nvPr/>
        </p:nvSpPr>
        <p:spPr>
          <a:xfrm>
            <a:off x="1600200" y="1828800"/>
            <a:ext cx="3810000" cy="533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502708" y="5706070"/>
            <a:ext cx="7186584" cy="923330"/>
          </a:xfrm>
          <a:prstGeom prst="rect">
            <a:avLst/>
          </a:prstGeom>
          <a:noFill/>
        </p:spPr>
        <p:txBody>
          <a:bodyPr wrap="none" lIns="91440" tIns="45720" rIns="91440" bIns="45720">
            <a:spAutoFit/>
          </a:bodyPr>
          <a:lstStyle/>
          <a:p>
            <a:pPr algn="ctr"/>
            <a:r>
              <a:rPr lang="en-US" sz="5400" b="1" cap="none" spc="0" dirty="0" smtClean="0">
                <a:ln w="6600">
                  <a:solidFill>
                    <a:srgbClr val="C00000"/>
                  </a:solidFill>
                  <a:prstDash val="solid"/>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Corinthians 4:17-18</a:t>
            </a:r>
            <a:endParaRPr lang="en-US" sz="5400" b="1" cap="none" spc="0" dirty="0">
              <a:ln w="6600">
                <a:solidFill>
                  <a:srgbClr val="C00000"/>
                </a:solidFill>
                <a:prstDash val="solid"/>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0" name="Rounded Rectangle 19"/>
          <p:cNvSpPr/>
          <p:nvPr/>
        </p:nvSpPr>
        <p:spPr>
          <a:xfrm>
            <a:off x="1600200" y="2635863"/>
            <a:ext cx="3810000" cy="533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810759" y="5771384"/>
            <a:ext cx="4570482" cy="923330"/>
          </a:xfrm>
          <a:prstGeom prst="rect">
            <a:avLst/>
          </a:prstGeom>
          <a:noFill/>
        </p:spPr>
        <p:txBody>
          <a:bodyPr wrap="none" lIns="91440" tIns="45720" rIns="91440" bIns="45720">
            <a:spAutoFit/>
          </a:bodyPr>
          <a:lstStyle/>
          <a:p>
            <a:pPr algn="ctr"/>
            <a:r>
              <a:rPr lang="en-US" sz="5400" b="1" cap="none" spc="600" dirty="0" smtClean="0">
                <a:ln w="6600">
                  <a:solidFill>
                    <a:srgbClr val="C00000"/>
                  </a:solidFill>
                  <a:prstDash val="solid"/>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John 16:33</a:t>
            </a:r>
            <a:endParaRPr lang="en-US" sz="5400" b="1" cap="none" spc="600" dirty="0">
              <a:ln w="6600">
                <a:solidFill>
                  <a:srgbClr val="C00000"/>
                </a:solidFill>
                <a:prstDash val="solid"/>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ounded Rectangle 21"/>
          <p:cNvSpPr/>
          <p:nvPr/>
        </p:nvSpPr>
        <p:spPr>
          <a:xfrm>
            <a:off x="1605148" y="3442926"/>
            <a:ext cx="3810000" cy="5334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809271" y="5782270"/>
            <a:ext cx="4878260" cy="923330"/>
          </a:xfrm>
          <a:prstGeom prst="rect">
            <a:avLst/>
          </a:prstGeom>
          <a:noFill/>
        </p:spPr>
        <p:txBody>
          <a:bodyPr wrap="none" lIns="91440" tIns="45720" rIns="91440" bIns="45720">
            <a:spAutoFit/>
          </a:bodyPr>
          <a:lstStyle/>
          <a:p>
            <a:pPr algn="ctr"/>
            <a:r>
              <a:rPr lang="en-US" sz="5400" b="1" cap="none" spc="600" dirty="0" smtClean="0">
                <a:ln w="6600">
                  <a:solidFill>
                    <a:srgbClr val="C00000"/>
                  </a:solidFill>
                  <a:prstDash val="solid"/>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John 14:1-3</a:t>
            </a:r>
            <a:endParaRPr lang="en-US" sz="5400" b="1" cap="none" spc="600" dirty="0">
              <a:ln w="6600">
                <a:solidFill>
                  <a:srgbClr val="C00000"/>
                </a:solidFill>
                <a:prstDash val="solid"/>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50000" t="44445" r="35000" b="37778"/>
          <a:stretch/>
        </p:blipFill>
        <p:spPr>
          <a:xfrm>
            <a:off x="5486400" y="3276600"/>
            <a:ext cx="2819400" cy="1676400"/>
          </a:xfrm>
          <a:prstGeom prst="rect">
            <a:avLst/>
          </a:prstGeom>
          <a:effectLst>
            <a:softEdge rad="317500"/>
          </a:effectLst>
        </p:spPr>
      </p:pic>
      <p:sp>
        <p:nvSpPr>
          <p:cNvPr id="24" name="TextBox 23"/>
          <p:cNvSpPr txBox="1"/>
          <p:nvPr/>
        </p:nvSpPr>
        <p:spPr>
          <a:xfrm>
            <a:off x="5633852" y="2205484"/>
            <a:ext cx="6177148" cy="2677656"/>
          </a:xfrm>
          <a:prstGeom prst="rect">
            <a:avLst/>
          </a:prstGeom>
          <a:noFill/>
        </p:spPr>
        <p:txBody>
          <a:bodyPr wrap="square" rtlCol="0">
            <a:spAutoFit/>
          </a:bodyPr>
          <a:lstStyle/>
          <a:p>
            <a:r>
              <a:rPr lang="en-US" sz="2800" b="1" spc="300" dirty="0">
                <a:effectLst>
                  <a:outerShdw blurRad="38100" dist="38100" dir="2700000" algn="tl">
                    <a:srgbClr val="000000">
                      <a:alpha val="43137"/>
                    </a:srgbClr>
                  </a:outerShdw>
                </a:effectLst>
                <a:latin typeface="Monotype Corsiva" panose="03010101010201010101" pitchFamily="66" charset="0"/>
              </a:rPr>
              <a:t>This world is not my home I'm just passing </a:t>
            </a:r>
            <a:r>
              <a:rPr lang="en-US" sz="2800" b="1" spc="300" dirty="0" smtClean="0">
                <a:effectLst>
                  <a:outerShdw blurRad="38100" dist="38100" dir="2700000" algn="tl">
                    <a:srgbClr val="000000">
                      <a:alpha val="43137"/>
                    </a:srgbClr>
                  </a:outerShdw>
                </a:effectLst>
                <a:latin typeface="Monotype Corsiva" panose="03010101010201010101" pitchFamily="66" charset="0"/>
              </a:rPr>
              <a:t>through my </a:t>
            </a:r>
            <a:r>
              <a:rPr lang="en-US" sz="2800" b="1" spc="300" dirty="0">
                <a:effectLst>
                  <a:outerShdw blurRad="38100" dist="38100" dir="2700000" algn="tl">
                    <a:srgbClr val="000000">
                      <a:alpha val="43137"/>
                    </a:srgbClr>
                  </a:outerShdw>
                </a:effectLst>
                <a:latin typeface="Monotype Corsiva" panose="03010101010201010101" pitchFamily="66" charset="0"/>
              </a:rPr>
              <a:t>treasures are laid up somewhere beyond the </a:t>
            </a:r>
            <a:r>
              <a:rPr lang="en-US" sz="2800" b="1" spc="300" dirty="0" smtClean="0">
                <a:effectLst>
                  <a:outerShdw blurRad="38100" dist="38100" dir="2700000" algn="tl">
                    <a:srgbClr val="000000">
                      <a:alpha val="43137"/>
                    </a:srgbClr>
                  </a:outerShdw>
                </a:effectLst>
                <a:latin typeface="Monotype Corsiva" panose="03010101010201010101" pitchFamily="66" charset="0"/>
              </a:rPr>
              <a:t>blue the </a:t>
            </a:r>
            <a:r>
              <a:rPr lang="en-US" sz="2800" b="1" spc="300" dirty="0">
                <a:effectLst>
                  <a:outerShdw blurRad="38100" dist="38100" dir="2700000" algn="tl">
                    <a:srgbClr val="000000">
                      <a:alpha val="43137"/>
                    </a:srgbClr>
                  </a:outerShdw>
                </a:effectLst>
                <a:latin typeface="Monotype Corsiva" panose="03010101010201010101" pitchFamily="66" charset="0"/>
              </a:rPr>
              <a:t>angels beckon me from Heaven's open </a:t>
            </a:r>
            <a:r>
              <a:rPr lang="en-US" sz="2800" b="1" spc="300" dirty="0" smtClean="0">
                <a:effectLst>
                  <a:outerShdw blurRad="38100" dist="38100" dir="2700000" algn="tl">
                    <a:srgbClr val="000000">
                      <a:alpha val="43137"/>
                    </a:srgbClr>
                  </a:outerShdw>
                </a:effectLst>
                <a:latin typeface="Monotype Corsiva" panose="03010101010201010101" pitchFamily="66" charset="0"/>
              </a:rPr>
              <a:t>door and </a:t>
            </a:r>
            <a:r>
              <a:rPr lang="en-US" sz="2800" b="1" spc="300" dirty="0">
                <a:effectLst>
                  <a:outerShdw blurRad="38100" dist="38100" dir="2700000" algn="tl">
                    <a:srgbClr val="000000">
                      <a:alpha val="43137"/>
                    </a:srgbClr>
                  </a:outerShdw>
                </a:effectLst>
                <a:latin typeface="Monotype Corsiva" panose="03010101010201010101" pitchFamily="66" charset="0"/>
              </a:rPr>
              <a:t>I can't feel at home in this world </a:t>
            </a:r>
            <a:r>
              <a:rPr lang="en-US" sz="2800" b="1" spc="300" dirty="0" smtClean="0">
                <a:effectLst>
                  <a:outerShdw blurRad="38100" dist="38100" dir="2700000" algn="tl">
                    <a:srgbClr val="000000">
                      <a:alpha val="43137"/>
                    </a:srgbClr>
                  </a:outerShdw>
                </a:effectLst>
                <a:latin typeface="Monotype Corsiva" panose="03010101010201010101" pitchFamily="66" charset="0"/>
              </a:rPr>
              <a:t>anymore . . .</a:t>
            </a:r>
            <a:endParaRPr lang="en-US" sz="2800" b="1" spc="300" dirty="0">
              <a:effectLst>
                <a:outerShdw blurRad="38100" dist="38100" dir="2700000" algn="tl">
                  <a:srgbClr val="000000">
                    <a:alpha val="43137"/>
                  </a:srgbClr>
                </a:outerShdw>
              </a:effectLst>
              <a:latin typeface="Monotype Corsiva" panose="03010101010201010101" pitchFamily="66" charset="0"/>
            </a:endParaRPr>
          </a:p>
        </p:txBody>
      </p:sp>
    </p:spTree>
    <p:extLst>
      <p:ext uri="{BB962C8B-B14F-4D97-AF65-F5344CB8AC3E}">
        <p14:creationId xmlns:p14="http://schemas.microsoft.com/office/powerpoint/2010/main" val="2011508357"/>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2000"/>
                                        <p:tgtEl>
                                          <p:spTgt spid="14"/>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2000"/>
                                        <p:tgtEl>
                                          <p:spTgt spid="15"/>
                                        </p:tgtEl>
                                      </p:cBhvr>
                                    </p:animEffect>
                                  </p:childTnLst>
                                </p:cTn>
                              </p:par>
                            </p:childTnLst>
                          </p:cTn>
                        </p:par>
                        <p:par>
                          <p:cTn id="11" fill="hold">
                            <p:stCondLst>
                              <p:cond delay="2000"/>
                            </p:stCondLst>
                            <p:childTnLst>
                              <p:par>
                                <p:cTn id="12" presetID="55" presetClass="entr" presetSubtype="0" fill="hold" grpId="0" nodeType="after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 calcmode="lin" valueType="num">
                                      <p:cBhvr>
                                        <p:cTn id="14" dur="2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15" dur="2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16" dur="2000"/>
                                        <p:tgtEl>
                                          <p:spTgt spid="16">
                                            <p:txEl>
                                              <p:pRg st="0" end="0"/>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 calcmode="lin" valueType="num">
                                      <p:cBhvr>
                                        <p:cTn id="19" dur="2000" fill="hold"/>
                                        <p:tgtEl>
                                          <p:spTgt spid="16">
                                            <p:txEl>
                                              <p:pRg st="1" end="1"/>
                                            </p:txEl>
                                          </p:spTgt>
                                        </p:tgtEl>
                                        <p:attrNameLst>
                                          <p:attrName>ppt_w</p:attrName>
                                        </p:attrNameLst>
                                      </p:cBhvr>
                                      <p:tavLst>
                                        <p:tav tm="0">
                                          <p:val>
                                            <p:strVal val="#ppt_w*0.70"/>
                                          </p:val>
                                        </p:tav>
                                        <p:tav tm="100000">
                                          <p:val>
                                            <p:strVal val="#ppt_w"/>
                                          </p:val>
                                        </p:tav>
                                      </p:tavLst>
                                    </p:anim>
                                    <p:anim calcmode="lin" valueType="num">
                                      <p:cBhvr>
                                        <p:cTn id="20" dur="2000" fill="hold"/>
                                        <p:tgtEl>
                                          <p:spTgt spid="16">
                                            <p:txEl>
                                              <p:pRg st="1" end="1"/>
                                            </p:txEl>
                                          </p:spTgt>
                                        </p:tgtEl>
                                        <p:attrNameLst>
                                          <p:attrName>ppt_h</p:attrName>
                                        </p:attrNameLst>
                                      </p:cBhvr>
                                      <p:tavLst>
                                        <p:tav tm="0">
                                          <p:val>
                                            <p:strVal val="#ppt_h"/>
                                          </p:val>
                                        </p:tav>
                                        <p:tav tm="100000">
                                          <p:val>
                                            <p:strVal val="#ppt_h"/>
                                          </p:val>
                                        </p:tav>
                                      </p:tavLst>
                                    </p:anim>
                                    <p:animEffect transition="in" filter="fade">
                                      <p:cBhvr>
                                        <p:cTn id="21" dur="2000"/>
                                        <p:tgtEl>
                                          <p:spTgt spid="1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000"/>
                                        <p:tgtEl>
                                          <p:spTgt spid="17"/>
                                        </p:tgtEl>
                                      </p:cBhvr>
                                    </p:animEffect>
                                    <p:anim calcmode="lin" valueType="num">
                                      <p:cBhvr>
                                        <p:cTn id="27" dur="2000" fill="hold"/>
                                        <p:tgtEl>
                                          <p:spTgt spid="17"/>
                                        </p:tgtEl>
                                        <p:attrNameLst>
                                          <p:attrName>ppt_x</p:attrName>
                                        </p:attrNameLst>
                                      </p:cBhvr>
                                      <p:tavLst>
                                        <p:tav tm="0">
                                          <p:val>
                                            <p:strVal val="#ppt_x"/>
                                          </p:val>
                                        </p:tav>
                                        <p:tav tm="100000">
                                          <p:val>
                                            <p:strVal val="#ppt_x"/>
                                          </p:val>
                                        </p:tav>
                                      </p:tavLst>
                                    </p:anim>
                                    <p:anim calcmode="lin" valueType="num">
                                      <p:cBhvr>
                                        <p:cTn id="28" dur="2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6" presetClass="path" presetSubtype="0" accel="50000" decel="50000" fill="hold" grpId="1" nodeType="clickEffect">
                                  <p:stCondLst>
                                    <p:cond delay="0"/>
                                  </p:stCondLst>
                                  <p:childTnLst>
                                    <p:animMotion origin="layout" path="M 0 4.44444E-6 L -0.20625 -0.59746 " pathEditMode="relative" rAng="0" ptsTypes="AA">
                                      <p:cBhvr>
                                        <p:cTn id="32" dur="3000" fill="hold"/>
                                        <p:tgtEl>
                                          <p:spTgt spid="17"/>
                                        </p:tgtEl>
                                        <p:attrNameLst>
                                          <p:attrName>ppt_x</p:attrName>
                                          <p:attrName>ppt_y</p:attrName>
                                        </p:attrNameLst>
                                      </p:cBhvr>
                                      <p:rCtr x="-10312" y="-29884"/>
                                    </p:animMotion>
                                  </p:childTnLst>
                                </p:cTn>
                              </p:par>
                              <p:par>
                                <p:cTn id="33" presetID="6" presetClass="emph" presetSubtype="0" fill="hold" grpId="2" nodeType="withEffect">
                                  <p:stCondLst>
                                    <p:cond delay="0"/>
                                  </p:stCondLst>
                                  <p:childTnLst>
                                    <p:animScale>
                                      <p:cBhvr>
                                        <p:cTn id="34" dur="3000" fill="hold"/>
                                        <p:tgtEl>
                                          <p:spTgt spid="17"/>
                                        </p:tgtEl>
                                      </p:cBhvr>
                                      <p:by x="50000" y="50000"/>
                                    </p:animScale>
                                  </p:childTnLst>
                                </p:cTn>
                              </p:par>
                              <p:par>
                                <p:cTn id="35" presetID="6"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circle(in)">
                                      <p:cBhvr>
                                        <p:cTn id="37" dur="2000"/>
                                        <p:tgtEl>
                                          <p:spTgt spid="18"/>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2000"/>
                                        <p:tgtEl>
                                          <p:spTgt spid="19"/>
                                        </p:tgtEl>
                                      </p:cBhvr>
                                    </p:animEffect>
                                    <p:anim calcmode="lin" valueType="num">
                                      <p:cBhvr>
                                        <p:cTn id="41" dur="2000" fill="hold"/>
                                        <p:tgtEl>
                                          <p:spTgt spid="19"/>
                                        </p:tgtEl>
                                        <p:attrNameLst>
                                          <p:attrName>ppt_x</p:attrName>
                                        </p:attrNameLst>
                                      </p:cBhvr>
                                      <p:tavLst>
                                        <p:tav tm="0">
                                          <p:val>
                                            <p:strVal val="#ppt_x"/>
                                          </p:val>
                                        </p:tav>
                                        <p:tav tm="100000">
                                          <p:val>
                                            <p:strVal val="#ppt_x"/>
                                          </p:val>
                                        </p:tav>
                                      </p:tavLst>
                                    </p:anim>
                                    <p:anim calcmode="lin" valueType="num">
                                      <p:cBhvr>
                                        <p:cTn id="42"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56" presetClass="path" presetSubtype="0" accel="50000" decel="50000" fill="hold" grpId="1" nodeType="clickEffect">
                                  <p:stCondLst>
                                    <p:cond delay="0"/>
                                  </p:stCondLst>
                                  <p:childTnLst>
                                    <p:animMotion origin="layout" path="M -0.00182 -0.00672 L -0.21432 -0.49144 " pathEditMode="relative" rAng="0" ptsTypes="AA">
                                      <p:cBhvr>
                                        <p:cTn id="46" dur="3000" fill="hold"/>
                                        <p:tgtEl>
                                          <p:spTgt spid="19"/>
                                        </p:tgtEl>
                                        <p:attrNameLst>
                                          <p:attrName>ppt_x</p:attrName>
                                          <p:attrName>ppt_y</p:attrName>
                                        </p:attrNameLst>
                                      </p:cBhvr>
                                      <p:rCtr x="-10625" y="-24236"/>
                                    </p:animMotion>
                                  </p:childTnLst>
                                </p:cTn>
                              </p:par>
                              <p:par>
                                <p:cTn id="47" presetID="6" presetClass="emph" presetSubtype="0" fill="hold" grpId="2" nodeType="withEffect">
                                  <p:stCondLst>
                                    <p:cond delay="0"/>
                                  </p:stCondLst>
                                  <p:childTnLst>
                                    <p:animScale>
                                      <p:cBhvr>
                                        <p:cTn id="48" dur="3000" fill="hold"/>
                                        <p:tgtEl>
                                          <p:spTgt spid="19"/>
                                        </p:tgtEl>
                                      </p:cBhvr>
                                      <p:by x="50000" y="50000"/>
                                    </p:animScale>
                                  </p:childTnLst>
                                </p:cTn>
                              </p:par>
                              <p:par>
                                <p:cTn id="49" presetID="6" presetClass="entr" presetSubtype="16"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circle(in)">
                                      <p:cBhvr>
                                        <p:cTn id="51" dur="2000"/>
                                        <p:tgtEl>
                                          <p:spTgt spid="20"/>
                                        </p:tgtEl>
                                      </p:cBhvr>
                                    </p:animEffect>
                                  </p:childTnLst>
                                </p:cTn>
                              </p:par>
                              <p:par>
                                <p:cTn id="52" presetID="42"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2000"/>
                                        <p:tgtEl>
                                          <p:spTgt spid="21"/>
                                        </p:tgtEl>
                                      </p:cBhvr>
                                    </p:animEffect>
                                    <p:anim calcmode="lin" valueType="num">
                                      <p:cBhvr>
                                        <p:cTn id="55" dur="2000" fill="hold"/>
                                        <p:tgtEl>
                                          <p:spTgt spid="21"/>
                                        </p:tgtEl>
                                        <p:attrNameLst>
                                          <p:attrName>ppt_x</p:attrName>
                                        </p:attrNameLst>
                                      </p:cBhvr>
                                      <p:tavLst>
                                        <p:tav tm="0">
                                          <p:val>
                                            <p:strVal val="#ppt_x"/>
                                          </p:val>
                                        </p:tav>
                                        <p:tav tm="100000">
                                          <p:val>
                                            <p:strVal val="#ppt_x"/>
                                          </p:val>
                                        </p:tav>
                                      </p:tavLst>
                                    </p:anim>
                                    <p:anim calcmode="lin" valueType="num">
                                      <p:cBhvr>
                                        <p:cTn id="56" dur="2000" fill="hold"/>
                                        <p:tgtEl>
                                          <p:spTgt spid="21"/>
                                        </p:tgtEl>
                                        <p:attrNameLst>
                                          <p:attrName>ppt_y</p:attrName>
                                        </p:attrNameLst>
                                      </p:cBhvr>
                                      <p:tavLst>
                                        <p:tav tm="0">
                                          <p:val>
                                            <p:strVal val="#ppt_y+.1"/>
                                          </p:val>
                                        </p:tav>
                                        <p:tav tm="100000">
                                          <p:val>
                                            <p:strVal val="#ppt_y"/>
                                          </p:val>
                                        </p:tav>
                                      </p:tavLst>
                                    </p:anim>
                                  </p:childTnLst>
                                </p:cTn>
                              </p:par>
                            </p:childTnLst>
                          </p:cTn>
                        </p:par>
                        <p:par>
                          <p:cTn id="57" fill="hold">
                            <p:stCondLst>
                              <p:cond delay="3000"/>
                            </p:stCondLst>
                            <p:childTnLst>
                              <p:par>
                                <p:cTn id="58" presetID="56" presetClass="path" presetSubtype="0" accel="50000" decel="50000" fill="hold" grpId="1" nodeType="afterEffect">
                                  <p:stCondLst>
                                    <p:cond delay="0"/>
                                  </p:stCondLst>
                                  <p:childTnLst>
                                    <p:animMotion origin="layout" path="M -0.00182 -0.00672 L -0.23125 -0.37547 " pathEditMode="relative" rAng="0" ptsTypes="AA">
                                      <p:cBhvr>
                                        <p:cTn id="59" dur="3000" fill="hold"/>
                                        <p:tgtEl>
                                          <p:spTgt spid="21"/>
                                        </p:tgtEl>
                                        <p:attrNameLst>
                                          <p:attrName>ppt_x</p:attrName>
                                          <p:attrName>ppt_y</p:attrName>
                                        </p:attrNameLst>
                                      </p:cBhvr>
                                      <p:rCtr x="-11471" y="-18449"/>
                                    </p:animMotion>
                                  </p:childTnLst>
                                </p:cTn>
                              </p:par>
                              <p:par>
                                <p:cTn id="60" presetID="6" presetClass="emph" presetSubtype="0" fill="hold" grpId="2" nodeType="withEffect">
                                  <p:stCondLst>
                                    <p:cond delay="0"/>
                                  </p:stCondLst>
                                  <p:childTnLst>
                                    <p:animScale>
                                      <p:cBhvr>
                                        <p:cTn id="61" dur="3000" fill="hold"/>
                                        <p:tgtEl>
                                          <p:spTgt spid="21"/>
                                        </p:tgtEl>
                                      </p:cBhvr>
                                      <p:by x="50000" y="50000"/>
                                    </p:animScale>
                                  </p:childTnLst>
                                </p:cTn>
                              </p:par>
                            </p:childTnLst>
                          </p:cTn>
                        </p:par>
                        <p:par>
                          <p:cTn id="62" fill="hold">
                            <p:stCondLst>
                              <p:cond delay="6000"/>
                            </p:stCondLst>
                            <p:childTnLst>
                              <p:par>
                                <p:cTn id="63" presetID="6" presetClass="entr" presetSubtype="16" fill="hold" grpId="0" nodeType="after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circle(in)">
                                      <p:cBhvr>
                                        <p:cTn id="65" dur="2000"/>
                                        <p:tgtEl>
                                          <p:spTgt spid="2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8000"/>
                                        <p:tgtEl>
                                          <p:spTgt spid="23"/>
                                        </p:tgtEl>
                                      </p:cBhvr>
                                    </p:animEffect>
                                  </p:childTnLst>
                                </p:cTn>
                              </p:par>
                              <p:par>
                                <p:cTn id="71" presetID="55" presetClass="entr" presetSubtype="0"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0" fill="hold"/>
                                        <p:tgtEl>
                                          <p:spTgt spid="24"/>
                                        </p:tgtEl>
                                        <p:attrNameLst>
                                          <p:attrName>ppt_w</p:attrName>
                                        </p:attrNameLst>
                                      </p:cBhvr>
                                      <p:tavLst>
                                        <p:tav tm="0">
                                          <p:val>
                                            <p:strVal val="#ppt_w*0.70"/>
                                          </p:val>
                                        </p:tav>
                                        <p:tav tm="100000">
                                          <p:val>
                                            <p:strVal val="#ppt_w"/>
                                          </p:val>
                                        </p:tav>
                                      </p:tavLst>
                                    </p:anim>
                                    <p:anim calcmode="lin" valueType="num">
                                      <p:cBhvr>
                                        <p:cTn id="74" dur="5000" fill="hold"/>
                                        <p:tgtEl>
                                          <p:spTgt spid="24"/>
                                        </p:tgtEl>
                                        <p:attrNameLst>
                                          <p:attrName>ppt_h</p:attrName>
                                        </p:attrNameLst>
                                      </p:cBhvr>
                                      <p:tavLst>
                                        <p:tav tm="0">
                                          <p:val>
                                            <p:strVal val="#ppt_h"/>
                                          </p:val>
                                        </p:tav>
                                        <p:tav tm="100000">
                                          <p:val>
                                            <p:strVal val="#ppt_h"/>
                                          </p:val>
                                        </p:tav>
                                      </p:tavLst>
                                    </p:anim>
                                    <p:animEffect transition="in" filter="fade">
                                      <p:cBhvr>
                                        <p:cTn id="75" dur="5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bldLvl="5"/>
      <p:bldP spid="18" grpId="0" animBg="1"/>
      <p:bldP spid="17" grpId="0"/>
      <p:bldP spid="17" grpId="1"/>
      <p:bldP spid="17" grpId="2"/>
      <p:bldP spid="20" grpId="0" animBg="1"/>
      <p:bldP spid="19" grpId="0"/>
      <p:bldP spid="19" grpId="1"/>
      <p:bldP spid="19" grpId="2"/>
      <p:bldP spid="22" grpId="0" animBg="1"/>
      <p:bldP spid="21" grpId="0"/>
      <p:bldP spid="21" grpId="1"/>
      <p:bldP spid="21" grpId="2"/>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11" name="Folded Corner 10"/>
          <p:cNvSpPr/>
          <p:nvPr/>
        </p:nvSpPr>
        <p:spPr>
          <a:xfrm>
            <a:off x="7162800" y="1600199"/>
            <a:ext cx="4724400" cy="2967097"/>
          </a:xfrm>
          <a:prstGeom prst="foldedCorner">
            <a:avLst/>
          </a:prstGeom>
          <a:solidFill>
            <a:srgbClr val="D9D9D9">
              <a:alpha val="80000"/>
            </a:srgbClr>
          </a:solid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smtClean="0"/>
          </a:p>
          <a:p>
            <a:pPr algn="ctr"/>
            <a:r>
              <a:rPr lang="en-US" sz="2000" b="1" dirty="0" smtClean="0">
                <a:ln>
                  <a:solidFill>
                    <a:schemeClr val="tx1"/>
                  </a:solidFill>
                </a:ln>
                <a:solidFill>
                  <a:srgbClr val="0000CC"/>
                </a:solidFill>
                <a:effectLst>
                  <a:outerShdw blurRad="38100" dist="38100" dir="2700000" algn="tl">
                    <a:srgbClr val="000000">
                      <a:alpha val="43137"/>
                    </a:srgbClr>
                  </a:outerShdw>
                </a:effectLst>
              </a:rPr>
              <a:t>Defeat doesn’t </a:t>
            </a:r>
            <a:r>
              <a:rPr lang="en-US" sz="2000" b="1" dirty="0">
                <a:ln>
                  <a:solidFill>
                    <a:schemeClr val="tx1"/>
                  </a:solidFill>
                </a:ln>
                <a:solidFill>
                  <a:srgbClr val="0000CC"/>
                </a:solidFill>
                <a:effectLst>
                  <a:outerShdw blurRad="38100" dist="38100" dir="2700000" algn="tl">
                    <a:srgbClr val="000000">
                      <a:alpha val="43137"/>
                    </a:srgbClr>
                  </a:outerShdw>
                </a:effectLst>
              </a:rPr>
              <a:t>finish a man, quit does. A man is not finished when he's defeated. </a:t>
            </a:r>
            <a:r>
              <a:rPr lang="en-US" sz="2000" b="1" dirty="0" smtClean="0">
                <a:ln>
                  <a:solidFill>
                    <a:schemeClr val="tx1"/>
                  </a:solidFill>
                </a:ln>
                <a:solidFill>
                  <a:srgbClr val="0000CC"/>
                </a:solidFill>
                <a:effectLst>
                  <a:outerShdw blurRad="38100" dist="38100" dir="2700000" algn="tl">
                    <a:srgbClr val="000000">
                      <a:alpha val="43137"/>
                    </a:srgbClr>
                  </a:outerShdw>
                </a:effectLst>
              </a:rPr>
              <a:t>He’s </a:t>
            </a:r>
            <a:r>
              <a:rPr lang="en-US" sz="2000" b="1" dirty="0">
                <a:ln>
                  <a:solidFill>
                    <a:schemeClr val="tx1"/>
                  </a:solidFill>
                </a:ln>
                <a:solidFill>
                  <a:srgbClr val="0000CC"/>
                </a:solidFill>
                <a:effectLst>
                  <a:outerShdw blurRad="38100" dist="38100" dir="2700000" algn="tl">
                    <a:srgbClr val="000000">
                      <a:alpha val="43137"/>
                    </a:srgbClr>
                  </a:outerShdw>
                </a:effectLst>
              </a:rPr>
              <a:t>finished when he quits</a:t>
            </a:r>
            <a:r>
              <a:rPr lang="en-US" sz="2000" b="1" dirty="0" smtClean="0">
                <a:ln>
                  <a:solidFill>
                    <a:schemeClr val="tx1"/>
                  </a:solidFill>
                </a:ln>
                <a:solidFill>
                  <a:srgbClr val="0000CC"/>
                </a:solidFill>
                <a:effectLst>
                  <a:outerShdw blurRad="38100" dist="38100" dir="2700000" algn="tl">
                    <a:srgbClr val="000000">
                      <a:alpha val="43137"/>
                    </a:srgbClr>
                  </a:outerShdw>
                </a:effectLst>
              </a:rPr>
              <a:t>.</a:t>
            </a:r>
          </a:p>
          <a:p>
            <a:pPr algn="ctr"/>
            <a:endParaRPr lang="en-US" sz="2000" b="1" dirty="0">
              <a:ln>
                <a:solidFill>
                  <a:schemeClr val="tx1"/>
                </a:solidFill>
              </a:ln>
              <a:solidFill>
                <a:srgbClr val="0000CC"/>
              </a:solidFill>
              <a:effectLst>
                <a:outerShdw blurRad="38100" dist="38100" dir="2700000" algn="tl">
                  <a:srgbClr val="000000">
                    <a:alpha val="43137"/>
                  </a:srgbClr>
                </a:outerShdw>
              </a:effectLst>
            </a:endParaRPr>
          </a:p>
          <a:p>
            <a:pPr algn="ctr"/>
            <a:r>
              <a:rPr lang="en-US" sz="2000" b="1" dirty="0" smtClean="0">
                <a:ln>
                  <a:solidFill>
                    <a:schemeClr val="tx1"/>
                  </a:solidFill>
                </a:ln>
                <a:solidFill>
                  <a:srgbClr val="0000CC"/>
                </a:solidFill>
                <a:effectLst>
                  <a:outerShdw blurRad="38100" dist="38100" dir="2700000" algn="tl">
                    <a:srgbClr val="000000">
                      <a:alpha val="43137"/>
                    </a:srgbClr>
                  </a:outerShdw>
                </a:effectLst>
              </a:rPr>
              <a:t>I </a:t>
            </a:r>
            <a:r>
              <a:rPr lang="en-US" sz="2000" b="1" dirty="0">
                <a:ln>
                  <a:solidFill>
                    <a:schemeClr val="tx1"/>
                  </a:solidFill>
                </a:ln>
                <a:solidFill>
                  <a:srgbClr val="0000CC"/>
                </a:solidFill>
                <a:effectLst>
                  <a:outerShdw blurRad="38100" dist="38100" dir="2700000" algn="tl">
                    <a:srgbClr val="000000">
                      <a:alpha val="43137"/>
                    </a:srgbClr>
                  </a:outerShdw>
                </a:effectLst>
              </a:rPr>
              <a:t>am hurt, but I am not slain; I’ll lay me down and bleed a while, and then I’ll rise and fight again</a:t>
            </a:r>
            <a:r>
              <a:rPr lang="en-US" sz="2000" b="1" dirty="0" smtClean="0">
                <a:ln>
                  <a:solidFill>
                    <a:schemeClr val="tx1"/>
                  </a:solidFill>
                </a:ln>
                <a:solidFill>
                  <a:srgbClr val="0000CC"/>
                </a:solidFill>
                <a:effectLst>
                  <a:outerShdw blurRad="38100" dist="38100" dir="2700000" algn="tl">
                    <a:srgbClr val="000000">
                      <a:alpha val="43137"/>
                    </a:srgbClr>
                  </a:outerShdw>
                </a:effectLst>
              </a:rPr>
              <a:t>.</a:t>
            </a:r>
          </a:p>
          <a:p>
            <a:pPr algn="ctr"/>
            <a:endParaRPr lang="en-US" sz="2000" b="1" dirty="0" smtClean="0">
              <a:ln>
                <a:solidFill>
                  <a:schemeClr val="tx1"/>
                </a:solidFill>
              </a:ln>
              <a:solidFill>
                <a:srgbClr val="0000CC"/>
              </a:solidFill>
              <a:effectLst>
                <a:outerShdw blurRad="38100" dist="38100" dir="2700000" algn="tl">
                  <a:srgbClr val="000000">
                    <a:alpha val="43137"/>
                  </a:srgbClr>
                </a:outerShdw>
              </a:effectLst>
            </a:endParaRPr>
          </a:p>
          <a:p>
            <a:pPr algn="ctr"/>
            <a:r>
              <a:rPr lang="en-US" sz="2000" b="1" dirty="0" smtClean="0">
                <a:ln>
                  <a:solidFill>
                    <a:schemeClr val="tx1"/>
                  </a:solidFill>
                </a:ln>
                <a:solidFill>
                  <a:srgbClr val="0000CC"/>
                </a:solidFill>
                <a:effectLst>
                  <a:outerShdw blurRad="38100" dist="38100" dir="2700000" algn="tl">
                    <a:srgbClr val="000000">
                      <a:alpha val="43137"/>
                    </a:srgbClr>
                  </a:outerShdw>
                </a:effectLst>
              </a:rPr>
              <a:t>Richard M. Nixon</a:t>
            </a:r>
            <a:endParaRPr lang="en-US" sz="2000" b="1" dirty="0">
              <a:ln>
                <a:solidFill>
                  <a:schemeClr val="tx1"/>
                </a:solidFill>
              </a:ln>
              <a:solidFill>
                <a:srgbClr val="0000CC"/>
              </a:solidFill>
              <a:effectLst>
                <a:outerShdw blurRad="38100" dist="38100" dir="2700000" algn="tl">
                  <a:srgbClr val="000000">
                    <a:alpha val="43137"/>
                  </a:srgbClr>
                </a:outerShdw>
              </a:effectLst>
            </a:endParaRPr>
          </a:p>
          <a:p>
            <a:pPr algn="ct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848" t="27782" r="8334" b="39384"/>
          <a:stretch/>
        </p:blipFill>
        <p:spPr>
          <a:xfrm>
            <a:off x="76200" y="0"/>
            <a:ext cx="8229600" cy="990600"/>
          </a:xfrm>
          <a:prstGeom prst="rect">
            <a:avLst/>
          </a:prstGeom>
        </p:spPr>
      </p:pic>
      <p:sp>
        <p:nvSpPr>
          <p:cNvPr id="9" name="Rectangle 8"/>
          <p:cNvSpPr/>
          <p:nvPr/>
        </p:nvSpPr>
        <p:spPr>
          <a:xfrm>
            <a:off x="6629400" y="4567297"/>
            <a:ext cx="5715000" cy="2062103"/>
          </a:xfrm>
          <a:prstGeom prst="rect">
            <a:avLst/>
          </a:prstGeom>
        </p:spPr>
        <p:txBody>
          <a:bodyPr wrap="square">
            <a:spAutoFit/>
          </a:bodyPr>
          <a:lstStyle/>
          <a:p>
            <a:pPr algn="ctr"/>
            <a:r>
              <a:rPr lang="en-US" sz="4400" b="1" dirty="0" smtClean="0">
                <a:ln>
                  <a:solidFill>
                    <a:srgbClr val="FFFF00"/>
                  </a:solidFill>
                </a:ln>
                <a:effectLst>
                  <a:outerShdw blurRad="38100" dist="38100" dir="2700000" algn="tl">
                    <a:srgbClr val="000000">
                      <a:alpha val="43137"/>
                    </a:srgbClr>
                  </a:outerShdw>
                </a:effectLst>
                <a:latin typeface="Monotype Corsiva" panose="03010101010201010101" pitchFamily="66" charset="0"/>
              </a:rPr>
              <a:t>Become stepping stones to spiritual greatness</a:t>
            </a:r>
            <a:endParaRPr lang="en-US" sz="4400" b="1" dirty="0">
              <a:ln>
                <a:solidFill>
                  <a:srgbClr val="FFFF00"/>
                </a:solidFill>
              </a:ln>
              <a:effectLst>
                <a:outerShdw blurRad="38100" dist="38100" dir="2700000" algn="tl">
                  <a:srgbClr val="000000">
                    <a:alpha val="43137"/>
                  </a:srgbClr>
                </a:outerShdw>
              </a:effectLst>
              <a:latin typeface="Monotype Corsiva" panose="03010101010201010101" pitchFamily="66" charset="0"/>
            </a:endParaRPr>
          </a:p>
          <a:p>
            <a:pPr lvl="1" algn="ctr"/>
            <a:r>
              <a:rPr lang="en-US" sz="4000" b="1" dirty="0" smtClean="0">
                <a:ln>
                  <a:solidFill>
                    <a:srgbClr val="FFFF00"/>
                  </a:solidFill>
                </a:ln>
                <a:effectLst>
                  <a:outerShdw blurRad="38100" dist="38100" dir="2700000" algn="tl">
                    <a:srgbClr val="000000">
                      <a:alpha val="43137"/>
                    </a:srgbClr>
                  </a:outerShdw>
                </a:effectLst>
                <a:latin typeface="Monotype Corsiva" panose="03010101010201010101" pitchFamily="66" charset="0"/>
              </a:rPr>
              <a:t>James 1:2-3</a:t>
            </a:r>
            <a:endParaRPr lang="en-US" sz="4000" b="1" dirty="0">
              <a:ln>
                <a:solidFill>
                  <a:srgbClr val="FFFF00"/>
                </a:solidFill>
              </a:ln>
              <a:effectLst>
                <a:outerShdw blurRad="38100" dist="38100" dir="2700000" algn="tl">
                  <a:srgbClr val="000000">
                    <a:alpha val="43137"/>
                  </a:srgbClr>
                </a:outerShdw>
              </a:effectLst>
              <a:latin typeface="Monotype Corsiva" panose="03010101010201010101" pitchFamily="66" charset="0"/>
            </a:endParaRPr>
          </a:p>
        </p:txBody>
      </p:sp>
      <p:sp>
        <p:nvSpPr>
          <p:cNvPr id="4" name="Rectangle 3"/>
          <p:cNvSpPr/>
          <p:nvPr/>
        </p:nvSpPr>
        <p:spPr>
          <a:xfrm>
            <a:off x="453021" y="3962400"/>
            <a:ext cx="4479111" cy="769441"/>
          </a:xfrm>
          <a:prstGeom prst="rect">
            <a:avLst/>
          </a:prstGeom>
          <a:noFill/>
        </p:spPr>
        <p:txBody>
          <a:bodyPr wrap="none" lIns="91440" tIns="45720" rIns="91440" bIns="45720">
            <a:spAutoFit/>
          </a:bodyPr>
          <a:lstStyle/>
          <a:p>
            <a:pPr algn="ctr"/>
            <a:r>
              <a:rPr lang="en-US" sz="4400" b="1" u="sng" cap="none" spc="300" dirty="0" smtClean="0">
                <a:ln w="0">
                  <a:solidFill>
                    <a:srgbClr val="FFC000"/>
                  </a:solidFill>
                </a:ln>
                <a:effectLst>
                  <a:outerShdw blurRad="38100" dist="38100" dir="2700000" algn="tl">
                    <a:srgbClr val="000000">
                      <a:alpha val="43137"/>
                    </a:srgbClr>
                  </a:outerShdw>
                </a:effectLst>
                <a:latin typeface="Monotype Corsiva" panose="03010101010201010101" pitchFamily="66" charset="0"/>
              </a:rPr>
              <a:t>Joseph</a:t>
            </a:r>
            <a:r>
              <a:rPr lang="en-US" sz="4400" b="1" cap="none" spc="300" dirty="0" smtClean="0">
                <a:ln w="0">
                  <a:solidFill>
                    <a:srgbClr val="FFC000"/>
                  </a:solidFill>
                </a:ln>
                <a:effectLst>
                  <a:outerShdw blurRad="38100" dist="38100" dir="2700000" algn="tl">
                    <a:srgbClr val="000000">
                      <a:alpha val="43137"/>
                    </a:srgbClr>
                  </a:outerShdw>
                </a:effectLst>
                <a:latin typeface="Monotype Corsiva" panose="03010101010201010101" pitchFamily="66" charset="0"/>
              </a:rPr>
              <a:t>, Gen 50:20</a:t>
            </a:r>
            <a:endParaRPr lang="en-US" sz="4400" b="1" cap="none" spc="300" dirty="0">
              <a:ln w="0">
                <a:solidFill>
                  <a:srgbClr val="FFC000"/>
                </a:solidFill>
              </a:ln>
              <a:effectLst>
                <a:outerShdw blurRad="38100" dist="38100" dir="2700000" algn="tl">
                  <a:srgbClr val="000000">
                    <a:alpha val="43137"/>
                  </a:srgbClr>
                </a:outerShdw>
              </a:effectLst>
              <a:latin typeface="Monotype Corsiva" panose="03010101010201010101" pitchFamily="66" charset="0"/>
            </a:endParaRPr>
          </a:p>
        </p:txBody>
      </p:sp>
      <p:sp>
        <p:nvSpPr>
          <p:cNvPr id="7" name="Rectangle 6"/>
          <p:cNvSpPr/>
          <p:nvPr/>
        </p:nvSpPr>
        <p:spPr>
          <a:xfrm>
            <a:off x="453021" y="4731841"/>
            <a:ext cx="3618299" cy="769441"/>
          </a:xfrm>
          <a:prstGeom prst="rect">
            <a:avLst/>
          </a:prstGeom>
          <a:noFill/>
        </p:spPr>
        <p:txBody>
          <a:bodyPr wrap="none" lIns="91440" tIns="45720" rIns="91440" bIns="45720">
            <a:spAutoFit/>
          </a:bodyPr>
          <a:lstStyle/>
          <a:p>
            <a:pPr algn="ctr"/>
            <a:r>
              <a:rPr lang="en-US" sz="4400" b="1" u="sng" cap="none" spc="300" dirty="0" smtClean="0">
                <a:ln w="0">
                  <a:solidFill>
                    <a:srgbClr val="FFC000"/>
                  </a:solidFill>
                </a:ln>
                <a:effectLst>
                  <a:outerShdw blurRad="38100" dist="38100" dir="2700000" algn="tl">
                    <a:srgbClr val="000000">
                      <a:alpha val="43137"/>
                    </a:srgbClr>
                  </a:outerShdw>
                </a:effectLst>
                <a:latin typeface="Monotype Corsiva" panose="03010101010201010101" pitchFamily="66" charset="0"/>
              </a:rPr>
              <a:t>Job</a:t>
            </a:r>
            <a:r>
              <a:rPr lang="en-US" sz="4400" b="1" cap="none" spc="300" dirty="0" smtClean="0">
                <a:ln w="0">
                  <a:solidFill>
                    <a:srgbClr val="FFC000"/>
                  </a:solidFill>
                </a:ln>
                <a:effectLst>
                  <a:outerShdw blurRad="38100" dist="38100" dir="2700000" algn="tl">
                    <a:srgbClr val="000000">
                      <a:alpha val="43137"/>
                    </a:srgbClr>
                  </a:outerShdw>
                </a:effectLst>
                <a:latin typeface="Monotype Corsiva" panose="03010101010201010101" pitchFamily="66" charset="0"/>
              </a:rPr>
              <a:t>, Job 23:10</a:t>
            </a:r>
            <a:endParaRPr lang="en-US" sz="4400" b="1" cap="none" spc="300" dirty="0">
              <a:ln w="0">
                <a:solidFill>
                  <a:srgbClr val="FFC000"/>
                </a:solidFill>
              </a:ln>
              <a:effectLst>
                <a:outerShdw blurRad="38100" dist="38100" dir="2700000" algn="tl">
                  <a:srgbClr val="000000">
                    <a:alpha val="43137"/>
                  </a:srgbClr>
                </a:outerShdw>
              </a:effectLst>
              <a:latin typeface="Monotype Corsiva" panose="03010101010201010101" pitchFamily="66" charset="0"/>
            </a:endParaRPr>
          </a:p>
        </p:txBody>
      </p:sp>
      <p:sp>
        <p:nvSpPr>
          <p:cNvPr id="10" name="Rectangle 9"/>
          <p:cNvSpPr/>
          <p:nvPr/>
        </p:nvSpPr>
        <p:spPr>
          <a:xfrm>
            <a:off x="453021" y="5501282"/>
            <a:ext cx="4068743" cy="769441"/>
          </a:xfrm>
          <a:prstGeom prst="rect">
            <a:avLst/>
          </a:prstGeom>
          <a:noFill/>
        </p:spPr>
        <p:txBody>
          <a:bodyPr wrap="none" lIns="91440" tIns="45720" rIns="91440" bIns="45720">
            <a:spAutoFit/>
          </a:bodyPr>
          <a:lstStyle/>
          <a:p>
            <a:pPr algn="ctr"/>
            <a:r>
              <a:rPr lang="en-US" sz="4400" b="1" u="sng" spc="300" dirty="0" smtClean="0">
                <a:ln w="0">
                  <a:solidFill>
                    <a:srgbClr val="FFC000"/>
                  </a:solidFill>
                </a:ln>
                <a:effectLst>
                  <a:outerShdw blurRad="38100" dist="38100" dir="2700000" algn="tl">
                    <a:srgbClr val="000000">
                      <a:alpha val="43137"/>
                    </a:srgbClr>
                  </a:outerShdw>
                </a:effectLst>
                <a:latin typeface="Monotype Corsiva" panose="03010101010201010101" pitchFamily="66" charset="0"/>
              </a:rPr>
              <a:t>Paul</a:t>
            </a:r>
            <a:r>
              <a:rPr lang="en-US" sz="4400" b="1" cap="none" spc="300" dirty="0" smtClean="0">
                <a:ln w="0">
                  <a:solidFill>
                    <a:srgbClr val="FFC000"/>
                  </a:solidFill>
                </a:ln>
                <a:effectLst>
                  <a:outerShdw blurRad="38100" dist="38100" dir="2700000" algn="tl">
                    <a:srgbClr val="000000">
                      <a:alpha val="43137"/>
                    </a:srgbClr>
                  </a:outerShdw>
                </a:effectLst>
                <a:latin typeface="Monotype Corsiva" panose="03010101010201010101" pitchFamily="66" charset="0"/>
              </a:rPr>
              <a:t>, 2 Cor 4:17</a:t>
            </a:r>
            <a:endParaRPr lang="en-US" sz="4400" b="1" cap="none" spc="300" dirty="0">
              <a:ln w="0">
                <a:solidFill>
                  <a:srgbClr val="FFC000"/>
                </a:solidFill>
              </a:ln>
              <a:effectLst>
                <a:outerShdw blurRad="38100" dist="38100" dir="2700000" algn="tl">
                  <a:srgbClr val="000000">
                    <a:alpha val="43137"/>
                  </a:srgbClr>
                </a:outerShdw>
              </a:effectLst>
              <a:latin typeface="Monotype Corsiva" panose="03010101010201010101" pitchFamily="66" charset="0"/>
            </a:endParaRPr>
          </a:p>
        </p:txBody>
      </p:sp>
      <p:sp>
        <p:nvSpPr>
          <p:cNvPr id="2" name="Folded Corner 1"/>
          <p:cNvSpPr/>
          <p:nvPr/>
        </p:nvSpPr>
        <p:spPr>
          <a:xfrm>
            <a:off x="7162800" y="1600200"/>
            <a:ext cx="4724400" cy="2967097"/>
          </a:xfrm>
          <a:prstGeom prst="foldedCorner">
            <a:avLst/>
          </a:prstGeom>
          <a:solidFill>
            <a:srgbClr val="D9D9D9">
              <a:alpha val="80000"/>
            </a:srgbClr>
          </a:solid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endParaRPr lang="en-US" dirty="0" smtClean="0"/>
          </a:p>
          <a:p>
            <a:pPr algn="ctr"/>
            <a:endParaRPr lang="en-US" sz="2000" b="1" dirty="0" smtClean="0">
              <a:ln>
                <a:solidFill>
                  <a:schemeClr val="tx1"/>
                </a:solidFill>
              </a:ln>
              <a:solidFill>
                <a:srgbClr val="0000CC"/>
              </a:solidFill>
              <a:effectLst>
                <a:outerShdw blurRad="38100" dist="38100" dir="2700000" algn="tl">
                  <a:srgbClr val="000000">
                    <a:alpha val="43137"/>
                  </a:srgbClr>
                </a:outerShdw>
              </a:effectLst>
            </a:endParaRPr>
          </a:p>
          <a:p>
            <a:pPr algn="ctr"/>
            <a:r>
              <a:rPr lang="en-US" sz="2000" b="1" dirty="0" smtClean="0">
                <a:ln>
                  <a:solidFill>
                    <a:schemeClr val="tx1"/>
                  </a:solidFill>
                </a:ln>
                <a:solidFill>
                  <a:srgbClr val="0000CC"/>
                </a:solidFill>
                <a:effectLst>
                  <a:outerShdw blurRad="38100" dist="38100" dir="2700000" algn="tl">
                    <a:srgbClr val="000000">
                      <a:alpha val="43137"/>
                    </a:srgbClr>
                  </a:outerShdw>
                </a:effectLst>
              </a:rPr>
              <a:t>“</a:t>
            </a:r>
            <a:r>
              <a:rPr lang="en-US" sz="2000" b="1" dirty="0">
                <a:ln>
                  <a:solidFill>
                    <a:schemeClr val="tx1"/>
                  </a:solidFill>
                </a:ln>
                <a:solidFill>
                  <a:srgbClr val="0000CC"/>
                </a:solidFill>
                <a:effectLst>
                  <a:outerShdw blurRad="38100" dist="38100" dir="2700000" algn="tl">
                    <a:srgbClr val="000000">
                      <a:alpha val="43137"/>
                    </a:srgbClr>
                  </a:outerShdw>
                </a:effectLst>
              </a:rPr>
              <a:t>We are just two typical 23-year-olds that had an idea of what the rest of our life was supposed to look </a:t>
            </a:r>
            <a:r>
              <a:rPr lang="en-US" sz="2000" b="1" dirty="0" smtClean="0">
                <a:ln>
                  <a:solidFill>
                    <a:schemeClr val="tx1"/>
                  </a:solidFill>
                </a:ln>
                <a:solidFill>
                  <a:srgbClr val="0000CC"/>
                </a:solidFill>
                <a:effectLst>
                  <a:outerShdw blurRad="38100" dist="38100" dir="2700000" algn="tl">
                    <a:srgbClr val="000000">
                      <a:alpha val="43137"/>
                    </a:srgbClr>
                  </a:outerShdw>
                </a:effectLst>
              </a:rPr>
              <a:t>like. On </a:t>
            </a:r>
            <a:r>
              <a:rPr lang="en-US" sz="2000" b="1" dirty="0">
                <a:ln>
                  <a:solidFill>
                    <a:schemeClr val="tx1"/>
                  </a:solidFill>
                </a:ln>
                <a:solidFill>
                  <a:srgbClr val="0000CC"/>
                </a:solidFill>
                <a:effectLst>
                  <a:outerShdw blurRad="38100" dist="38100" dir="2700000" algn="tl">
                    <a:srgbClr val="000000">
                      <a:alpha val="43137"/>
                    </a:srgbClr>
                  </a:outerShdw>
                </a:effectLst>
              </a:rPr>
              <a:t>May 3 our life got turned upside down. (Now) we figure out a way to make sure we have everything that we dreamed about beforehand</a:t>
            </a:r>
            <a:r>
              <a:rPr lang="en-US" sz="2000" b="1" dirty="0" smtClean="0">
                <a:ln>
                  <a:solidFill>
                    <a:schemeClr val="tx1"/>
                  </a:solidFill>
                </a:ln>
                <a:solidFill>
                  <a:srgbClr val="0000CC"/>
                </a:solidFill>
                <a:effectLst>
                  <a:outerShdw blurRad="38100" dist="38100" dir="2700000" algn="tl">
                    <a:srgbClr val="000000">
                      <a:alpha val="43137"/>
                    </a:srgbClr>
                  </a:outerShdw>
                </a:effectLst>
              </a:rPr>
              <a:t>.”</a:t>
            </a:r>
          </a:p>
          <a:p>
            <a:pPr algn="ctr"/>
            <a:endParaRPr lang="en-US" sz="2000" b="1" dirty="0">
              <a:ln>
                <a:solidFill>
                  <a:schemeClr val="tx1"/>
                </a:solidFill>
              </a:ln>
              <a:solidFill>
                <a:srgbClr val="0000CC"/>
              </a:solidFill>
              <a:effectLst>
                <a:outerShdw blurRad="38100" dist="38100" dir="2700000" algn="tl">
                  <a:srgbClr val="000000">
                    <a:alpha val="43137"/>
                  </a:srgbClr>
                </a:outerShdw>
              </a:effectLst>
            </a:endParaRPr>
          </a:p>
          <a:p>
            <a:pPr algn="ctr"/>
            <a:r>
              <a:rPr lang="en-US" sz="2000" b="1" dirty="0" smtClean="0">
                <a:ln>
                  <a:solidFill>
                    <a:schemeClr val="tx1"/>
                  </a:solidFill>
                </a:ln>
                <a:solidFill>
                  <a:srgbClr val="0000CC"/>
                </a:solidFill>
                <a:effectLst>
                  <a:outerShdw blurRad="38100" dist="38100" dir="2700000" algn="tl">
                    <a:srgbClr val="000000">
                      <a:alpha val="43137"/>
                    </a:srgbClr>
                  </a:outerShdw>
                </a:effectLst>
              </a:rPr>
              <a:t>Taylor &amp; Danielle Morris</a:t>
            </a:r>
          </a:p>
          <a:p>
            <a:pPr algn="ctr"/>
            <a:endParaRPr lang="en-US" sz="2000" b="1" dirty="0">
              <a:ln>
                <a:solidFill>
                  <a:schemeClr val="tx1"/>
                </a:solidFill>
              </a:ln>
              <a:solidFill>
                <a:srgbClr val="0000CC"/>
              </a:solidFill>
              <a:effectLst>
                <a:outerShdw blurRad="38100" dist="38100" dir="2700000" algn="tl">
                  <a:srgbClr val="000000">
                    <a:alpha val="43137"/>
                  </a:srgbClr>
                </a:outerShdw>
              </a:effectLst>
            </a:endParaRPr>
          </a:p>
          <a:p>
            <a:pPr algn="ctr"/>
            <a:endParaRPr lang="en-US" dirty="0"/>
          </a:p>
        </p:txBody>
      </p:sp>
    </p:spTree>
    <p:extLst>
      <p:ext uri="{BB962C8B-B14F-4D97-AF65-F5344CB8AC3E}">
        <p14:creationId xmlns:p14="http://schemas.microsoft.com/office/powerpoint/2010/main" val="110788320"/>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childTnLst>
                          </p:cTn>
                        </p:par>
                        <p:par>
                          <p:cTn id="8" fill="hold">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p:cTn id="11" dur="2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12" dur="2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3" dur="2000"/>
                                        <p:tgtEl>
                                          <p:spTgt spid="9">
                                            <p:txEl>
                                              <p:pRg st="0" end="0"/>
                                            </p:txEl>
                                          </p:spTgt>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 calcmode="lin" valueType="num">
                                      <p:cBhvr>
                                        <p:cTn id="16" dur="2000" fill="hold"/>
                                        <p:tgtEl>
                                          <p:spTgt spid="9">
                                            <p:txEl>
                                              <p:pRg st="1" end="1"/>
                                            </p:txEl>
                                          </p:spTgt>
                                        </p:tgtEl>
                                        <p:attrNameLst>
                                          <p:attrName>ppt_w</p:attrName>
                                        </p:attrNameLst>
                                      </p:cBhvr>
                                      <p:tavLst>
                                        <p:tav tm="0">
                                          <p:val>
                                            <p:strVal val="#ppt_w*0.70"/>
                                          </p:val>
                                        </p:tav>
                                        <p:tav tm="100000">
                                          <p:val>
                                            <p:strVal val="#ppt_w"/>
                                          </p:val>
                                        </p:tav>
                                      </p:tavLst>
                                    </p:anim>
                                    <p:anim calcmode="lin" valueType="num">
                                      <p:cBhvr>
                                        <p:cTn id="17" dur="2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18" dur="20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2000" fill="hold"/>
                                        <p:tgtEl>
                                          <p:spTgt spid="11"/>
                                        </p:tgtEl>
                                        <p:attrNameLst>
                                          <p:attrName>ppt_w</p:attrName>
                                        </p:attrNameLst>
                                      </p:cBhvr>
                                      <p:tavLst>
                                        <p:tav tm="0">
                                          <p:val>
                                            <p:strVal val="#ppt_w*0.70"/>
                                          </p:val>
                                        </p:tav>
                                        <p:tav tm="100000">
                                          <p:val>
                                            <p:strVal val="#ppt_w"/>
                                          </p:val>
                                        </p:tav>
                                      </p:tavLst>
                                    </p:anim>
                                    <p:anim calcmode="lin" valueType="num">
                                      <p:cBhvr>
                                        <p:cTn id="24" dur="2000" fill="hold"/>
                                        <p:tgtEl>
                                          <p:spTgt spid="11"/>
                                        </p:tgtEl>
                                        <p:attrNameLst>
                                          <p:attrName>ppt_h</p:attrName>
                                        </p:attrNameLst>
                                      </p:cBhvr>
                                      <p:tavLst>
                                        <p:tav tm="0">
                                          <p:val>
                                            <p:strVal val="#ppt_h"/>
                                          </p:val>
                                        </p:tav>
                                        <p:tav tm="100000">
                                          <p:val>
                                            <p:strVal val="#ppt_h"/>
                                          </p:val>
                                        </p:tav>
                                      </p:tavLst>
                                    </p:anim>
                                    <p:animEffect transition="in" filter="fade">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xit" presetSubtype="16" fill="hold" grpId="1" nodeType="clickEffect">
                                  <p:stCondLst>
                                    <p:cond delay="0"/>
                                  </p:stCondLst>
                                  <p:childTnLst>
                                    <p:animEffect transition="out" filter="circle(in)">
                                      <p:cBhvr>
                                        <p:cTn id="29" dur="2000"/>
                                        <p:tgtEl>
                                          <p:spTgt spid="11"/>
                                        </p:tgtEl>
                                      </p:cBhvr>
                                    </p:animEffect>
                                    <p:set>
                                      <p:cBhvr>
                                        <p:cTn id="30" dur="1" fill="hold">
                                          <p:stCondLst>
                                            <p:cond delay="1999"/>
                                          </p:stCondLst>
                                        </p:cTn>
                                        <p:tgtEl>
                                          <p:spTgt spid="11"/>
                                        </p:tgtEl>
                                        <p:attrNameLst>
                                          <p:attrName>style.visibility</p:attrName>
                                        </p:attrNameLst>
                                      </p:cBhvr>
                                      <p:to>
                                        <p:strVal val="hidden"/>
                                      </p:to>
                                    </p:set>
                                  </p:childTnLst>
                                </p:cTn>
                              </p:par>
                              <p:par>
                                <p:cTn id="31" presetID="6" presetClass="entr" presetSubtype="16"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circle(in)">
                                      <p:cBhvr>
                                        <p:cTn id="33" dur="20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heel(8)">
                                      <p:cBhvr>
                                        <p:cTn id="38" dur="2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heel(8)">
                                      <p:cBhvr>
                                        <p:cTn id="43" dur="2000"/>
                                        <p:tgtEl>
                                          <p:spTgt spid="7"/>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8"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heel(8)">
                                      <p:cBhvr>
                                        <p:cTn id="4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9" grpId="0" build="p" bldLvl="5"/>
      <p:bldP spid="4" grpId="0"/>
      <p:bldP spid="7" grpId="0"/>
      <p:bldP spid="10" grpId="0"/>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7230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914400"/>
            <a:ext cx="11887200" cy="5847755"/>
          </a:xfrm>
          <a:prstGeom prst="rect">
            <a:avLst/>
          </a:prstGeom>
          <a:noFill/>
        </p:spPr>
        <p:txBody>
          <a:bodyPr wrap="square" rtlCol="0">
            <a:spAutoFit/>
          </a:bodyPr>
          <a:lstStyle/>
          <a:p>
            <a:r>
              <a:rPr lang="en-US" sz="340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7 </a:t>
            </a:r>
            <a:r>
              <a:rPr lang="en-US" sz="3400" b="1" dirty="0">
                <a:latin typeface="Arial" panose="020B0604020202020204" pitchFamily="34" charset="0"/>
                <a:cs typeface="Arial" panose="020B0604020202020204" pitchFamily="34" charset="0"/>
              </a:rPr>
              <a:t>But we have this treasure in earthen vessels, that the excellence of the power may be of God and not of us. </a:t>
            </a:r>
            <a:r>
              <a:rPr lang="en-US" sz="340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8</a:t>
            </a:r>
            <a:r>
              <a:rPr lang="en-US" sz="3400" b="1" baseline="30000" dirty="0">
                <a:ln>
                  <a:solidFill>
                    <a:srgbClr val="C00000"/>
                  </a:solidFill>
                </a:ln>
                <a:latin typeface="Arial" panose="020B0604020202020204" pitchFamily="34" charset="0"/>
                <a:cs typeface="Arial" panose="020B0604020202020204" pitchFamily="34" charset="0"/>
              </a:rPr>
              <a:t> </a:t>
            </a:r>
            <a:r>
              <a:rPr lang="en-US" sz="3400" b="1" dirty="0">
                <a:latin typeface="Arial" panose="020B0604020202020204" pitchFamily="34" charset="0"/>
                <a:cs typeface="Arial" panose="020B0604020202020204" pitchFamily="34" charset="0"/>
              </a:rPr>
              <a:t>We are hard-pressed on every side, yet not crushed; we are perplexed, but not in despair;</a:t>
            </a:r>
            <a:r>
              <a:rPr lang="en-US" sz="3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40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9</a:t>
            </a:r>
            <a:r>
              <a:rPr lang="en-US" sz="3400" b="1" baseline="30000" dirty="0">
                <a:latin typeface="Arial" panose="020B0604020202020204" pitchFamily="34" charset="0"/>
                <a:cs typeface="Arial" panose="020B0604020202020204" pitchFamily="34" charset="0"/>
              </a:rPr>
              <a:t> </a:t>
            </a:r>
            <a:r>
              <a:rPr lang="en-US" sz="3400" b="1" dirty="0">
                <a:latin typeface="Arial" panose="020B0604020202020204" pitchFamily="34" charset="0"/>
                <a:cs typeface="Arial" panose="020B0604020202020204" pitchFamily="34" charset="0"/>
              </a:rPr>
              <a:t>persecuted, but not forsaken; struck down, but not destroyed— </a:t>
            </a:r>
            <a:r>
              <a:rPr lang="en-US" sz="340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r>
              <a:rPr lang="en-US" sz="3400" b="1" i="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400" b="1" dirty="0">
                <a:latin typeface="Arial" panose="020B0604020202020204" pitchFamily="34" charset="0"/>
                <a:cs typeface="Arial" panose="020B0604020202020204" pitchFamily="34" charset="0"/>
              </a:rPr>
              <a:t>always carrying about in the body the dying of the Lord Jesus, that the life of Jesus also may be manifested in our body. </a:t>
            </a:r>
            <a:r>
              <a:rPr lang="en-US" sz="340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11 </a:t>
            </a:r>
            <a:r>
              <a:rPr lang="en-US" sz="3400" b="1" dirty="0">
                <a:latin typeface="Arial" panose="020B0604020202020204" pitchFamily="34" charset="0"/>
                <a:cs typeface="Arial" panose="020B0604020202020204" pitchFamily="34" charset="0"/>
              </a:rPr>
              <a:t>For we who live are always delivered to death for Jesus’ sake, that the life of Jesus also may be manifested in our mortal flesh. </a:t>
            </a:r>
            <a:r>
              <a:rPr lang="en-US" sz="3400" b="1" i="1" baseline="30000" dirty="0">
                <a:ln>
                  <a:solidFill>
                    <a:srgbClr val="C00000"/>
                  </a:solidFill>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12 </a:t>
            </a:r>
            <a:r>
              <a:rPr lang="en-US" sz="3400" b="1" dirty="0">
                <a:latin typeface="Arial" panose="020B0604020202020204" pitchFamily="34" charset="0"/>
                <a:cs typeface="Arial" panose="020B0604020202020204" pitchFamily="34" charset="0"/>
              </a:rPr>
              <a:t>So then death is working in us, but life in you</a:t>
            </a:r>
            <a:r>
              <a:rPr lang="en-US" sz="3400" b="1" dirty="0" smtClean="0">
                <a:latin typeface="Arial" panose="020B0604020202020204" pitchFamily="34" charset="0"/>
                <a:cs typeface="Arial" panose="020B0604020202020204" pitchFamily="34" charset="0"/>
              </a:rPr>
              <a:t>.</a:t>
            </a:r>
            <a:endParaRPr lang="en-US" sz="3400" b="1" dirty="0">
              <a:latin typeface="Arial" panose="020B0604020202020204" pitchFamily="34" charset="0"/>
              <a:cs typeface="Arial" panose="020B0604020202020204" pitchFamily="34" charset="0"/>
            </a:endParaRPr>
          </a:p>
        </p:txBody>
      </p:sp>
      <p:sp>
        <p:nvSpPr>
          <p:cNvPr id="5" name="Rectangle 4"/>
          <p:cNvSpPr/>
          <p:nvPr/>
        </p:nvSpPr>
        <p:spPr>
          <a:xfrm>
            <a:off x="1612241" y="0"/>
            <a:ext cx="8967519" cy="923330"/>
          </a:xfrm>
          <a:prstGeom prst="rect">
            <a:avLst/>
          </a:prstGeom>
          <a:noFill/>
        </p:spPr>
        <p:txBody>
          <a:bodyPr wrap="none" lIns="91440" tIns="45720" rIns="91440" bIns="45720">
            <a:spAutoFit/>
          </a:bodyPr>
          <a:lstStyle/>
          <a:p>
            <a:pPr algn="ctr"/>
            <a:r>
              <a:rPr lang="en-US" sz="5400" b="1" cap="none" spc="300" dirty="0" smtClean="0">
                <a:ln w="13462">
                  <a:solidFill>
                    <a:srgbClr val="C00000"/>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cs typeface="Verdana" panose="020B0604030504040204" pitchFamily="34" charset="0"/>
              </a:rPr>
              <a:t>2 Corinthians 4:7-12</a:t>
            </a:r>
            <a:endParaRPr lang="en-US" sz="5400" b="1" cap="none" spc="300" dirty="0">
              <a:ln w="13462">
                <a:solidFill>
                  <a:srgbClr val="C00000"/>
                </a:solidFill>
                <a:prstDash val="solid"/>
              </a:ln>
              <a:solidFill>
                <a:schemeClr val="tx1">
                  <a:lumMod val="85000"/>
                  <a:lumOff val="15000"/>
                </a:schemeClr>
              </a:solidFill>
              <a:effectLst>
                <a:outerShdw dist="38100" dir="2700000" algn="bl" rotWithShape="0">
                  <a:schemeClr val="accent5"/>
                </a:outerShdw>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4115822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481205"/>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3220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a:ln>
            <a:noFill/>
          </a:ln>
          <a:effectLst>
            <a:softEdge rad="112500"/>
          </a:effectLst>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6667" t="30000" r="46851" b="67778"/>
          <a:stretch/>
        </p:blipFill>
        <p:spPr>
          <a:xfrm>
            <a:off x="4495800" y="2078905"/>
            <a:ext cx="1676400" cy="588095"/>
          </a:xfrm>
          <a:prstGeom prst="rect">
            <a:avLst/>
          </a:prstGeom>
          <a:effectLst>
            <a:softEdge rad="63500"/>
          </a:effectLst>
        </p:spPr>
      </p:pic>
      <p:sp>
        <p:nvSpPr>
          <p:cNvPr id="5" name="TextBox 4"/>
          <p:cNvSpPr txBox="1"/>
          <p:nvPr/>
        </p:nvSpPr>
        <p:spPr>
          <a:xfrm>
            <a:off x="3733800" y="2049597"/>
            <a:ext cx="5029200" cy="2554545"/>
          </a:xfrm>
          <a:prstGeom prst="rect">
            <a:avLst/>
          </a:prstGeom>
          <a:solidFill>
            <a:srgbClr val="CECECE"/>
          </a:solidFill>
          <a:effectLst>
            <a:softEdge rad="63500"/>
          </a:effectLst>
        </p:spPr>
        <p:txBody>
          <a:bodyPr wrap="square" rtlCol="0">
            <a:spAutoFit/>
          </a:bodyPr>
          <a:lstStyle/>
          <a:p>
            <a:pPr algn="ctr"/>
            <a:r>
              <a:rPr lang="en-US" sz="4000" b="1" dirty="0" smtClean="0">
                <a:solidFill>
                  <a:srgbClr val="032203"/>
                </a:solidFill>
                <a:effectLst>
                  <a:outerShdw blurRad="38100" dist="38100" dir="2700000" algn="tl">
                    <a:srgbClr val="000000">
                      <a:alpha val="43137"/>
                    </a:srgbClr>
                  </a:outerShdw>
                </a:effectLst>
                <a:latin typeface="TITUS Cyberbit Basic" panose="02020603050405020304" pitchFamily="18" charset="0"/>
                <a:ea typeface="TITUS Cyberbit Basic" panose="02020603050405020304" pitchFamily="18" charset="0"/>
                <a:cs typeface="TITUS Cyberbit Basic" panose="02020603050405020304" pitchFamily="18" charset="0"/>
              </a:rPr>
              <a:t>“You </a:t>
            </a:r>
            <a:r>
              <a:rPr lang="en-US" sz="4000" b="1" dirty="0">
                <a:solidFill>
                  <a:srgbClr val="032203"/>
                </a:solidFill>
                <a:effectLst>
                  <a:outerShdw blurRad="38100" dist="38100" dir="2700000" algn="tl">
                    <a:srgbClr val="000000">
                      <a:alpha val="43137"/>
                    </a:srgbClr>
                  </a:outerShdw>
                </a:effectLst>
                <a:latin typeface="TITUS Cyberbit Basic" panose="02020603050405020304" pitchFamily="18" charset="0"/>
                <a:ea typeface="TITUS Cyberbit Basic" panose="02020603050405020304" pitchFamily="18" charset="0"/>
                <a:cs typeface="TITUS Cyberbit Basic" panose="02020603050405020304" pitchFamily="18" charset="0"/>
              </a:rPr>
              <a:t>therefore must </a:t>
            </a:r>
            <a:r>
              <a:rPr lang="en-US" sz="4000" b="1" u="sng" dirty="0" smtClean="0">
                <a:solidFill>
                  <a:srgbClr val="032203"/>
                </a:solidFill>
                <a:effectLst>
                  <a:outerShdw blurRad="38100" dist="38100" dir="2700000" algn="tl">
                    <a:srgbClr val="000000">
                      <a:alpha val="43137"/>
                    </a:srgbClr>
                  </a:outerShdw>
                </a:effectLst>
                <a:latin typeface="TITUS Cyberbit Basic" panose="02020603050405020304" pitchFamily="18" charset="0"/>
                <a:ea typeface="TITUS Cyberbit Basic" panose="02020603050405020304" pitchFamily="18" charset="0"/>
                <a:cs typeface="TITUS Cyberbit Basic" panose="02020603050405020304" pitchFamily="18" charset="0"/>
              </a:rPr>
              <a:t>endure </a:t>
            </a:r>
            <a:r>
              <a:rPr lang="en-US" sz="4000" b="1" u="sng" dirty="0">
                <a:solidFill>
                  <a:srgbClr val="032203"/>
                </a:solidFill>
                <a:effectLst>
                  <a:outerShdw blurRad="38100" dist="38100" dir="2700000" algn="tl">
                    <a:srgbClr val="000000">
                      <a:alpha val="43137"/>
                    </a:srgbClr>
                  </a:outerShdw>
                </a:effectLst>
                <a:latin typeface="TITUS Cyberbit Basic" panose="02020603050405020304" pitchFamily="18" charset="0"/>
                <a:ea typeface="TITUS Cyberbit Basic" panose="02020603050405020304" pitchFamily="18" charset="0"/>
                <a:cs typeface="TITUS Cyberbit Basic" panose="02020603050405020304" pitchFamily="18" charset="0"/>
              </a:rPr>
              <a:t>hardship</a:t>
            </a:r>
            <a:r>
              <a:rPr lang="en-US" sz="4000" b="1" dirty="0">
                <a:solidFill>
                  <a:srgbClr val="032203"/>
                </a:solidFill>
                <a:effectLst>
                  <a:outerShdw blurRad="38100" dist="38100" dir="2700000" algn="tl">
                    <a:srgbClr val="000000">
                      <a:alpha val="43137"/>
                    </a:srgbClr>
                  </a:outerShdw>
                </a:effectLst>
                <a:latin typeface="TITUS Cyberbit Basic" panose="02020603050405020304" pitchFamily="18" charset="0"/>
                <a:ea typeface="TITUS Cyberbit Basic" panose="02020603050405020304" pitchFamily="18" charset="0"/>
                <a:cs typeface="TITUS Cyberbit Basic" panose="02020603050405020304" pitchFamily="18" charset="0"/>
              </a:rPr>
              <a:t> as a good soldier of Jesus </a:t>
            </a:r>
            <a:r>
              <a:rPr lang="en-US" sz="4000" b="1" dirty="0" smtClean="0">
                <a:solidFill>
                  <a:srgbClr val="032203"/>
                </a:solidFill>
                <a:effectLst>
                  <a:outerShdw blurRad="38100" dist="38100" dir="2700000" algn="tl">
                    <a:srgbClr val="000000">
                      <a:alpha val="43137"/>
                    </a:srgbClr>
                  </a:outerShdw>
                </a:effectLst>
                <a:latin typeface="TITUS Cyberbit Basic" panose="02020603050405020304" pitchFamily="18" charset="0"/>
                <a:ea typeface="TITUS Cyberbit Basic" panose="02020603050405020304" pitchFamily="18" charset="0"/>
                <a:cs typeface="TITUS Cyberbit Basic" panose="02020603050405020304" pitchFamily="18" charset="0"/>
              </a:rPr>
              <a:t>Christ” (2 Tim 2:3).</a:t>
            </a:r>
            <a:endParaRPr lang="en-US" sz="4000" b="1" dirty="0">
              <a:solidFill>
                <a:srgbClr val="032203"/>
              </a:solidFill>
              <a:effectLst>
                <a:outerShdw blurRad="38100" dist="38100" dir="2700000" algn="tl">
                  <a:srgbClr val="000000">
                    <a:alpha val="43137"/>
                  </a:srgbClr>
                </a:outerShdw>
              </a:effectLst>
              <a:latin typeface="TITUS Cyberbit Basic" panose="02020603050405020304" pitchFamily="18" charset="0"/>
              <a:ea typeface="TITUS Cyberbit Basic" panose="02020603050405020304" pitchFamily="18" charset="0"/>
              <a:cs typeface="TITUS Cyberbit Basic" panose="02020603050405020304" pitchFamily="18"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2162"/>
          <a:stretch/>
        </p:blipFill>
        <p:spPr>
          <a:xfrm>
            <a:off x="3048000" y="1"/>
            <a:ext cx="6069178" cy="6857999"/>
          </a:xfrm>
          <a:prstGeom prst="rect">
            <a:avLst/>
          </a:prstGeom>
          <a:ln>
            <a:noFill/>
          </a:ln>
          <a:effectLst>
            <a:softEdge rad="112500"/>
          </a:effectLst>
        </p:spPr>
      </p:pic>
    </p:spTree>
    <p:extLst>
      <p:ext uri="{BB962C8B-B14F-4D97-AF65-F5344CB8AC3E}">
        <p14:creationId xmlns:p14="http://schemas.microsoft.com/office/powerpoint/2010/main" val="65115463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 calcmode="lin" valueType="num">
                                      <p:cBhvr>
                                        <p:cTn id="7" dur="5000" fill="hold"/>
                                        <p:tgtEl>
                                          <p:spTgt spid="5"/>
                                        </p:tgtEl>
                                        <p:attrNameLst>
                                          <p:attrName>ppt_w</p:attrName>
                                        </p:attrNameLst>
                                      </p:cBhvr>
                                      <p:tavLst>
                                        <p:tav tm="0">
                                          <p:val>
                                            <p:fltVal val="0"/>
                                          </p:val>
                                        </p:tav>
                                        <p:tav tm="100000">
                                          <p:val>
                                            <p:strVal val="#ppt_w"/>
                                          </p:val>
                                        </p:tav>
                                      </p:tavLst>
                                    </p:anim>
                                    <p:anim calcmode="lin" valueType="num">
                                      <p:cBhvr>
                                        <p:cTn id="8" dur="5000" fill="hold"/>
                                        <p:tgtEl>
                                          <p:spTgt spid="5"/>
                                        </p:tgtEl>
                                        <p:attrNameLst>
                                          <p:attrName>ppt_h</p:attrName>
                                        </p:attrNameLst>
                                      </p:cBhvr>
                                      <p:tavLst>
                                        <p:tav tm="0">
                                          <p:val>
                                            <p:fltVal val="0"/>
                                          </p:val>
                                        </p:tav>
                                        <p:tav tm="100000">
                                          <p:val>
                                            <p:strVal val="#ppt_h"/>
                                          </p:val>
                                        </p:tav>
                                      </p:tavLst>
                                    </p:anim>
                                    <p:animEffect transition="in" filter="fade">
                                      <p:cBhvr>
                                        <p:cTn id="9" dur="5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2000" fill="hold"/>
                                        <p:tgtEl>
                                          <p:spTgt spid="8"/>
                                        </p:tgtEl>
                                        <p:attrNameLst>
                                          <p:attrName>ppt_w</p:attrName>
                                        </p:attrNameLst>
                                      </p:cBhvr>
                                      <p:tavLst>
                                        <p:tav tm="0">
                                          <p:val>
                                            <p:strVal val="#ppt_w*0.70"/>
                                          </p:val>
                                        </p:tav>
                                        <p:tav tm="100000">
                                          <p:val>
                                            <p:strVal val="#ppt_w"/>
                                          </p:val>
                                        </p:tav>
                                      </p:tavLst>
                                    </p:anim>
                                    <p:anim calcmode="lin" valueType="num">
                                      <p:cBhvr>
                                        <p:cTn id="15" dur="2000" fill="hold"/>
                                        <p:tgtEl>
                                          <p:spTgt spid="8"/>
                                        </p:tgtEl>
                                        <p:attrNameLst>
                                          <p:attrName>ppt_h</p:attrName>
                                        </p:attrNameLst>
                                      </p:cBhvr>
                                      <p:tavLst>
                                        <p:tav tm="0">
                                          <p:val>
                                            <p:strVal val="#ppt_h"/>
                                          </p:val>
                                        </p:tav>
                                        <p:tav tm="100000">
                                          <p:val>
                                            <p:strVal val="#ppt_h"/>
                                          </p:val>
                                        </p:tav>
                                      </p:tavLst>
                                    </p:anim>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171" t="21449" r="5004" b="5587"/>
          <a:stretch/>
        </p:blipFill>
        <p:spPr>
          <a:xfrm>
            <a:off x="1978269" y="3333666"/>
            <a:ext cx="9918813" cy="1752600"/>
          </a:xfrm>
          <a:prstGeom prst="rect">
            <a:avLst/>
          </a:prstGeom>
        </p:spPr>
      </p:pic>
      <p:grpSp>
        <p:nvGrpSpPr>
          <p:cNvPr id="10" name="Group 9"/>
          <p:cNvGrpSpPr/>
          <p:nvPr/>
        </p:nvGrpSpPr>
        <p:grpSpPr>
          <a:xfrm rot="416460">
            <a:off x="3384869" y="859979"/>
            <a:ext cx="5055663" cy="3346706"/>
            <a:chOff x="1817438" y="862613"/>
            <a:chExt cx="5055663" cy="3346706"/>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254485">
              <a:off x="1817438" y="862613"/>
              <a:ext cx="5055663" cy="3346706"/>
            </a:xfrm>
            <a:prstGeom prst="rect">
              <a:avLst/>
            </a:prstGeom>
          </p:spPr>
        </p:pic>
        <p:sp>
          <p:nvSpPr>
            <p:cNvPr id="8" name="TextBox 7"/>
            <p:cNvSpPr txBox="1"/>
            <p:nvPr/>
          </p:nvSpPr>
          <p:spPr>
            <a:xfrm rot="20300820">
              <a:off x="3078847" y="2060405"/>
              <a:ext cx="2514600" cy="923330"/>
            </a:xfrm>
            <a:prstGeom prst="rect">
              <a:avLst/>
            </a:prstGeom>
            <a:noFill/>
          </p:spPr>
          <p:txBody>
            <a:bodyPr wrap="square" rtlCol="0">
              <a:spAutoFit/>
            </a:bodyPr>
            <a:lstStyle/>
            <a:p>
              <a:r>
                <a:rPr lang="en-US" sz="5400" dirty="0">
                  <a:latin typeface="28 Days Later" panose="020B0603050302020204" pitchFamily="34" charset="0"/>
                </a:rPr>
                <a:t>BUT NOT</a:t>
              </a:r>
            </a:p>
          </p:txBody>
        </p:sp>
      </p:grpSp>
      <p:sp>
        <p:nvSpPr>
          <p:cNvPr id="9" name="TextBox 8"/>
          <p:cNvSpPr txBox="1"/>
          <p:nvPr/>
        </p:nvSpPr>
        <p:spPr>
          <a:xfrm>
            <a:off x="2819400" y="5486400"/>
            <a:ext cx="8991600" cy="707886"/>
          </a:xfrm>
          <a:prstGeom prst="rect">
            <a:avLst/>
          </a:prstGeom>
          <a:noFill/>
        </p:spPr>
        <p:txBody>
          <a:bodyPr wrap="square" rtlCol="0">
            <a:prstTxWarp prst="textDeflateBottom">
              <a:avLst/>
            </a:prstTxWarp>
            <a:spAutoFit/>
          </a:bodyPr>
          <a:lstStyle/>
          <a:p>
            <a:pPr algn="ctr"/>
            <a:r>
              <a:rPr lang="en-US" sz="4000" b="1" dirty="0">
                <a:ln>
                  <a:solidFill>
                    <a:srgbClr val="3F642D"/>
                  </a:solidFill>
                </a:ln>
                <a:solidFill>
                  <a:srgbClr val="B3E3B8"/>
                </a:solidFill>
                <a:effectLst>
                  <a:glow rad="127000">
                    <a:srgbClr val="3F642D"/>
                  </a:glow>
                  <a:outerShdw blurRad="38100" dist="38100" dir="2700000" algn="tl">
                    <a:srgbClr val="000000">
                      <a:alpha val="43137"/>
                    </a:srgbClr>
                  </a:outerShdw>
                </a:effectLst>
                <a:latin typeface="Kristen ITC" panose="03050502040202030202" pitchFamily="66" charset="0"/>
              </a:rPr>
              <a:t>2 Corinthians 4:7-12</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1174" t="15689" r="10499" b="5014"/>
          <a:stretch/>
        </p:blipFill>
        <p:spPr>
          <a:xfrm>
            <a:off x="228600" y="152401"/>
            <a:ext cx="9296400" cy="1600200"/>
          </a:xfrm>
          <a:prstGeom prst="rect">
            <a:avLst/>
          </a:prstGeom>
        </p:spPr>
      </p:pic>
    </p:spTree>
    <p:extLst>
      <p:ext uri="{BB962C8B-B14F-4D97-AF65-F5344CB8AC3E}">
        <p14:creationId xmlns:p14="http://schemas.microsoft.com/office/powerpoint/2010/main" val="883600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2000"/>
                                        <p:tgtEl>
                                          <p:spTgt spid="10"/>
                                        </p:tgtEl>
                                      </p:cBhvr>
                                    </p:animEffect>
                                  </p:childTnLst>
                                </p:cTn>
                              </p:par>
                            </p:childTnLst>
                          </p:cTn>
                        </p:par>
                        <p:par>
                          <p:cTn id="14" fill="hold">
                            <p:stCondLst>
                              <p:cond delay="40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anim calcmode="lin" valueType="num">
                                      <p:cBhvr>
                                        <p:cTn id="18" dur="2000" fill="hold"/>
                                        <p:tgtEl>
                                          <p:spTgt spid="6"/>
                                        </p:tgtEl>
                                        <p:attrNameLst>
                                          <p:attrName>ppt_x</p:attrName>
                                        </p:attrNameLst>
                                      </p:cBhvr>
                                      <p:tavLst>
                                        <p:tav tm="0">
                                          <p:val>
                                            <p:strVal val="#ppt_x"/>
                                          </p:val>
                                        </p:tav>
                                        <p:tav tm="100000">
                                          <p:val>
                                            <p:strVal val="#ppt_x"/>
                                          </p:val>
                                        </p:tav>
                                      </p:tavLst>
                                    </p:anim>
                                    <p:anim calcmode="lin" valueType="num">
                                      <p:cBhvr>
                                        <p:cTn id="19" dur="2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60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9"/>
                                        </p:tgtEl>
                                        <p:attrNameLst>
                                          <p:attrName>ppt_y</p:attrName>
                                        </p:attrNameLst>
                                      </p:cBhvr>
                                      <p:tavLst>
                                        <p:tav tm="0">
                                          <p:val>
                                            <p:strVal val="#ppt_y"/>
                                          </p:val>
                                        </p:tav>
                                        <p:tav tm="100000">
                                          <p:val>
                                            <p:strVal val="#ppt_y"/>
                                          </p:val>
                                        </p:tav>
                                      </p:tavLst>
                                    </p:anim>
                                    <p:anim calcmode="lin" valueType="num">
                                      <p:cBhvr>
                                        <p:cTn id="25"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shadeToTitle="1">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6" name="Rounded Rectangle 15"/>
          <p:cNvSpPr/>
          <p:nvPr/>
        </p:nvSpPr>
        <p:spPr>
          <a:xfrm>
            <a:off x="533400" y="2828385"/>
            <a:ext cx="2362200" cy="609600"/>
          </a:xfrm>
          <a:prstGeom prst="roundRect">
            <a:avLst/>
          </a:prstGeom>
          <a:solidFill>
            <a:srgbClr val="C00000"/>
          </a:solidFill>
          <a:ln>
            <a:solidFill>
              <a:srgbClr val="B3E3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33400" y="2223085"/>
            <a:ext cx="2362200" cy="609600"/>
          </a:xfrm>
          <a:prstGeom prst="roundRect">
            <a:avLst/>
          </a:prstGeom>
          <a:solidFill>
            <a:srgbClr val="C00000"/>
          </a:solidFill>
          <a:ln>
            <a:solidFill>
              <a:srgbClr val="B3E3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533400" y="1636931"/>
            <a:ext cx="2362200" cy="609600"/>
          </a:xfrm>
          <a:prstGeom prst="roundRect">
            <a:avLst/>
          </a:prstGeom>
          <a:solidFill>
            <a:srgbClr val="C00000"/>
          </a:solidFill>
          <a:ln>
            <a:solidFill>
              <a:srgbClr val="B3E3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33400" y="1055077"/>
            <a:ext cx="2362200" cy="609600"/>
          </a:xfrm>
          <a:prstGeom prst="roundRect">
            <a:avLst/>
          </a:prstGeom>
          <a:solidFill>
            <a:srgbClr val="C00000"/>
          </a:solidFill>
          <a:ln>
            <a:solidFill>
              <a:srgbClr val="B3E3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267200" y="1066800"/>
            <a:ext cx="5715000" cy="5078313"/>
          </a:xfrm>
          <a:prstGeom prst="rect">
            <a:avLst/>
          </a:prstGeom>
          <a:noFill/>
        </p:spPr>
        <p:txBody>
          <a:bodyPr wrap="square" rtlCol="0">
            <a:spAutoFit/>
          </a:bodyPr>
          <a:lstStyle/>
          <a:p>
            <a:r>
              <a:rPr lang="en-US" sz="3600" b="1" i="1" dirty="0">
                <a:ln>
                  <a:solidFill>
                    <a:srgbClr val="3F642D"/>
                  </a:solidFill>
                </a:ln>
                <a:solidFill>
                  <a:srgbClr val="EFF9F0"/>
                </a:solidFill>
                <a:effectLst>
                  <a:outerShdw blurRad="38100" dist="38100" dir="2700000" algn="tl">
                    <a:srgbClr val="000000">
                      <a:alpha val="43137"/>
                    </a:srgbClr>
                  </a:outerShdw>
                </a:effectLst>
                <a:latin typeface="Monotype Corsiva" panose="03010101010201010101" pitchFamily="66" charset="0"/>
              </a:rPr>
              <a:t>We are</a:t>
            </a:r>
            <a:r>
              <a:rPr lang="en-US" sz="3600" b="1" dirty="0">
                <a:ln>
                  <a:solidFill>
                    <a:srgbClr val="3F642D"/>
                  </a:solidFill>
                </a:ln>
                <a:solidFill>
                  <a:srgbClr val="EFF9F0"/>
                </a:solidFill>
                <a:effectLst>
                  <a:outerShdw blurRad="38100" dist="38100" dir="2700000" algn="tl">
                    <a:srgbClr val="000000">
                      <a:alpha val="43137"/>
                    </a:srgbClr>
                  </a:outerShdw>
                </a:effectLst>
                <a:latin typeface="Monotype Corsiva" panose="03010101010201010101" pitchFamily="66" charset="0"/>
              </a:rPr>
              <a:t> hard-pressed on every side, yet not crushed; </a:t>
            </a:r>
            <a:r>
              <a:rPr lang="en-US" sz="3600" b="1" i="1" dirty="0">
                <a:ln>
                  <a:solidFill>
                    <a:srgbClr val="3F642D"/>
                  </a:solidFill>
                </a:ln>
                <a:solidFill>
                  <a:srgbClr val="EFF9F0"/>
                </a:solidFill>
                <a:effectLst>
                  <a:outerShdw blurRad="38100" dist="38100" dir="2700000" algn="tl">
                    <a:srgbClr val="000000">
                      <a:alpha val="43137"/>
                    </a:srgbClr>
                  </a:outerShdw>
                </a:effectLst>
                <a:latin typeface="Monotype Corsiva" panose="03010101010201010101" pitchFamily="66" charset="0"/>
              </a:rPr>
              <a:t>we are</a:t>
            </a:r>
            <a:r>
              <a:rPr lang="en-US" sz="3600" b="1" dirty="0">
                <a:ln>
                  <a:solidFill>
                    <a:srgbClr val="3F642D"/>
                  </a:solidFill>
                </a:ln>
                <a:solidFill>
                  <a:srgbClr val="EFF9F0"/>
                </a:solidFill>
                <a:effectLst>
                  <a:outerShdw blurRad="38100" dist="38100" dir="2700000" algn="tl">
                    <a:srgbClr val="000000">
                      <a:alpha val="43137"/>
                    </a:srgbClr>
                  </a:outerShdw>
                </a:effectLst>
                <a:latin typeface="Monotype Corsiva" panose="03010101010201010101" pitchFamily="66" charset="0"/>
              </a:rPr>
              <a:t> perplexed, but not in despair; </a:t>
            </a:r>
            <a:r>
              <a:rPr lang="en-US" sz="3600" b="1" dirty="0" smtClean="0">
                <a:ln>
                  <a:solidFill>
                    <a:srgbClr val="3F642D"/>
                  </a:solidFill>
                </a:ln>
                <a:solidFill>
                  <a:srgbClr val="EFF9F0"/>
                </a:solidFill>
                <a:effectLst>
                  <a:outerShdw blurRad="38100" dist="38100" dir="2700000" algn="tl">
                    <a:srgbClr val="000000">
                      <a:alpha val="43137"/>
                    </a:srgbClr>
                  </a:outerShdw>
                </a:effectLst>
                <a:latin typeface="Monotype Corsiva" panose="03010101010201010101" pitchFamily="66" charset="0"/>
              </a:rPr>
              <a:t>persecuted</a:t>
            </a:r>
            <a:r>
              <a:rPr lang="en-US" sz="3600" b="1" dirty="0">
                <a:ln>
                  <a:solidFill>
                    <a:srgbClr val="3F642D"/>
                  </a:solidFill>
                </a:ln>
                <a:solidFill>
                  <a:srgbClr val="EFF9F0"/>
                </a:solidFill>
                <a:effectLst>
                  <a:outerShdw blurRad="38100" dist="38100" dir="2700000" algn="tl">
                    <a:srgbClr val="000000">
                      <a:alpha val="43137"/>
                    </a:srgbClr>
                  </a:outerShdw>
                </a:effectLst>
                <a:latin typeface="Monotype Corsiva" panose="03010101010201010101" pitchFamily="66" charset="0"/>
              </a:rPr>
              <a:t>, but not forsaken; struck down, but not destroyed— </a:t>
            </a:r>
            <a:r>
              <a:rPr lang="en-US" sz="3600" b="1" dirty="0" smtClean="0">
                <a:ln>
                  <a:solidFill>
                    <a:srgbClr val="3F642D"/>
                  </a:solidFill>
                </a:ln>
                <a:solidFill>
                  <a:srgbClr val="EFF9F0"/>
                </a:solidFill>
                <a:effectLst>
                  <a:outerShdw blurRad="38100" dist="38100" dir="2700000" algn="tl">
                    <a:srgbClr val="000000">
                      <a:alpha val="43137"/>
                    </a:srgbClr>
                  </a:outerShdw>
                </a:effectLst>
                <a:latin typeface="Monotype Corsiva" panose="03010101010201010101" pitchFamily="66" charset="0"/>
              </a:rPr>
              <a:t>always </a:t>
            </a:r>
            <a:r>
              <a:rPr lang="en-US" sz="3600" b="1" dirty="0">
                <a:ln>
                  <a:solidFill>
                    <a:srgbClr val="3F642D"/>
                  </a:solidFill>
                </a:ln>
                <a:solidFill>
                  <a:srgbClr val="EFF9F0"/>
                </a:solidFill>
                <a:effectLst>
                  <a:outerShdw blurRad="38100" dist="38100" dir="2700000" algn="tl">
                    <a:srgbClr val="000000">
                      <a:alpha val="43137"/>
                    </a:srgbClr>
                  </a:outerShdw>
                </a:effectLst>
                <a:latin typeface="Monotype Corsiva" panose="03010101010201010101" pitchFamily="66" charset="0"/>
              </a:rPr>
              <a:t>carrying about in the body the dying of the Lord Jesus, that the life of Jesus also may be manifested in our </a:t>
            </a:r>
            <a:r>
              <a:rPr lang="en-US" sz="3600" b="1" dirty="0" smtClean="0">
                <a:ln>
                  <a:solidFill>
                    <a:srgbClr val="3F642D"/>
                  </a:solidFill>
                </a:ln>
                <a:solidFill>
                  <a:srgbClr val="EFF9F0"/>
                </a:solidFill>
                <a:effectLst>
                  <a:outerShdw blurRad="38100" dist="38100" dir="2700000" algn="tl">
                    <a:srgbClr val="000000">
                      <a:alpha val="43137"/>
                    </a:srgbClr>
                  </a:outerShdw>
                </a:effectLst>
                <a:latin typeface="Monotype Corsiva" panose="03010101010201010101" pitchFamily="66" charset="0"/>
              </a:rPr>
              <a:t>body. (2 Cor 4:8-10)</a:t>
            </a:r>
            <a:endParaRPr lang="en-US" sz="3600" b="1" dirty="0">
              <a:ln>
                <a:solidFill>
                  <a:srgbClr val="3F642D"/>
                </a:solidFill>
              </a:ln>
              <a:solidFill>
                <a:srgbClr val="EFF9F0"/>
              </a:solidFill>
              <a:effectLst>
                <a:outerShdw blurRad="38100" dist="38100" dir="2700000" algn="tl">
                  <a:srgbClr val="000000">
                    <a:alpha val="43137"/>
                  </a:srgbClr>
                </a:outerShdw>
              </a:effectLst>
              <a:latin typeface="Monotype Corsiva" panose="03010101010201010101" pitchFamily="66" charset="0"/>
            </a:endParaRPr>
          </a:p>
        </p:txBody>
      </p:sp>
      <p:sp>
        <p:nvSpPr>
          <p:cNvPr id="3" name="TextBox 2"/>
          <p:cNvSpPr txBox="1"/>
          <p:nvPr/>
        </p:nvSpPr>
        <p:spPr>
          <a:xfrm>
            <a:off x="5486400" y="1066800"/>
            <a:ext cx="2438400" cy="646331"/>
          </a:xfrm>
          <a:prstGeom prst="rect">
            <a:avLst/>
          </a:prstGeom>
          <a:noFill/>
        </p:spPr>
        <p:txBody>
          <a:bodyPr wrap="square" rtlCol="0">
            <a:spAutoFit/>
          </a:bodyPr>
          <a:lstStyle/>
          <a:p>
            <a:r>
              <a:rPr lang="en-US" sz="3600" b="1" dirty="0">
                <a:ln>
                  <a:solidFill>
                    <a:sysClr val="windowText" lastClr="000000"/>
                  </a:solidFill>
                </a:ln>
                <a:solidFill>
                  <a:srgbClr val="EFF9F0"/>
                </a:solidFill>
                <a:effectLst>
                  <a:outerShdw blurRad="38100" dist="38100" dir="2700000" algn="tl">
                    <a:srgbClr val="000000">
                      <a:alpha val="43137"/>
                    </a:srgbClr>
                  </a:outerShdw>
                </a:effectLst>
                <a:latin typeface="Monotype Corsiva" panose="03010101010201010101" pitchFamily="66" charset="0"/>
              </a:rPr>
              <a:t>hard-pressed</a:t>
            </a:r>
            <a:endParaRPr lang="en-US" dirty="0">
              <a:ln>
                <a:solidFill>
                  <a:sysClr val="windowText" lastClr="000000"/>
                </a:solidFill>
              </a:ln>
            </a:endParaRPr>
          </a:p>
        </p:txBody>
      </p:sp>
      <p:sp>
        <p:nvSpPr>
          <p:cNvPr id="11" name="TextBox 10"/>
          <p:cNvSpPr txBox="1"/>
          <p:nvPr/>
        </p:nvSpPr>
        <p:spPr>
          <a:xfrm>
            <a:off x="8077200" y="1600200"/>
            <a:ext cx="2438400" cy="646331"/>
          </a:xfrm>
          <a:prstGeom prst="rect">
            <a:avLst/>
          </a:prstGeom>
          <a:noFill/>
        </p:spPr>
        <p:txBody>
          <a:bodyPr wrap="square" rtlCol="0">
            <a:spAutoFit/>
          </a:bodyPr>
          <a:lstStyle/>
          <a:p>
            <a:r>
              <a:rPr lang="en-US" sz="3600" b="1" dirty="0" smtClean="0">
                <a:ln>
                  <a:solidFill>
                    <a:sysClr val="windowText" lastClr="000000"/>
                  </a:solidFill>
                </a:ln>
                <a:solidFill>
                  <a:srgbClr val="EFF9F0"/>
                </a:solidFill>
                <a:effectLst>
                  <a:outerShdw blurRad="38100" dist="38100" dir="2700000" algn="tl">
                    <a:srgbClr val="000000">
                      <a:alpha val="43137"/>
                    </a:srgbClr>
                  </a:outerShdw>
                </a:effectLst>
                <a:latin typeface="Monotype Corsiva" panose="03010101010201010101" pitchFamily="66" charset="0"/>
              </a:rPr>
              <a:t>perplexed</a:t>
            </a:r>
            <a:endParaRPr lang="en-US" dirty="0">
              <a:ln>
                <a:solidFill>
                  <a:sysClr val="windowText" lastClr="000000"/>
                </a:solidFill>
              </a:ln>
            </a:endParaRPr>
          </a:p>
        </p:txBody>
      </p:sp>
      <p:sp>
        <p:nvSpPr>
          <p:cNvPr id="13" name="TextBox 12"/>
          <p:cNvSpPr txBox="1"/>
          <p:nvPr/>
        </p:nvSpPr>
        <p:spPr>
          <a:xfrm>
            <a:off x="7315200" y="2173069"/>
            <a:ext cx="2438400" cy="646331"/>
          </a:xfrm>
          <a:prstGeom prst="rect">
            <a:avLst/>
          </a:prstGeom>
          <a:noFill/>
        </p:spPr>
        <p:txBody>
          <a:bodyPr wrap="square" rtlCol="0">
            <a:spAutoFit/>
          </a:bodyPr>
          <a:lstStyle/>
          <a:p>
            <a:r>
              <a:rPr lang="en-US" sz="3600" b="1" dirty="0" smtClean="0">
                <a:ln>
                  <a:solidFill>
                    <a:sysClr val="windowText" lastClr="000000"/>
                  </a:solidFill>
                </a:ln>
                <a:solidFill>
                  <a:srgbClr val="EFF9F0"/>
                </a:solidFill>
                <a:effectLst>
                  <a:outerShdw blurRad="38100" dist="38100" dir="2700000" algn="tl">
                    <a:srgbClr val="000000">
                      <a:alpha val="43137"/>
                    </a:srgbClr>
                  </a:outerShdw>
                </a:effectLst>
                <a:latin typeface="Monotype Corsiva" panose="03010101010201010101" pitchFamily="66" charset="0"/>
              </a:rPr>
              <a:t>persecuted</a:t>
            </a:r>
            <a:endParaRPr lang="en-US" dirty="0">
              <a:ln>
                <a:solidFill>
                  <a:sysClr val="windowText" lastClr="000000"/>
                </a:solidFill>
              </a:ln>
            </a:endParaRPr>
          </a:p>
        </p:txBody>
      </p:sp>
      <p:sp>
        <p:nvSpPr>
          <p:cNvPr id="15" name="TextBox 14"/>
          <p:cNvSpPr txBox="1"/>
          <p:nvPr/>
        </p:nvSpPr>
        <p:spPr>
          <a:xfrm>
            <a:off x="6477000" y="2706469"/>
            <a:ext cx="2438400" cy="646331"/>
          </a:xfrm>
          <a:prstGeom prst="rect">
            <a:avLst/>
          </a:prstGeom>
          <a:noFill/>
        </p:spPr>
        <p:txBody>
          <a:bodyPr wrap="square" rtlCol="0">
            <a:spAutoFit/>
          </a:bodyPr>
          <a:lstStyle/>
          <a:p>
            <a:r>
              <a:rPr lang="en-US" sz="3600" b="1" dirty="0" smtClean="0">
                <a:ln>
                  <a:solidFill>
                    <a:sysClr val="windowText" lastClr="000000"/>
                  </a:solidFill>
                </a:ln>
                <a:solidFill>
                  <a:srgbClr val="EFF9F0"/>
                </a:solidFill>
                <a:effectLst>
                  <a:outerShdw blurRad="38100" dist="38100" dir="2700000" algn="tl">
                    <a:srgbClr val="000000">
                      <a:alpha val="43137"/>
                    </a:srgbClr>
                  </a:outerShdw>
                </a:effectLst>
                <a:latin typeface="Monotype Corsiva" panose="03010101010201010101" pitchFamily="66" charset="0"/>
              </a:rPr>
              <a:t>struck down</a:t>
            </a:r>
            <a:endParaRPr lang="en-US" dirty="0">
              <a:ln>
                <a:solidFill>
                  <a:sysClr val="windowText" lastClr="000000"/>
                </a:solidFill>
              </a:ln>
            </a:endParaRPr>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4522" t="27507" r="7440" b="27017"/>
          <a:stretch/>
        </p:blipFill>
        <p:spPr>
          <a:xfrm rot="21128057">
            <a:off x="3319798" y="1455806"/>
            <a:ext cx="7217814" cy="3354758"/>
          </a:xfrm>
          <a:prstGeom prst="rect">
            <a:avLst/>
          </a:prstGeom>
        </p:spPr>
      </p:pic>
      <p:pic>
        <p:nvPicPr>
          <p:cNvPr id="5" name="Picture 4"/>
          <p:cNvPicPr>
            <a:picLocks noChangeAspect="1"/>
          </p:cNvPicPr>
          <p:nvPr/>
        </p:nvPicPr>
        <p:blipFill rotWithShape="1">
          <a:blip r:embed="rId4" cstate="print">
            <a:duotone>
              <a:schemeClr val="accent3">
                <a:shade val="45000"/>
                <a:satMod val="135000"/>
              </a:schemeClr>
              <a:prstClr val="white"/>
            </a:duoton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12248" t="22325" r="11162"/>
          <a:stretch/>
        </p:blipFill>
        <p:spPr>
          <a:xfrm rot="19897352">
            <a:off x="48347" y="1785599"/>
            <a:ext cx="3484381" cy="996948"/>
          </a:xfrm>
          <a:prstGeom prst="rect">
            <a:avLst/>
          </a:prstGeom>
        </p:spPr>
      </p:pic>
    </p:spTree>
    <p:extLst>
      <p:ext uri="{BB962C8B-B14F-4D97-AF65-F5344CB8AC3E}">
        <p14:creationId xmlns:p14="http://schemas.microsoft.com/office/powerpoint/2010/main" val="1551865258"/>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afterEffect">
                                  <p:stCondLst>
                                    <p:cond delay="1500"/>
                                  </p:stCondLst>
                                  <p:childTnLst>
                                    <p:animMotion origin="layout" path="M 0 4.07407E-6 L -0.40625 -0.00093 " pathEditMode="relative" rAng="0" ptsTypes="AA">
                                      <p:cBhvr>
                                        <p:cTn id="6" dur="3000" fill="hold"/>
                                        <p:tgtEl>
                                          <p:spTgt spid="3"/>
                                        </p:tgtEl>
                                        <p:attrNameLst>
                                          <p:attrName>ppt_x</p:attrName>
                                          <p:attrName>ppt_y</p:attrName>
                                        </p:attrNameLst>
                                      </p:cBhvr>
                                      <p:rCtr x="-20313" y="-46"/>
                                    </p:animMotion>
                                  </p:childTnLst>
                                </p:cTn>
                              </p:par>
                            </p:childTnLst>
                          </p:cTn>
                        </p:par>
                        <p:par>
                          <p:cTn id="7" fill="hold">
                            <p:stCondLst>
                              <p:cond delay="45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p:stCondLst>
                              <p:cond delay="6500"/>
                            </p:stCondLst>
                            <p:childTnLst>
                              <p:par>
                                <p:cTn id="12" presetID="35" presetClass="path" presetSubtype="0" accel="50000" decel="50000" fill="hold" grpId="0" nodeType="afterEffect">
                                  <p:stCondLst>
                                    <p:cond delay="0"/>
                                  </p:stCondLst>
                                  <p:childTnLst>
                                    <p:animMotion origin="layout" path="M 1.11022E-16 -4.07407E-6 L -0.59909 -4.07407E-6 " pathEditMode="relative" rAng="0" ptsTypes="AA">
                                      <p:cBhvr>
                                        <p:cTn id="13" dur="3000" fill="hold"/>
                                        <p:tgtEl>
                                          <p:spTgt spid="11"/>
                                        </p:tgtEl>
                                        <p:attrNameLst>
                                          <p:attrName>ppt_x</p:attrName>
                                          <p:attrName>ppt_y</p:attrName>
                                        </p:attrNameLst>
                                      </p:cBhvr>
                                      <p:rCtr x="-29961" y="0"/>
                                    </p:animMotion>
                                  </p:childTnLst>
                                </p:cTn>
                              </p:par>
                            </p:childTnLst>
                          </p:cTn>
                        </p:par>
                        <p:par>
                          <p:cTn id="14" fill="hold">
                            <p:stCondLst>
                              <p:cond delay="9500"/>
                            </p:stCondLst>
                            <p:childTnLst>
                              <p:par>
                                <p:cTn id="15" presetID="10"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par>
                          <p:cTn id="18" fill="hold">
                            <p:stCondLst>
                              <p:cond delay="11500"/>
                            </p:stCondLst>
                            <p:childTnLst>
                              <p:par>
                                <p:cTn id="19" presetID="35" presetClass="path" presetSubtype="0" accel="50000" decel="50000" fill="hold" grpId="0" nodeType="afterEffect">
                                  <p:stCondLst>
                                    <p:cond delay="0"/>
                                  </p:stCondLst>
                                  <p:childTnLst>
                                    <p:animMotion origin="layout" path="M 1.11022E-16 -1.85185E-6 L -0.5375 0.00857 " pathEditMode="relative" rAng="0" ptsTypes="AA">
                                      <p:cBhvr>
                                        <p:cTn id="20" dur="3000" fill="hold"/>
                                        <p:tgtEl>
                                          <p:spTgt spid="13"/>
                                        </p:tgtEl>
                                        <p:attrNameLst>
                                          <p:attrName>ppt_x</p:attrName>
                                          <p:attrName>ppt_y</p:attrName>
                                        </p:attrNameLst>
                                      </p:cBhvr>
                                      <p:rCtr x="-26875" y="417"/>
                                    </p:animMotion>
                                  </p:childTnLst>
                                </p:cTn>
                              </p:par>
                            </p:childTnLst>
                          </p:cTn>
                        </p:par>
                        <p:par>
                          <p:cTn id="21" fill="hold">
                            <p:stCondLst>
                              <p:cond delay="145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par>
                          <p:cTn id="25" fill="hold">
                            <p:stCondLst>
                              <p:cond delay="16500"/>
                            </p:stCondLst>
                            <p:childTnLst>
                              <p:par>
                                <p:cTn id="26" presetID="35" presetClass="path" presetSubtype="0" accel="50000" decel="50000" fill="hold" grpId="0" nodeType="afterEffect">
                                  <p:stCondLst>
                                    <p:cond delay="0"/>
                                  </p:stCondLst>
                                  <p:childTnLst>
                                    <p:animMotion origin="layout" path="M 1.11022E-16 3.33333E-6 L -0.4875 0.01389 " pathEditMode="relative" rAng="0" ptsTypes="AA">
                                      <p:cBhvr>
                                        <p:cTn id="27" dur="3000" fill="hold"/>
                                        <p:tgtEl>
                                          <p:spTgt spid="15"/>
                                        </p:tgtEl>
                                        <p:attrNameLst>
                                          <p:attrName>ppt_x</p:attrName>
                                          <p:attrName>ppt_y</p:attrName>
                                        </p:attrNameLst>
                                      </p:cBhvr>
                                      <p:rCtr x="-24375" y="694"/>
                                    </p:animMotion>
                                  </p:childTnLst>
                                </p:cTn>
                              </p:par>
                            </p:childTnLst>
                          </p:cTn>
                        </p:par>
                        <p:par>
                          <p:cTn id="28" fill="hold">
                            <p:stCondLst>
                              <p:cond delay="195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2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2000" fill="hold"/>
                                        <p:tgtEl>
                                          <p:spTgt spid="5"/>
                                        </p:tgtEl>
                                        <p:attrNameLst>
                                          <p:attrName>ppt_w</p:attrName>
                                        </p:attrNameLst>
                                      </p:cBhvr>
                                      <p:tavLst>
                                        <p:tav tm="0">
                                          <p:val>
                                            <p:strVal val="#ppt_w*0.70"/>
                                          </p:val>
                                        </p:tav>
                                        <p:tav tm="100000">
                                          <p:val>
                                            <p:strVal val="#ppt_w"/>
                                          </p:val>
                                        </p:tav>
                                      </p:tavLst>
                                    </p:anim>
                                    <p:anim calcmode="lin" valueType="num">
                                      <p:cBhvr>
                                        <p:cTn id="37" dur="2000" fill="hold"/>
                                        <p:tgtEl>
                                          <p:spTgt spid="5"/>
                                        </p:tgtEl>
                                        <p:attrNameLst>
                                          <p:attrName>ppt_h</p:attrName>
                                        </p:attrNameLst>
                                      </p:cBhvr>
                                      <p:tavLst>
                                        <p:tav tm="0">
                                          <p:val>
                                            <p:strVal val="#ppt_h"/>
                                          </p:val>
                                        </p:tav>
                                        <p:tav tm="100000">
                                          <p:val>
                                            <p:strVal val="#ppt_h"/>
                                          </p:val>
                                        </p:tav>
                                      </p:tavLst>
                                    </p:anim>
                                    <p:animEffect transition="in" filter="fade">
                                      <p:cBhvr>
                                        <p:cTn id="38" dur="2000"/>
                                        <p:tgtEl>
                                          <p:spTgt spid="5"/>
                                        </p:tgtEl>
                                      </p:cBhvr>
                                    </p:animEffect>
                                  </p:childTnLst>
                                </p:cTn>
                              </p:par>
                            </p:childTnLst>
                          </p:cTn>
                        </p:par>
                        <p:par>
                          <p:cTn id="39" fill="hold">
                            <p:stCondLst>
                              <p:cond delay="2000"/>
                            </p:stCondLst>
                            <p:childTnLst>
                              <p:par>
                                <p:cTn id="40" presetID="22" presetClass="entr" presetSubtype="8" fill="hold"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2" grpId="0" animBg="1"/>
      <p:bldP spid="4" grpId="0" animBg="1"/>
      <p:bldP spid="3" grpId="0"/>
      <p:bldP spid="11" grpId="0"/>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15" name="Rounded Rectangle 14"/>
          <p:cNvSpPr/>
          <p:nvPr/>
        </p:nvSpPr>
        <p:spPr>
          <a:xfrm>
            <a:off x="609600" y="4701674"/>
            <a:ext cx="1135380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endParaRPr>
          </a:p>
        </p:txBody>
      </p:sp>
      <p:sp>
        <p:nvSpPr>
          <p:cNvPr id="14" name="Rounded Rectangle 13"/>
          <p:cNvSpPr/>
          <p:nvPr/>
        </p:nvSpPr>
        <p:spPr>
          <a:xfrm>
            <a:off x="609600" y="3962400"/>
            <a:ext cx="1135380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endParaRPr>
          </a:p>
        </p:txBody>
      </p:sp>
      <p:sp>
        <p:nvSpPr>
          <p:cNvPr id="13" name="Rounded Rectangle 12"/>
          <p:cNvSpPr/>
          <p:nvPr/>
        </p:nvSpPr>
        <p:spPr>
          <a:xfrm>
            <a:off x="609600" y="3200400"/>
            <a:ext cx="1135380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endParaRPr>
          </a:p>
        </p:txBody>
      </p:sp>
      <p:sp>
        <p:nvSpPr>
          <p:cNvPr id="12" name="Rounded Rectangle 11"/>
          <p:cNvSpPr/>
          <p:nvPr/>
        </p:nvSpPr>
        <p:spPr>
          <a:xfrm>
            <a:off x="609600" y="2438400"/>
            <a:ext cx="1135380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endParaRPr>
          </a:p>
        </p:txBody>
      </p:sp>
      <p:sp>
        <p:nvSpPr>
          <p:cNvPr id="11" name="Rounded Rectangle 10"/>
          <p:cNvSpPr/>
          <p:nvPr/>
        </p:nvSpPr>
        <p:spPr>
          <a:xfrm>
            <a:off x="609600" y="1731569"/>
            <a:ext cx="1135380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endParaRPr>
          </a:p>
        </p:txBody>
      </p:sp>
      <p:sp>
        <p:nvSpPr>
          <p:cNvPr id="10" name="Rounded Rectangle 9"/>
          <p:cNvSpPr/>
          <p:nvPr/>
        </p:nvSpPr>
        <p:spPr>
          <a:xfrm>
            <a:off x="609600" y="1015253"/>
            <a:ext cx="11353800" cy="457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174" t="15689" r="10499" b="5014"/>
          <a:stretch/>
        </p:blipFill>
        <p:spPr>
          <a:xfrm>
            <a:off x="3276600" y="123777"/>
            <a:ext cx="5638800" cy="714423"/>
          </a:xfrm>
          <a:prstGeom prst="rect">
            <a:avLst/>
          </a:prstGeom>
        </p:spPr>
      </p:pic>
      <p:sp>
        <p:nvSpPr>
          <p:cNvPr id="8" name="TextBox 7"/>
          <p:cNvSpPr txBox="1"/>
          <p:nvPr/>
        </p:nvSpPr>
        <p:spPr>
          <a:xfrm>
            <a:off x="990600" y="1015253"/>
            <a:ext cx="10972800" cy="4154984"/>
          </a:xfrm>
          <a:prstGeom prst="rect">
            <a:avLst/>
          </a:prstGeom>
          <a:noFill/>
        </p:spPr>
        <p:txBody>
          <a:bodyPr wrap="square" rtlCol="0">
            <a:spAutoFit/>
          </a:bodyPr>
          <a:lstStyle/>
          <a:p>
            <a:r>
              <a:rPr lang="en-US" sz="2400" b="1" dirty="0" smtClean="0">
                <a:ln>
                  <a:solidFill>
                    <a:sysClr val="windowText" lastClr="000000"/>
                  </a:solidFill>
                </a:ln>
                <a:latin typeface="Arial" panose="020B0604020202020204" pitchFamily="34" charset="0"/>
                <a:cs typeface="Arial" panose="020B0604020202020204" pitchFamily="34" charset="0"/>
              </a:rPr>
              <a:t>A young Christian couple’s child is born dead !</a:t>
            </a:r>
          </a:p>
          <a:p>
            <a:endParaRPr lang="en-US" sz="2400" b="1" dirty="0">
              <a:ln>
                <a:solidFill>
                  <a:sysClr val="windowText" lastClr="000000"/>
                </a:solidFill>
              </a:ln>
              <a:latin typeface="Arial" panose="020B0604020202020204" pitchFamily="34" charset="0"/>
              <a:cs typeface="Arial" panose="020B0604020202020204" pitchFamily="34" charset="0"/>
            </a:endParaRPr>
          </a:p>
          <a:p>
            <a:r>
              <a:rPr lang="en-US" sz="2400" b="1" dirty="0" smtClean="0">
                <a:ln>
                  <a:solidFill>
                    <a:sysClr val="windowText" lastClr="000000"/>
                  </a:solidFill>
                </a:ln>
                <a:latin typeface="Arial" panose="020B0604020202020204" pitchFamily="34" charset="0"/>
                <a:cs typeface="Arial" panose="020B0604020202020204" pitchFamily="34" charset="0"/>
              </a:rPr>
              <a:t>A Christian wife discovers her husband of 11 years is unfaithful !</a:t>
            </a:r>
          </a:p>
          <a:p>
            <a:endParaRPr lang="en-US" sz="2400" b="1" dirty="0" smtClean="0">
              <a:ln>
                <a:solidFill>
                  <a:sysClr val="windowText" lastClr="000000"/>
                </a:solidFill>
              </a:ln>
              <a:latin typeface="Arial" panose="020B0604020202020204" pitchFamily="34" charset="0"/>
              <a:cs typeface="Arial" panose="020B0604020202020204" pitchFamily="34" charset="0"/>
            </a:endParaRPr>
          </a:p>
          <a:p>
            <a:r>
              <a:rPr lang="en-US" sz="2400" b="1" dirty="0" smtClean="0">
                <a:ln>
                  <a:solidFill>
                    <a:sysClr val="windowText" lastClr="000000"/>
                  </a:solidFill>
                </a:ln>
                <a:latin typeface="Arial" panose="020B0604020202020204" pitchFamily="34" charset="0"/>
                <a:cs typeface="Arial" panose="020B0604020202020204" pitchFamily="34" charset="0"/>
              </a:rPr>
              <a:t>A 19-year-old son confesses that he is homosexual !</a:t>
            </a:r>
          </a:p>
          <a:p>
            <a:endParaRPr lang="en-US" sz="2400" b="1" dirty="0" smtClean="0">
              <a:ln>
                <a:solidFill>
                  <a:sysClr val="windowText" lastClr="000000"/>
                </a:solidFill>
              </a:ln>
              <a:latin typeface="Arial" panose="020B0604020202020204" pitchFamily="34" charset="0"/>
              <a:cs typeface="Arial" panose="020B0604020202020204" pitchFamily="34" charset="0"/>
            </a:endParaRPr>
          </a:p>
          <a:p>
            <a:r>
              <a:rPr lang="en-US" sz="2400" b="1" dirty="0" smtClean="0">
                <a:ln>
                  <a:solidFill>
                    <a:sysClr val="windowText" lastClr="000000"/>
                  </a:solidFill>
                </a:ln>
                <a:latin typeface="Arial" panose="020B0604020202020204" pitchFamily="34" charset="0"/>
                <a:cs typeface="Arial" panose="020B0604020202020204" pitchFamily="34" charset="0"/>
              </a:rPr>
              <a:t>News from the department of defense: Your son has been killed in action !</a:t>
            </a:r>
          </a:p>
          <a:p>
            <a:endParaRPr lang="en-US" sz="2400" b="1" dirty="0">
              <a:ln>
                <a:solidFill>
                  <a:sysClr val="windowText" lastClr="000000"/>
                </a:solidFill>
              </a:ln>
              <a:latin typeface="Arial" panose="020B0604020202020204" pitchFamily="34" charset="0"/>
              <a:cs typeface="Arial" panose="020B0604020202020204" pitchFamily="34" charset="0"/>
            </a:endParaRPr>
          </a:p>
          <a:p>
            <a:r>
              <a:rPr lang="en-US" sz="2400" b="1" dirty="0" smtClean="0">
                <a:ln>
                  <a:solidFill>
                    <a:sysClr val="windowText" lastClr="000000"/>
                  </a:solidFill>
                </a:ln>
                <a:latin typeface="Arial" panose="020B0604020202020204" pitchFamily="34" charset="0"/>
                <a:cs typeface="Arial" panose="020B0604020202020204" pitchFamily="34" charset="0"/>
              </a:rPr>
              <a:t>There has been an accident and your daughter has been fatally injured !</a:t>
            </a:r>
          </a:p>
          <a:p>
            <a:endParaRPr lang="en-US" sz="2400" b="1" dirty="0">
              <a:ln>
                <a:solidFill>
                  <a:sysClr val="windowText" lastClr="000000"/>
                </a:solidFill>
              </a:ln>
              <a:latin typeface="Arial" panose="020B0604020202020204" pitchFamily="34" charset="0"/>
              <a:cs typeface="Arial" panose="020B0604020202020204" pitchFamily="34" charset="0"/>
            </a:endParaRPr>
          </a:p>
          <a:p>
            <a:r>
              <a:rPr lang="en-US" sz="2400" b="1" dirty="0" smtClean="0">
                <a:ln>
                  <a:solidFill>
                    <a:sysClr val="windowText" lastClr="000000"/>
                  </a:solidFill>
                </a:ln>
                <a:latin typeface="Arial" panose="020B0604020202020204" pitchFamily="34" charset="0"/>
                <a:cs typeface="Arial" panose="020B0604020202020204" pitchFamily="34" charset="0"/>
              </a:rPr>
              <a:t>The test results show that it is terminal—I’m sorry !</a:t>
            </a:r>
            <a:endParaRPr lang="en-US" sz="2400" b="1" dirty="0">
              <a:ln>
                <a:solidFill>
                  <a:sysClr val="windowText" lastClr="000000"/>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34354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2000"/>
                                        <p:tgtEl>
                                          <p:spTgt spid="8">
                                            <p:txEl>
                                              <p:pRg st="0" end="0"/>
                                            </p:txEl>
                                          </p:spTgt>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2000" fill="hold"/>
                                        <p:tgtEl>
                                          <p:spTgt spid="10"/>
                                        </p:tgtEl>
                                        <p:attrNameLst>
                                          <p:attrName>ppt_w</p:attrName>
                                        </p:attrNameLst>
                                      </p:cBhvr>
                                      <p:tavLst>
                                        <p:tav tm="0">
                                          <p:val>
                                            <p:strVal val="#ppt_w*0.70"/>
                                          </p:val>
                                        </p:tav>
                                        <p:tav tm="100000">
                                          <p:val>
                                            <p:strVal val="#ppt_w"/>
                                          </p:val>
                                        </p:tav>
                                      </p:tavLst>
                                    </p:anim>
                                    <p:anim calcmode="lin" valueType="num">
                                      <p:cBhvr>
                                        <p:cTn id="11" dur="2000" fill="hold"/>
                                        <p:tgtEl>
                                          <p:spTgt spid="10"/>
                                        </p:tgtEl>
                                        <p:attrNameLst>
                                          <p:attrName>ppt_h</p:attrName>
                                        </p:attrNameLst>
                                      </p:cBhvr>
                                      <p:tavLst>
                                        <p:tav tm="0">
                                          <p:val>
                                            <p:strVal val="#ppt_h"/>
                                          </p:val>
                                        </p:tav>
                                        <p:tav tm="100000">
                                          <p:val>
                                            <p:strVal val="#ppt_h"/>
                                          </p:val>
                                        </p:tav>
                                      </p:tavLst>
                                    </p:anim>
                                    <p:animEffect transition="in" filter="fade">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2000"/>
                                        <p:tgtEl>
                                          <p:spTgt spid="8">
                                            <p:txEl>
                                              <p:pRg st="2" end="2"/>
                                            </p:txEl>
                                          </p:spTgt>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2000" fill="hold"/>
                                        <p:tgtEl>
                                          <p:spTgt spid="11"/>
                                        </p:tgtEl>
                                        <p:attrNameLst>
                                          <p:attrName>ppt_w</p:attrName>
                                        </p:attrNameLst>
                                      </p:cBhvr>
                                      <p:tavLst>
                                        <p:tav tm="0">
                                          <p:val>
                                            <p:strVal val="#ppt_w*0.70"/>
                                          </p:val>
                                        </p:tav>
                                        <p:tav tm="100000">
                                          <p:val>
                                            <p:strVal val="#ppt_w"/>
                                          </p:val>
                                        </p:tav>
                                      </p:tavLst>
                                    </p:anim>
                                    <p:anim calcmode="lin" valueType="num">
                                      <p:cBhvr>
                                        <p:cTn id="21" dur="2000" fill="hold"/>
                                        <p:tgtEl>
                                          <p:spTgt spid="11"/>
                                        </p:tgtEl>
                                        <p:attrNameLst>
                                          <p:attrName>ppt_h</p:attrName>
                                        </p:attrNameLst>
                                      </p:cBhvr>
                                      <p:tavLst>
                                        <p:tav tm="0">
                                          <p:val>
                                            <p:strVal val="#ppt_h"/>
                                          </p:val>
                                        </p:tav>
                                        <p:tav tm="100000">
                                          <p:val>
                                            <p:strVal val="#ppt_h"/>
                                          </p:val>
                                        </p:tav>
                                      </p:tavLst>
                                    </p:anim>
                                    <p:animEffect transition="in" filter="fade">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2000"/>
                                        <p:tgtEl>
                                          <p:spTgt spid="8">
                                            <p:txEl>
                                              <p:pRg st="4" end="4"/>
                                            </p:txEl>
                                          </p:spTgt>
                                        </p:tgtEl>
                                      </p:cBhvr>
                                    </p:animEffect>
                                  </p:childTnLst>
                                </p:cTn>
                              </p:par>
                              <p:par>
                                <p:cTn id="28" presetID="55"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2000" fill="hold"/>
                                        <p:tgtEl>
                                          <p:spTgt spid="12"/>
                                        </p:tgtEl>
                                        <p:attrNameLst>
                                          <p:attrName>ppt_w</p:attrName>
                                        </p:attrNameLst>
                                      </p:cBhvr>
                                      <p:tavLst>
                                        <p:tav tm="0">
                                          <p:val>
                                            <p:strVal val="#ppt_w*0.70"/>
                                          </p:val>
                                        </p:tav>
                                        <p:tav tm="100000">
                                          <p:val>
                                            <p:strVal val="#ppt_w"/>
                                          </p:val>
                                        </p:tav>
                                      </p:tavLst>
                                    </p:anim>
                                    <p:anim calcmode="lin" valueType="num">
                                      <p:cBhvr>
                                        <p:cTn id="31" dur="2000" fill="hold"/>
                                        <p:tgtEl>
                                          <p:spTgt spid="12"/>
                                        </p:tgtEl>
                                        <p:attrNameLst>
                                          <p:attrName>ppt_h</p:attrName>
                                        </p:attrNameLst>
                                      </p:cBhvr>
                                      <p:tavLst>
                                        <p:tav tm="0">
                                          <p:val>
                                            <p:strVal val="#ppt_h"/>
                                          </p:val>
                                        </p:tav>
                                        <p:tav tm="100000">
                                          <p:val>
                                            <p:strVal val="#ppt_h"/>
                                          </p:val>
                                        </p:tav>
                                      </p:tavLst>
                                    </p:anim>
                                    <p:animEffect transition="in" filter="fad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wipe(left)">
                                      <p:cBhvr>
                                        <p:cTn id="37" dur="2000"/>
                                        <p:tgtEl>
                                          <p:spTgt spid="8">
                                            <p:txEl>
                                              <p:pRg st="6" end="6"/>
                                            </p:txEl>
                                          </p:spTgt>
                                        </p:tgtEl>
                                      </p:cBhvr>
                                    </p:animEffect>
                                  </p:childTnLst>
                                </p:cTn>
                              </p:par>
                              <p:par>
                                <p:cTn id="38" presetID="55"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2000" fill="hold"/>
                                        <p:tgtEl>
                                          <p:spTgt spid="13"/>
                                        </p:tgtEl>
                                        <p:attrNameLst>
                                          <p:attrName>ppt_w</p:attrName>
                                        </p:attrNameLst>
                                      </p:cBhvr>
                                      <p:tavLst>
                                        <p:tav tm="0">
                                          <p:val>
                                            <p:strVal val="#ppt_w*0.70"/>
                                          </p:val>
                                        </p:tav>
                                        <p:tav tm="100000">
                                          <p:val>
                                            <p:strVal val="#ppt_w"/>
                                          </p:val>
                                        </p:tav>
                                      </p:tavLst>
                                    </p:anim>
                                    <p:anim calcmode="lin" valueType="num">
                                      <p:cBhvr>
                                        <p:cTn id="41" dur="2000" fill="hold"/>
                                        <p:tgtEl>
                                          <p:spTgt spid="13"/>
                                        </p:tgtEl>
                                        <p:attrNameLst>
                                          <p:attrName>ppt_h</p:attrName>
                                        </p:attrNameLst>
                                      </p:cBhvr>
                                      <p:tavLst>
                                        <p:tav tm="0">
                                          <p:val>
                                            <p:strVal val="#ppt_h"/>
                                          </p:val>
                                        </p:tav>
                                        <p:tav tm="100000">
                                          <p:val>
                                            <p:strVal val="#ppt_h"/>
                                          </p:val>
                                        </p:tav>
                                      </p:tavLst>
                                    </p:anim>
                                    <p:animEffect transition="in" filter="fade">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wipe(left)">
                                      <p:cBhvr>
                                        <p:cTn id="47" dur="2000"/>
                                        <p:tgtEl>
                                          <p:spTgt spid="8">
                                            <p:txEl>
                                              <p:pRg st="8" end="8"/>
                                            </p:txEl>
                                          </p:spTgt>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2000" fill="hold"/>
                                        <p:tgtEl>
                                          <p:spTgt spid="14"/>
                                        </p:tgtEl>
                                        <p:attrNameLst>
                                          <p:attrName>ppt_w</p:attrName>
                                        </p:attrNameLst>
                                      </p:cBhvr>
                                      <p:tavLst>
                                        <p:tav tm="0">
                                          <p:val>
                                            <p:strVal val="#ppt_w*0.70"/>
                                          </p:val>
                                        </p:tav>
                                        <p:tav tm="100000">
                                          <p:val>
                                            <p:strVal val="#ppt_w"/>
                                          </p:val>
                                        </p:tav>
                                      </p:tavLst>
                                    </p:anim>
                                    <p:anim calcmode="lin" valueType="num">
                                      <p:cBhvr>
                                        <p:cTn id="51" dur="2000" fill="hold"/>
                                        <p:tgtEl>
                                          <p:spTgt spid="14"/>
                                        </p:tgtEl>
                                        <p:attrNameLst>
                                          <p:attrName>ppt_h</p:attrName>
                                        </p:attrNameLst>
                                      </p:cBhvr>
                                      <p:tavLst>
                                        <p:tav tm="0">
                                          <p:val>
                                            <p:strVal val="#ppt_h"/>
                                          </p:val>
                                        </p:tav>
                                        <p:tav tm="100000">
                                          <p:val>
                                            <p:strVal val="#ppt_h"/>
                                          </p:val>
                                        </p:tav>
                                      </p:tavLst>
                                    </p:anim>
                                    <p:animEffect transition="in" filter="fade">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Effect transition="in" filter="wipe(left)">
                                      <p:cBhvr>
                                        <p:cTn id="57" dur="2000"/>
                                        <p:tgtEl>
                                          <p:spTgt spid="8">
                                            <p:txEl>
                                              <p:pRg st="10" end="10"/>
                                            </p:txEl>
                                          </p:spTgt>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2000" fill="hold"/>
                                        <p:tgtEl>
                                          <p:spTgt spid="15"/>
                                        </p:tgtEl>
                                        <p:attrNameLst>
                                          <p:attrName>ppt_w</p:attrName>
                                        </p:attrNameLst>
                                      </p:cBhvr>
                                      <p:tavLst>
                                        <p:tav tm="0">
                                          <p:val>
                                            <p:strVal val="#ppt_w*0.70"/>
                                          </p:val>
                                        </p:tav>
                                        <p:tav tm="100000">
                                          <p:val>
                                            <p:strVal val="#ppt_w"/>
                                          </p:val>
                                        </p:tav>
                                      </p:tavLst>
                                    </p:anim>
                                    <p:anim calcmode="lin" valueType="num">
                                      <p:cBhvr>
                                        <p:cTn id="61" dur="2000" fill="hold"/>
                                        <p:tgtEl>
                                          <p:spTgt spid="15"/>
                                        </p:tgtEl>
                                        <p:attrNameLst>
                                          <p:attrName>ppt_h</p:attrName>
                                        </p:attrNameLst>
                                      </p:cBhvr>
                                      <p:tavLst>
                                        <p:tav tm="0">
                                          <p:val>
                                            <p:strVal val="#ppt_h"/>
                                          </p:val>
                                        </p:tav>
                                        <p:tav tm="100000">
                                          <p:val>
                                            <p:strVal val="#ppt_h"/>
                                          </p:val>
                                        </p:tav>
                                      </p:tavLst>
                                    </p:anim>
                                    <p:animEffect transition="in" filter="fade">
                                      <p:cBhvr>
                                        <p:cTn id="6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12" grpId="0" animBg="1"/>
      <p:bldP spid="11" grpId="0" animBg="1"/>
      <p:bldP spid="10" grpId="0" animBg="1"/>
      <p:bldP spid="8" grpId="0" uiExpand="1" build="p" bldLvl="5"/>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0825" t="27913" r="10900" b="25565"/>
          <a:stretch/>
        </p:blipFill>
        <p:spPr>
          <a:xfrm>
            <a:off x="533400" y="152400"/>
            <a:ext cx="7162800" cy="1143000"/>
          </a:xfrm>
          <a:prstGeom prst="rect">
            <a:avLst/>
          </a:prstGeom>
        </p:spPr>
      </p:pic>
      <p:sp>
        <p:nvSpPr>
          <p:cNvPr id="4" name="TextBox 3"/>
          <p:cNvSpPr txBox="1"/>
          <p:nvPr/>
        </p:nvSpPr>
        <p:spPr>
          <a:xfrm>
            <a:off x="1066800" y="1295400"/>
            <a:ext cx="5486400" cy="1631216"/>
          </a:xfrm>
          <a:prstGeom prst="rect">
            <a:avLst/>
          </a:prstGeom>
          <a:solidFill>
            <a:srgbClr val="FFFFFF">
              <a:alpha val="69804"/>
            </a:srgbClr>
          </a:solidFill>
          <a:effectLst>
            <a:softEdge rad="31750"/>
          </a:effectLst>
        </p:spPr>
        <p:txBody>
          <a:bodyPr wrap="square" rtlCol="0">
            <a:spAutoFit/>
          </a:bodyPr>
          <a:lstStyle/>
          <a:p>
            <a:pPr algn="ctr"/>
            <a:r>
              <a:rPr lang="en-US" sz="2000" b="1" dirty="0">
                <a:ln>
                  <a:solidFill>
                    <a:sysClr val="windowText" lastClr="000000"/>
                  </a:solidFill>
                </a:ln>
                <a:solidFill>
                  <a:sysClr val="windowText" lastClr="000000"/>
                </a:solidFill>
                <a:latin typeface="Arial" panose="020B0604020202020204" pitchFamily="34" charset="0"/>
                <a:cs typeface="Arial" panose="020B0604020202020204" pitchFamily="34" charset="0"/>
              </a:rPr>
              <a:t>For I was envious of the boastful</a:t>
            </a:r>
            <a:r>
              <a:rPr lang="en-US" sz="2000" b="1" dirty="0" smtClean="0">
                <a:ln>
                  <a:solidFill>
                    <a:sysClr val="windowText" lastClr="000000"/>
                  </a:solidFill>
                </a:ln>
                <a:solidFill>
                  <a:sysClr val="windowText" lastClr="000000"/>
                </a:solidFill>
                <a:latin typeface="Arial" panose="020B0604020202020204" pitchFamily="34" charset="0"/>
                <a:cs typeface="Arial" panose="020B0604020202020204" pitchFamily="34" charset="0"/>
              </a:rPr>
              <a:t>, when </a:t>
            </a:r>
            <a:r>
              <a:rPr lang="en-US" sz="2000" b="1" dirty="0">
                <a:ln>
                  <a:solidFill>
                    <a:sysClr val="windowText" lastClr="000000"/>
                  </a:solidFill>
                </a:ln>
                <a:solidFill>
                  <a:sysClr val="windowText" lastClr="000000"/>
                </a:solidFill>
                <a:latin typeface="Arial" panose="020B0604020202020204" pitchFamily="34" charset="0"/>
                <a:cs typeface="Arial" panose="020B0604020202020204" pitchFamily="34" charset="0"/>
              </a:rPr>
              <a:t>I saw the prosperity of the </a:t>
            </a:r>
            <a:r>
              <a:rPr lang="en-US" sz="2000" b="1" dirty="0" smtClean="0">
                <a:ln>
                  <a:solidFill>
                    <a:sysClr val="windowText" lastClr="000000"/>
                  </a:solidFill>
                </a:ln>
                <a:solidFill>
                  <a:sysClr val="windowText" lastClr="000000"/>
                </a:solidFill>
                <a:latin typeface="Arial" panose="020B0604020202020204" pitchFamily="34" charset="0"/>
                <a:cs typeface="Arial" panose="020B0604020202020204" pitchFamily="34" charset="0"/>
              </a:rPr>
              <a:t>wicked . . </a:t>
            </a:r>
            <a:r>
              <a:rPr lang="en-US" sz="2000" b="1" dirty="0">
                <a:ln>
                  <a:solidFill>
                    <a:sysClr val="windowText" lastClr="000000"/>
                  </a:solidFill>
                </a:ln>
                <a:solidFill>
                  <a:sysClr val="windowText" lastClr="000000"/>
                </a:solidFill>
                <a:latin typeface="Arial" panose="020B0604020202020204" pitchFamily="34" charset="0"/>
                <a:cs typeface="Arial" panose="020B0604020202020204" pitchFamily="34" charset="0"/>
              </a:rPr>
              <a:t>. Behold, these are the ungodly</a:t>
            </a:r>
            <a:r>
              <a:rPr lang="en-US" sz="2000" b="1" dirty="0" smtClean="0">
                <a:ln>
                  <a:solidFill>
                    <a:sysClr val="windowText" lastClr="000000"/>
                  </a:solidFill>
                </a:ln>
                <a:solidFill>
                  <a:sysClr val="windowText" lastClr="000000"/>
                </a:solidFill>
                <a:latin typeface="Arial" panose="020B0604020202020204" pitchFamily="34" charset="0"/>
                <a:cs typeface="Arial" panose="020B0604020202020204" pitchFamily="34" charset="0"/>
              </a:rPr>
              <a:t>, who </a:t>
            </a:r>
            <a:r>
              <a:rPr lang="en-US" sz="2000" b="1" dirty="0">
                <a:ln>
                  <a:solidFill>
                    <a:sysClr val="windowText" lastClr="000000"/>
                  </a:solidFill>
                </a:ln>
                <a:solidFill>
                  <a:sysClr val="windowText" lastClr="000000"/>
                </a:solidFill>
                <a:latin typeface="Arial" panose="020B0604020202020204" pitchFamily="34" charset="0"/>
                <a:cs typeface="Arial" panose="020B0604020202020204" pitchFamily="34" charset="0"/>
              </a:rPr>
              <a:t>are always at ease</a:t>
            </a:r>
            <a:r>
              <a:rPr lang="en-US" sz="2000" b="1" dirty="0" smtClean="0">
                <a:ln>
                  <a:solidFill>
                    <a:sysClr val="windowText" lastClr="000000"/>
                  </a:solidFill>
                </a:ln>
                <a:solidFill>
                  <a:sysClr val="windowText" lastClr="000000"/>
                </a:solidFill>
                <a:latin typeface="Arial" panose="020B0604020202020204" pitchFamily="34" charset="0"/>
                <a:cs typeface="Arial" panose="020B0604020202020204" pitchFamily="34" charset="0"/>
              </a:rPr>
              <a:t>; They </a:t>
            </a:r>
            <a:r>
              <a:rPr lang="en-US" sz="2000" b="1" dirty="0">
                <a:ln>
                  <a:solidFill>
                    <a:sysClr val="windowText" lastClr="000000"/>
                  </a:solidFill>
                </a:ln>
                <a:solidFill>
                  <a:sysClr val="windowText" lastClr="000000"/>
                </a:solidFill>
                <a:latin typeface="Arial" panose="020B0604020202020204" pitchFamily="34" charset="0"/>
                <a:cs typeface="Arial" panose="020B0604020202020204" pitchFamily="34" charset="0"/>
              </a:rPr>
              <a:t>increase in riches</a:t>
            </a:r>
            <a:r>
              <a:rPr lang="en-US" sz="2000" b="1" dirty="0" smtClean="0">
                <a:ln>
                  <a:solidFill>
                    <a:sysClr val="windowText" lastClr="000000"/>
                  </a:solidFill>
                </a:ln>
                <a:solidFill>
                  <a:sysClr val="windowText" lastClr="000000"/>
                </a:solidFill>
                <a:latin typeface="Arial" panose="020B0604020202020204" pitchFamily="34" charset="0"/>
                <a:cs typeface="Arial" panose="020B0604020202020204" pitchFamily="34" charset="0"/>
              </a:rPr>
              <a:t>. (Psa 73:2, 12)</a:t>
            </a:r>
            <a:endParaRPr lang="en-US" sz="2000" b="1" dirty="0">
              <a:ln>
                <a:solidFill>
                  <a:sysClr val="windowText" lastClr="000000"/>
                </a:solidFill>
              </a:ln>
              <a:solidFill>
                <a:sysClr val="windowText" lastClr="000000"/>
              </a:solidFill>
              <a:latin typeface="Arial" panose="020B0604020202020204" pitchFamily="34" charset="0"/>
              <a:cs typeface="Arial" panose="020B0604020202020204" pitchFamily="34" charset="0"/>
            </a:endParaRPr>
          </a:p>
        </p:txBody>
      </p:sp>
      <p:sp>
        <p:nvSpPr>
          <p:cNvPr id="5" name="TextBox 4"/>
          <p:cNvSpPr txBox="1"/>
          <p:nvPr/>
        </p:nvSpPr>
        <p:spPr>
          <a:xfrm>
            <a:off x="1066800" y="3048000"/>
            <a:ext cx="5486400" cy="1631216"/>
          </a:xfrm>
          <a:prstGeom prst="rect">
            <a:avLst/>
          </a:prstGeom>
          <a:solidFill>
            <a:srgbClr val="FFFFFF">
              <a:alpha val="69804"/>
            </a:srgbClr>
          </a:solidFill>
          <a:effectLst>
            <a:softEdge rad="31750"/>
          </a:effectLst>
        </p:spPr>
        <p:txBody>
          <a:bodyPr wrap="square" rtlCol="0">
            <a:spAutoFit/>
          </a:bodyPr>
          <a:lstStyle/>
          <a:p>
            <a:pPr algn="ctr"/>
            <a:r>
              <a:rPr lang="en-US" sz="2000" b="1" dirty="0">
                <a:ln>
                  <a:solidFill>
                    <a:sysClr val="windowText" lastClr="000000"/>
                  </a:solidFill>
                </a:ln>
                <a:solidFill>
                  <a:sysClr val="windowText" lastClr="000000"/>
                </a:solidFill>
                <a:latin typeface="Arial" panose="020B0604020202020204" pitchFamily="34" charset="0"/>
                <a:cs typeface="Arial" panose="020B0604020202020204" pitchFamily="34" charset="0"/>
              </a:rPr>
              <a:t> I have seen everything in my days of vanity</a:t>
            </a:r>
            <a:r>
              <a:rPr lang="en-US" sz="2000" b="1" dirty="0" smtClean="0">
                <a:ln>
                  <a:solidFill>
                    <a:sysClr val="windowText" lastClr="000000"/>
                  </a:solidFill>
                </a:ln>
                <a:solidFill>
                  <a:sysClr val="windowText" lastClr="000000"/>
                </a:solidFill>
                <a:latin typeface="Arial" panose="020B0604020202020204" pitchFamily="34" charset="0"/>
                <a:cs typeface="Arial" panose="020B0604020202020204" pitchFamily="34" charset="0"/>
              </a:rPr>
              <a:t>: There </a:t>
            </a:r>
            <a:r>
              <a:rPr lang="en-US" sz="2000" b="1" dirty="0">
                <a:ln>
                  <a:solidFill>
                    <a:sysClr val="windowText" lastClr="000000"/>
                  </a:solidFill>
                </a:ln>
                <a:solidFill>
                  <a:sysClr val="windowText" lastClr="000000"/>
                </a:solidFill>
                <a:latin typeface="Arial" panose="020B0604020202020204" pitchFamily="34" charset="0"/>
                <a:cs typeface="Arial" panose="020B0604020202020204" pitchFamily="34" charset="0"/>
              </a:rPr>
              <a:t>is a just man who perishes in his righteousness</a:t>
            </a:r>
            <a:r>
              <a:rPr lang="en-US" sz="2000" b="1" dirty="0" smtClean="0">
                <a:ln>
                  <a:solidFill>
                    <a:sysClr val="windowText" lastClr="000000"/>
                  </a:solidFill>
                </a:ln>
                <a:solidFill>
                  <a:sysClr val="windowText" lastClr="000000"/>
                </a:solidFill>
                <a:latin typeface="Arial" panose="020B0604020202020204" pitchFamily="34" charset="0"/>
                <a:cs typeface="Arial" panose="020B0604020202020204" pitchFamily="34" charset="0"/>
              </a:rPr>
              <a:t>, and </a:t>
            </a:r>
            <a:r>
              <a:rPr lang="en-US" sz="2000" b="1" dirty="0">
                <a:ln>
                  <a:solidFill>
                    <a:sysClr val="windowText" lastClr="000000"/>
                  </a:solidFill>
                </a:ln>
                <a:solidFill>
                  <a:sysClr val="windowText" lastClr="000000"/>
                </a:solidFill>
                <a:latin typeface="Arial" panose="020B0604020202020204" pitchFamily="34" charset="0"/>
                <a:cs typeface="Arial" panose="020B0604020202020204" pitchFamily="34" charset="0"/>
              </a:rPr>
              <a:t>there is a wicked man who prolongs life in his wickedness</a:t>
            </a:r>
            <a:r>
              <a:rPr lang="en-US" sz="2000" b="1" dirty="0" smtClean="0">
                <a:ln>
                  <a:solidFill>
                    <a:sysClr val="windowText" lastClr="000000"/>
                  </a:solidFill>
                </a:ln>
                <a:solidFill>
                  <a:sysClr val="windowText" lastClr="000000"/>
                </a:solidFill>
                <a:latin typeface="Arial" panose="020B0604020202020204" pitchFamily="34" charset="0"/>
                <a:cs typeface="Arial" panose="020B0604020202020204" pitchFamily="34" charset="0"/>
              </a:rPr>
              <a:t>. (Eccl 7:15)</a:t>
            </a:r>
            <a:endParaRPr lang="en-US" sz="2000" b="1" dirty="0">
              <a:ln>
                <a:solidFill>
                  <a:sysClr val="windowText" lastClr="000000"/>
                </a:solidFill>
              </a:ln>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69304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strVal val="#ppt_w*0.70"/>
                                          </p:val>
                                        </p:tav>
                                        <p:tav tm="100000">
                                          <p:val>
                                            <p:strVal val="#ppt_w"/>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9" name="Rectangle 8"/>
          <p:cNvSpPr/>
          <p:nvPr/>
        </p:nvSpPr>
        <p:spPr>
          <a:xfrm>
            <a:off x="1576960" y="4919008"/>
            <a:ext cx="9038080" cy="1938992"/>
          </a:xfrm>
          <a:prstGeom prst="rect">
            <a:avLst/>
          </a:prstGeom>
          <a:solidFill>
            <a:srgbClr val="000000">
              <a:alpha val="60000"/>
            </a:srgbClr>
          </a:solidFill>
          <a:effectLst>
            <a:softEdge rad="127000"/>
          </a:effectLst>
        </p:spPr>
        <p:txBody>
          <a:bodyPr wrap="square">
            <a:spAutoFit/>
          </a:bodyPr>
          <a:lstStyle/>
          <a:p>
            <a:pPr algn="ctr"/>
            <a:r>
              <a:rPr lang="en-US" sz="4000" dirty="0">
                <a:ln>
                  <a:solidFill>
                    <a:srgbClr val="C00000"/>
                  </a:solidFill>
                </a:ln>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Taylor &amp; Danielle were in love and planning to get married upon his return from a tour in Afghanistan.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0678"/>
            <a:ext cx="12227169" cy="6888678"/>
          </a:xfrm>
          <a:prstGeom prst="rect">
            <a:avLst/>
          </a:prstGeom>
        </p:spPr>
      </p:pic>
    </p:spTree>
    <p:extLst>
      <p:ext uri="{BB962C8B-B14F-4D97-AF65-F5344CB8AC3E}">
        <p14:creationId xmlns:p14="http://schemas.microsoft.com/office/powerpoint/2010/main" val="3180454446"/>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anim calcmode="lin" valueType="num">
                                      <p:cBhvr>
                                        <p:cTn id="8" dur="3000" fill="hold"/>
                                        <p:tgtEl>
                                          <p:spTgt spid="9"/>
                                        </p:tgtEl>
                                        <p:attrNameLst>
                                          <p:attrName>ppt_x</p:attrName>
                                        </p:attrNameLst>
                                      </p:cBhvr>
                                      <p:tavLst>
                                        <p:tav tm="0">
                                          <p:val>
                                            <p:strVal val="#ppt_x"/>
                                          </p:val>
                                        </p:tav>
                                        <p:tav tm="100000">
                                          <p:val>
                                            <p:strVal val="#ppt_x"/>
                                          </p:val>
                                        </p:tav>
                                      </p:tavLst>
                                    </p:anim>
                                    <p:anim calcmode="lin" valueType="num">
                                      <p:cBhvr>
                                        <p:cTn id="9" dur="3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1146</TotalTime>
  <Words>713</Words>
  <Application>Microsoft Office PowerPoint</Application>
  <PresentationFormat>Custom</PresentationFormat>
  <Paragraphs>79</Paragraphs>
  <Slides>15</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Verdana</vt:lpstr>
      <vt:lpstr>Monotype Corsiva</vt:lpstr>
      <vt:lpstr>Calibri</vt:lpstr>
      <vt:lpstr>TITUS Cyberbit Basic</vt:lpstr>
      <vt:lpstr>Wingdings</vt:lpstr>
      <vt:lpstr>28 Days Later</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Loy Milam</dc:creator>
  <cp:lastModifiedBy>Danville Church</cp:lastModifiedBy>
  <cp:revision>99</cp:revision>
  <dcterms:created xsi:type="dcterms:W3CDTF">2011-08-12T13:14:25Z</dcterms:created>
  <dcterms:modified xsi:type="dcterms:W3CDTF">2015-10-25T13:45:49Z</dcterms:modified>
</cp:coreProperties>
</file>