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84" r:id="rId6"/>
    <p:sldId id="285" r:id="rId7"/>
    <p:sldId id="293" r:id="rId8"/>
    <p:sldId id="262" r:id="rId9"/>
  </p:sldIdLst>
  <p:sldSz cx="12192000" cy="6858000"/>
  <p:notesSz cx="6858000" cy="9144000"/>
  <p:embeddedFontLst>
    <p:embeddedFont>
      <p:font typeface="Monotype Corsiva" panose="03010101010201010101" pitchFamily="66" charset="0"/>
      <p:italic r:id="rId10"/>
    </p:embeddedFont>
    <p:embeddedFont>
      <p:font typeface="Impact" panose="020B0806030902050204" pitchFamily="34" charset="0"/>
      <p:regular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libri Light" panose="020F0302020204030204" pitchFamily="34" charset="0"/>
      <p:regular r:id="rId16"/>
      <p: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4" orient="horz" pos="2165">
          <p15:clr>
            <a:srgbClr val="A4A3A4"/>
          </p15:clr>
        </p15:guide>
        <p15:guide id="5" orient="horz" pos="216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0D0D"/>
    <a:srgbClr val="FFFFFF"/>
    <a:srgbClr val="D5C4B4"/>
    <a:srgbClr val="663300"/>
    <a:srgbClr val="413831"/>
    <a:srgbClr val="6DA652"/>
    <a:srgbClr val="596853"/>
    <a:srgbClr val="6E7453"/>
    <a:srgbClr val="212E1D"/>
    <a:srgbClr val="B61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-318" y="-84"/>
      </p:cViewPr>
      <p:guideLst>
        <p:guide orient="horz" pos="2160"/>
        <p:guide orient="horz" pos="2165"/>
        <p:guide orient="horz" pos="216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238B-B3B5-4D5D-AC34-30DB94D37840}" type="datetimeFigureOut">
              <a:rPr lang="en-US" smtClean="0"/>
              <a:t>9/27/2015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1398-6BE6-4040-AF45-E0A3CBD30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40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238B-B3B5-4D5D-AC34-30DB94D37840}" type="datetimeFigureOut">
              <a:rPr lang="en-US" smtClean="0"/>
              <a:t>9/27/2015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1398-6BE6-4040-AF45-E0A3CBD30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923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238B-B3B5-4D5D-AC34-30DB94D37840}" type="datetimeFigureOut">
              <a:rPr lang="en-US" smtClean="0"/>
              <a:t>9/27/2015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1398-6BE6-4040-AF45-E0A3CBD30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25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238B-B3B5-4D5D-AC34-30DB94D37840}" type="datetimeFigureOut">
              <a:rPr lang="en-US" smtClean="0"/>
              <a:t>9/27/2015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1398-6BE6-4040-AF45-E0A3CBD30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66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238B-B3B5-4D5D-AC34-30DB94D37840}" type="datetimeFigureOut">
              <a:rPr lang="en-US" smtClean="0"/>
              <a:t>9/27/2015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1398-6BE6-4040-AF45-E0A3CBD30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254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238B-B3B5-4D5D-AC34-30DB94D37840}" type="datetimeFigureOut">
              <a:rPr lang="en-US" smtClean="0"/>
              <a:t>9/27/2015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1398-6BE6-4040-AF45-E0A3CBD30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61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238B-B3B5-4D5D-AC34-30DB94D37840}" type="datetimeFigureOut">
              <a:rPr lang="en-US" smtClean="0"/>
              <a:t>9/27/2015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1398-6BE6-4040-AF45-E0A3CBD30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044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238B-B3B5-4D5D-AC34-30DB94D37840}" type="datetimeFigureOut">
              <a:rPr lang="en-US" smtClean="0"/>
              <a:t>9/27/2015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1398-6BE6-4040-AF45-E0A3CBD30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80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238B-B3B5-4D5D-AC34-30DB94D37840}" type="datetimeFigureOut">
              <a:rPr lang="en-US" smtClean="0"/>
              <a:t>9/27/2015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1398-6BE6-4040-AF45-E0A3CBD30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43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238B-B3B5-4D5D-AC34-30DB94D37840}" type="datetimeFigureOut">
              <a:rPr lang="en-US" smtClean="0"/>
              <a:t>9/27/2015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1398-6BE6-4040-AF45-E0A3CBD30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893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238B-B3B5-4D5D-AC34-30DB94D37840}" type="datetimeFigureOut">
              <a:rPr lang="en-US" smtClean="0"/>
              <a:t>9/27/2015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1398-6BE6-4040-AF45-E0A3CBD30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99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F238B-B3B5-4D5D-AC34-30DB94D37840}" type="datetimeFigureOut">
              <a:rPr lang="en-US" smtClean="0"/>
              <a:t>9/27/2015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D21398-6BE6-4040-AF45-E0A3CBD30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876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1813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9901" y="871920"/>
            <a:ext cx="11792197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b="1" i="1" baseline="30000" dirty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10 </a:t>
            </a:r>
            <a:r>
              <a:rPr lang="en-US" sz="3100" b="1" dirty="0">
                <a:latin typeface="Arial" panose="020B0604020202020204" pitchFamily="34" charset="0"/>
                <a:cs typeface="Arial" panose="020B0604020202020204" pitchFamily="34" charset="0"/>
              </a:rPr>
              <a:t>Now the word of the </a:t>
            </a:r>
            <a:r>
              <a:rPr lang="en-US" sz="3100" b="1" cap="small" dirty="0"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sz="3100" b="1" dirty="0">
                <a:latin typeface="Arial" panose="020B0604020202020204" pitchFamily="34" charset="0"/>
                <a:cs typeface="Arial" panose="020B0604020202020204" pitchFamily="34" charset="0"/>
              </a:rPr>
              <a:t> came to Samuel, saying, </a:t>
            </a:r>
            <a:r>
              <a:rPr lang="en-US" sz="3100" b="1" i="1" baseline="30000" dirty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11 </a:t>
            </a:r>
            <a:r>
              <a:rPr lang="en-US" sz="3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US" sz="3100" b="1" dirty="0">
                <a:latin typeface="Arial" panose="020B0604020202020204" pitchFamily="34" charset="0"/>
                <a:cs typeface="Arial" panose="020B0604020202020204" pitchFamily="34" charset="0"/>
              </a:rPr>
              <a:t>greatly regret that I have set up Saul as king, for he has turned back from following Me, and has not performed My commandments</a:t>
            </a:r>
            <a:r>
              <a:rPr lang="en-US" sz="3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100" b="1" dirty="0">
                <a:latin typeface="Arial" panose="020B0604020202020204" pitchFamily="34" charset="0"/>
                <a:cs typeface="Arial" panose="020B0604020202020204" pitchFamily="34" charset="0"/>
              </a:rPr>
              <a:t>And it grieved Samuel, and he cried out to the </a:t>
            </a:r>
            <a:r>
              <a:rPr lang="en-US" sz="3100" b="1" cap="small" dirty="0"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sz="3100" b="1" dirty="0">
                <a:latin typeface="Arial" panose="020B0604020202020204" pitchFamily="34" charset="0"/>
                <a:cs typeface="Arial" panose="020B0604020202020204" pitchFamily="34" charset="0"/>
              </a:rPr>
              <a:t> all night. </a:t>
            </a:r>
            <a:r>
              <a:rPr lang="en-US" sz="3100" b="1" i="1" baseline="30000" dirty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12 </a:t>
            </a:r>
            <a:r>
              <a:rPr lang="en-US" sz="3100" b="1" dirty="0">
                <a:latin typeface="Arial" panose="020B0604020202020204" pitchFamily="34" charset="0"/>
                <a:cs typeface="Arial" panose="020B0604020202020204" pitchFamily="34" charset="0"/>
              </a:rPr>
              <a:t>So when Samuel rose early in the morning to meet Saul, it was told Samuel, saying, </a:t>
            </a:r>
            <a:r>
              <a:rPr lang="en-US" sz="3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Saul </a:t>
            </a:r>
            <a:r>
              <a:rPr lang="en-US" sz="3100" b="1" dirty="0">
                <a:latin typeface="Arial" panose="020B0604020202020204" pitchFamily="34" charset="0"/>
                <a:cs typeface="Arial" panose="020B0604020202020204" pitchFamily="34" charset="0"/>
              </a:rPr>
              <a:t>went to Carmel, and indeed, he set up a monument for himself; and he has gone on around, passed by, and gone down to Gilgal</a:t>
            </a:r>
            <a:r>
              <a:rPr lang="en-US" sz="3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100" b="1" i="1" baseline="30000" dirty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en-US" sz="3100" b="1" baseline="30000" dirty="0">
                <a:ln>
                  <a:solidFill>
                    <a:srgbClr val="C000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100" b="1" dirty="0">
                <a:latin typeface="Arial" panose="020B0604020202020204" pitchFamily="34" charset="0"/>
                <a:cs typeface="Arial" panose="020B0604020202020204" pitchFamily="34" charset="0"/>
              </a:rPr>
              <a:t>Then Samuel went to Saul, and Saul said to him, b</a:t>
            </a:r>
            <a:r>
              <a:rPr lang="en-US" sz="3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lessed </a:t>
            </a:r>
            <a:r>
              <a:rPr lang="en-US" sz="3100" b="1" dirty="0">
                <a:latin typeface="Arial" panose="020B0604020202020204" pitchFamily="34" charset="0"/>
                <a:cs typeface="Arial" panose="020B0604020202020204" pitchFamily="34" charset="0"/>
              </a:rPr>
              <a:t>are you of the </a:t>
            </a:r>
            <a:r>
              <a:rPr lang="en-US" sz="3100" b="1" cap="small" dirty="0"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sz="3100" b="1" dirty="0">
                <a:latin typeface="Arial" panose="020B0604020202020204" pitchFamily="34" charset="0"/>
                <a:cs typeface="Arial" panose="020B0604020202020204" pitchFamily="34" charset="0"/>
              </a:rPr>
              <a:t>! I have performed the commandment of the </a:t>
            </a:r>
            <a:r>
              <a:rPr lang="en-US" sz="3100" b="1" cap="small" dirty="0"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sz="3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100" b="1" i="1" baseline="30000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en-US" sz="3100" b="1" i="1" baseline="30000" dirty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100" b="1" dirty="0">
                <a:latin typeface="Arial" panose="020B0604020202020204" pitchFamily="34" charset="0"/>
                <a:cs typeface="Arial" panose="020B0604020202020204" pitchFamily="34" charset="0"/>
              </a:rPr>
              <a:t>But Samuel said, w</a:t>
            </a:r>
            <a:r>
              <a:rPr lang="en-US" sz="3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hat </a:t>
            </a:r>
            <a:r>
              <a:rPr lang="en-US" sz="3100" b="1" dirty="0">
                <a:latin typeface="Arial" panose="020B0604020202020204" pitchFamily="34" charset="0"/>
                <a:cs typeface="Arial" panose="020B0604020202020204" pitchFamily="34" charset="0"/>
              </a:rPr>
              <a:t>then is this bleating of the sheep in my ears, and the lowing of the oxen which I hear</a:t>
            </a:r>
            <a:r>
              <a:rPr lang="en-US" sz="3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65484" y="0"/>
            <a:ext cx="708880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cap="none" spc="600" dirty="0" smtClean="0">
                <a:ln w="11430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1 Samuel 15:10-14</a:t>
            </a:r>
            <a:endParaRPr lang="en-US" sz="6600" b="1" cap="none" spc="600" dirty="0">
              <a:ln w="11430">
                <a:solidFill>
                  <a:sysClr val="windowText" lastClr="000000"/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723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6126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86" y="10882"/>
            <a:ext cx="3516086" cy="5324535"/>
          </a:xfrm>
          <a:prstGeom prst="rect">
            <a:avLst/>
          </a:prstGeom>
          <a:solidFill>
            <a:srgbClr val="FFFFFF">
              <a:alpha val="74902"/>
            </a:srgb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There was a man of Benjamin whose name was Kish the son of Abiel, the son of Zeror, the son of Bechorath, the son of Aphiah, a Benjamite, a mighty man of power.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he had a choice and handsome son whose name was Saul. There was not a more </a:t>
            </a:r>
            <a:r>
              <a:rPr lang="en-US" sz="2000" b="1" dirty="0">
                <a:ln>
                  <a:solidFill>
                    <a:srgbClr val="C000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handsome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person than he among the children of Israel. </a:t>
            </a:r>
            <a:r>
              <a:rPr lang="en-US" sz="2000" b="1" dirty="0">
                <a:ln>
                  <a:solidFill>
                    <a:srgbClr val="C000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From his shoulders upward he was taller than any of the people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 Samuel 9:1-2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07392" y="4303455"/>
            <a:ext cx="3588152" cy="2554545"/>
          </a:xfrm>
          <a:prstGeom prst="rect">
            <a:avLst/>
          </a:prstGeom>
          <a:solidFill>
            <a:srgbClr val="FFFFFF">
              <a:alpha val="74902"/>
            </a:srgb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Then Samuel took a flask of oil and poured it on his head, and kissed him and said: Is it not because the </a:t>
            </a:r>
            <a:r>
              <a:rPr lang="en-US" sz="20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has anointed you commander over His inheritance?</a:t>
            </a:r>
          </a:p>
          <a:p>
            <a:pPr algn="r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 Samuel 10:1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87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85978" y="4734342"/>
            <a:ext cx="8820043" cy="2123658"/>
          </a:xfrm>
          <a:prstGeom prst="rect">
            <a:avLst/>
          </a:prstGeom>
          <a:solidFill>
            <a:srgbClr val="0D0D0D">
              <a:alpha val="80000"/>
            </a:srgbClr>
          </a:solidFill>
          <a:effectLst>
            <a:softEdge rad="12700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Monotype Corsiva" panose="03010101010201010101" pitchFamily="66" charset="0"/>
              </a:rPr>
              <a:t>“What then is this </a:t>
            </a:r>
            <a:r>
              <a:rPr lang="en-US" sz="4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Monotype Corsiva" panose="03010101010201010101" pitchFamily="66" charset="0"/>
              </a:rPr>
              <a:t>bleating</a:t>
            </a:r>
          </a:p>
          <a:p>
            <a:pPr algn="ctr"/>
            <a:r>
              <a:rPr lang="en-US" sz="4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Monotype Corsiva" panose="03010101010201010101" pitchFamily="66" charset="0"/>
              </a:rPr>
              <a:t>of </a:t>
            </a:r>
            <a:r>
              <a:rPr lang="en-US" sz="4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Monotype Corsiva" panose="03010101010201010101" pitchFamily="66" charset="0"/>
              </a:rPr>
              <a:t>the sheep in my </a:t>
            </a:r>
            <a:r>
              <a:rPr lang="en-US" sz="4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Monotype Corsiva" panose="03010101010201010101" pitchFamily="66" charset="0"/>
              </a:rPr>
              <a:t>ears,</a:t>
            </a:r>
          </a:p>
          <a:p>
            <a:pPr algn="ctr"/>
            <a:r>
              <a:rPr lang="en-US" sz="4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Monotype Corsiva" panose="03010101010201010101" pitchFamily="66" charset="0"/>
              </a:rPr>
              <a:t>and </a:t>
            </a:r>
            <a:r>
              <a:rPr lang="en-US" sz="4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Monotype Corsiva" panose="03010101010201010101" pitchFamily="66" charset="0"/>
              </a:rPr>
              <a:t>the lowing of the oxen which I hear?”</a:t>
            </a:r>
            <a:endParaRPr lang="en-US" sz="4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820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1999" y="163774"/>
            <a:ext cx="4885899" cy="2552130"/>
          </a:xfrm>
          <a:prstGeom prst="rect">
            <a:avLst/>
          </a:prstGeom>
          <a:effectLst>
            <a:glow rad="127000">
              <a:srgbClr val="C0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422566" y="5248894"/>
            <a:ext cx="9179626" cy="830997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God Was Disobeyed</a:t>
            </a:r>
            <a:endParaRPr lang="en-US" sz="4800" b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24491" y="5250819"/>
            <a:ext cx="9179626" cy="830997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His Humility Was Lost</a:t>
            </a:r>
            <a:endParaRPr lang="en-US" sz="4800" b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26416" y="5252744"/>
            <a:ext cx="9179626" cy="830997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He Feared People not God</a:t>
            </a:r>
            <a:endParaRPr lang="en-US" sz="4800" b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28688" y="5255016"/>
            <a:ext cx="9179626" cy="830997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Tried to improve God’s Order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11190" y="5251166"/>
            <a:ext cx="9179626" cy="830997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He Shifted the Blame to Others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8879590">
            <a:off x="20818" y="1618915"/>
            <a:ext cx="4803494" cy="76944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spc="2400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rPr>
              <a:t>REJECTED</a:t>
            </a:r>
            <a:endParaRPr lang="en-US" sz="4400" spc="2400" dirty="0">
              <a:ln>
                <a:solidFill>
                  <a:srgbClr val="C00000"/>
                </a:solidFill>
              </a:ln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920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07407E-6 L 0.00013 -0.76343 " pathEditMode="relative" rAng="0" ptsTypes="AA">
                                      <p:cBhvr>
                                        <p:cTn id="1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2.59259E-6 L 0.00026 -0.69445 " pathEditMode="relative" rAng="0" ptsTypes="AA">
                                      <p:cBhvr>
                                        <p:cTn id="2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3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34 1.11111E-6 L -0.00052 -0.62732 " pathEditMode="relative" rAng="0" ptsTypes="AA">
                                      <p:cBhvr>
                                        <p:cTn id="3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3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17 -1.85185E-6 L -0.00143 -0.56227 " pathEditMode="relative" rAng="0" ptsTypes="AA">
                                      <p:cBhvr>
                                        <p:cTn id="4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2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2.59259E-6 L 0.00117 -0.49375 " pathEditMode="relative" rAng="0" ptsTypes="AA">
                                      <p:cBhvr>
                                        <p:cTn id="5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2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0"/>
                            </p:stCondLst>
                            <p:childTnLst>
                              <p:par>
                                <p:cTn id="53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2" grpId="1" animBg="1"/>
      <p:bldP spid="2" grpId="2" animBg="1"/>
      <p:bldP spid="4" grpId="0" animBg="1"/>
      <p:bldP spid="4" grpId="1" animBg="1"/>
      <p:bldP spid="4" grpId="2" animBg="1"/>
      <p:bldP spid="6" grpId="0" animBg="1"/>
      <p:bldP spid="6" grpId="1" animBg="1"/>
      <p:bldP spid="6" grpId="2" animBg="1"/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2670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9903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2728</TotalTime>
  <Words>171</Words>
  <Application>Microsoft Office PowerPoint</Application>
  <PresentationFormat>Custom</PresentationFormat>
  <Paragraphs>15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Monotype Corsiva</vt:lpstr>
      <vt:lpstr>Impact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J.R. Bronger</dc:creator>
  <cp:lastModifiedBy>Danville Church</cp:lastModifiedBy>
  <cp:revision>185</cp:revision>
  <dcterms:created xsi:type="dcterms:W3CDTF">2014-08-19T14:33:59Z</dcterms:created>
  <dcterms:modified xsi:type="dcterms:W3CDTF">2015-09-27T13:54:41Z</dcterms:modified>
</cp:coreProperties>
</file>