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8" r:id="rId13"/>
  </p:sldIdLst>
  <p:sldSz cx="118872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otype Corsiva" panose="03010101010201010101" pitchFamily="66" charset="0"/>
      <p:italic r:id="rId18"/>
    </p:embeddedFont>
    <p:embeddedFont>
      <p:font typeface="Elephant" panose="020B0604020202020204" charset="0"/>
      <p:regular r:id="rId19"/>
      <p:italic r:id="rId20"/>
    </p:embeddedFont>
    <p:embeddedFont>
      <p:font typeface="Copperplate Gothic Ligh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C5C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786" y="78"/>
      </p:cViewPr>
      <p:guideLst>
        <p:guide orient="horz" pos="2160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9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5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9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7FCE-271C-4C53-87AE-D196BE0FF4C0}" type="datetimeFigureOut">
              <a:rPr lang="en-US" smtClean="0"/>
              <a:t>9/5/2015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55EC2-6F2B-4451-921B-97E27A8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6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1980" y="2819400"/>
            <a:ext cx="3953775" cy="2585323"/>
          </a:xfrm>
          <a:prstGeom prst="rect">
            <a:avLst/>
          </a:prstGeom>
          <a:gradFill>
            <a:gsLst>
              <a:gs pos="0">
                <a:schemeClr val="tx1"/>
              </a:gs>
              <a:gs pos="39600">
                <a:schemeClr val="tx1"/>
              </a:gs>
              <a:gs pos="32000">
                <a:srgbClr val="FF7A00"/>
              </a:gs>
              <a:gs pos="70000">
                <a:schemeClr val="tx1"/>
              </a:gs>
              <a:gs pos="100000">
                <a:srgbClr val="4D0808"/>
              </a:gs>
            </a:gsLst>
            <a:lin ang="5400000" scaled="1"/>
          </a:gradFill>
          <a:effectLst>
            <a:softEdge rad="31750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Climate</a:t>
            </a:r>
          </a:p>
          <a:p>
            <a:pPr algn="ctr"/>
            <a:r>
              <a:rPr lang="en-US" sz="5400" b="1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latin typeface="Elephant" panose="02020904090505020303" pitchFamily="18" charset="0"/>
              </a:rPr>
              <a:t>Change</a:t>
            </a:r>
          </a:p>
          <a:p>
            <a:pPr algn="ctr"/>
            <a:r>
              <a:rPr lang="en-US" sz="5400" b="1" cap="none" spc="3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/>
                <a:latin typeface="Elephant" panose="02020904090505020303" pitchFamily="18" charset="0"/>
              </a:rPr>
              <a:t>Advocates</a:t>
            </a:r>
            <a:endParaRPr lang="en-US" sz="5400" b="1" cap="none" spc="3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/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0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1600200"/>
            <a:ext cx="7162800" cy="51816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1600200"/>
            <a:ext cx="731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 . . wants me to be happy!</a:t>
            </a:r>
          </a:p>
          <a:p>
            <a:endParaRPr lang="en-US" sz="4800" b="1" dirty="0" smtClean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 . . would never  burn a human!</a:t>
            </a:r>
          </a:p>
          <a:p>
            <a:endParaRPr lang="en-US" sz="4800" b="1" dirty="0" smtClean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  <a:p>
            <a:r>
              <a:rPr lang="en-US" sz="48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 . . would save one who couldn’t  	make it to the water!</a:t>
            </a:r>
            <a:endParaRPr lang="en-US" sz="4800" b="1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2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7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11430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a word was secretly brought to me, and my ear received a whisper of it. </a:t>
            </a:r>
            <a:r>
              <a:rPr lang="en-US" sz="3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disquieting thoughts from the visions of the night, when deep sleep falls on men, </a:t>
            </a:r>
            <a:r>
              <a:rPr lang="en-US" sz="3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36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Fear came upon me, and trembling, which made all my bones shake. </a:t>
            </a:r>
            <a:r>
              <a:rPr lang="en-US" sz="3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3600" b="1" i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a spirit passed before my face; the hair on my body stood up. </a:t>
            </a:r>
            <a:r>
              <a:rPr lang="en-US" sz="3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stood still, but I could not discern its appearance. A form was before my eyes; there was silence; then I heard a voice saying: </a:t>
            </a:r>
            <a:r>
              <a:rPr lang="en-US" sz="3600" b="1" i="1" baseline="3000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a mortal be more righteous than God? Can a man be more pure than his Maker?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7370" y="0"/>
            <a:ext cx="4772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1200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anose="03010101010201010101" pitchFamily="66" charset="0"/>
              </a:rPr>
              <a:t>Job 4:12-17</a:t>
            </a:r>
            <a:endParaRPr lang="en-US" sz="5400" b="1" cap="none" spc="1200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11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55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4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219200"/>
            <a:ext cx="9906000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Represents God’s Holiness &amp; Justice—Psa 112:9; Rom 3:24-25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 be known only through the Word of God—Rom 1:16-17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righteous do what is right as revealed in Word—1 Jn 3:7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1219200"/>
            <a:ext cx="990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 those seeking to invalidate the scriptures and establish their own brand of super-righteousness.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they being ignorant of God’s righteousness, and seeking to establish their own righteousness, </a:t>
            </a:r>
            <a:r>
              <a:rPr lang="en-US" sz="2400" b="1" i="1" u="sng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have not submitted to the righteousness of God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(Rom 10:3)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200" y="0"/>
            <a:ext cx="105918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3310" y="133290"/>
            <a:ext cx="11348043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Those </a:t>
            </a:r>
            <a:r>
              <a:rPr lang="en-US" sz="4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2700">
                    <a:srgbClr val="FFFF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“More Righteous”</a:t>
            </a:r>
            <a:r>
              <a:rPr lang="en-US" sz="4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Light" panose="020E0507020206020404" pitchFamily="34" charset="0"/>
              </a:rPr>
              <a:t> than God</a:t>
            </a:r>
            <a:endParaRPr lang="en-US" sz="4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Light" panose="020E0507020206020404" pitchFamily="34" charset="0"/>
            </a:endParaRPr>
          </a:p>
        </p:txBody>
      </p:sp>
      <p:pic>
        <p:nvPicPr>
          <p:cNvPr id="2050" name="Picture 2" descr="http://images.sodahead.com/polls/001493560/3519788288_no_sign_answer_1_x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6003" y="0"/>
            <a:ext cx="10283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“animals are people too” crowd</a:t>
            </a:r>
            <a:endParaRPr lang="en-US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2" t="17356" r="17679" b="17632"/>
          <a:stretch/>
        </p:blipFill>
        <p:spPr>
          <a:xfrm>
            <a:off x="-5919" y="1600200"/>
            <a:ext cx="2215193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6430" r="4326" b="8889"/>
          <a:stretch/>
        </p:blipFill>
        <p:spPr>
          <a:xfrm>
            <a:off x="6149108" y="1600200"/>
            <a:ext cx="2803654" cy="3582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t="37570" r="26637" b="37891"/>
          <a:stretch/>
        </p:blipFill>
        <p:spPr>
          <a:xfrm>
            <a:off x="1493668" y="3886200"/>
            <a:ext cx="4678532" cy="1296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1" t="5509" r="6005" b="8723"/>
          <a:stretch/>
        </p:blipFill>
        <p:spPr>
          <a:xfrm>
            <a:off x="3900687" y="1600200"/>
            <a:ext cx="2248421" cy="2282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1" t="5783" r="16404" b="12520"/>
          <a:stretch/>
        </p:blipFill>
        <p:spPr>
          <a:xfrm>
            <a:off x="2057400" y="1600200"/>
            <a:ext cx="1843287" cy="2286000"/>
          </a:xfrm>
          <a:prstGeom prst="rect">
            <a:avLst/>
          </a:prstGeom>
        </p:spPr>
      </p:pic>
      <p:pic>
        <p:nvPicPr>
          <p:cNvPr id="3074" name="Picture 2" descr="http://rlv.zcache.com/monkeys_are_people_too_postcard-r43e0ae4f8c1f4b3a90b10ad97c7600ba_vgbaq_8byvr_32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4180" r="15512" b="5046"/>
          <a:stretch/>
        </p:blipFill>
        <p:spPr bwMode="auto">
          <a:xfrm>
            <a:off x="8952763" y="1613673"/>
            <a:ext cx="2914068" cy="358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3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616039">
            <a:off x="2205543" y="3368687"/>
            <a:ext cx="2419033" cy="1261884"/>
          </a:xfrm>
          <a:prstGeom prst="rect">
            <a:avLst/>
          </a:prstGeom>
          <a:solidFill>
            <a:srgbClr val="C5C4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Those in favor of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29565" y="3108162"/>
            <a:ext cx="2605036" cy="1327213"/>
            <a:chOff x="7529565" y="3108162"/>
            <a:chExt cx="2605036" cy="1327213"/>
          </a:xfrm>
        </p:grpSpPr>
        <p:sp>
          <p:nvSpPr>
            <p:cNvPr id="6" name="Rectangle 5"/>
            <p:cNvSpPr/>
            <p:nvPr/>
          </p:nvSpPr>
          <p:spPr>
            <a:xfrm>
              <a:off x="7529565" y="3200400"/>
              <a:ext cx="2590800" cy="381000"/>
            </a:xfrm>
            <a:prstGeom prst="rect">
              <a:avLst/>
            </a:prstGeom>
            <a:solidFill>
              <a:srgbClr val="C5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4875034">
              <a:off x="7184130" y="3528836"/>
              <a:ext cx="1327213" cy="485865"/>
            </a:xfrm>
            <a:prstGeom prst="rect">
              <a:avLst/>
            </a:prstGeom>
            <a:solidFill>
              <a:srgbClr val="C5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96200" y="3564938"/>
              <a:ext cx="2438401" cy="702261"/>
            </a:xfrm>
            <a:prstGeom prst="rect">
              <a:avLst/>
            </a:prstGeom>
            <a:solidFill>
              <a:srgbClr val="C5C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 rot="21276030">
              <a:off x="7586061" y="3263936"/>
              <a:ext cx="2490665" cy="1015663"/>
            </a:xfrm>
            <a:prstGeom prst="rect">
              <a:avLst/>
            </a:prstGeom>
            <a:solidFill>
              <a:srgbClr val="C5C4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Homosexual Marriage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6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128</Words>
  <Application>Microsoft Office PowerPoint</Application>
  <PresentationFormat>Custom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Wingdings</vt:lpstr>
      <vt:lpstr>Calibri</vt:lpstr>
      <vt:lpstr>Arial</vt:lpstr>
      <vt:lpstr>Monotype Corsiva</vt:lpstr>
      <vt:lpstr>Elephant</vt:lpstr>
      <vt:lpstr>Copperplate Gothic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J.R. Bronger</cp:lastModifiedBy>
  <cp:revision>15</cp:revision>
  <dcterms:created xsi:type="dcterms:W3CDTF">2015-09-03T13:23:48Z</dcterms:created>
  <dcterms:modified xsi:type="dcterms:W3CDTF">2015-09-05T22:49:00Z</dcterms:modified>
</cp:coreProperties>
</file>