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9" r:id="rId2"/>
    <p:sldId id="307" r:id="rId3"/>
    <p:sldId id="308" r:id="rId4"/>
    <p:sldId id="296" r:id="rId5"/>
    <p:sldId id="302" r:id="rId6"/>
    <p:sldId id="306" r:id="rId7"/>
    <p:sldId id="297" r:id="rId8"/>
    <p:sldId id="298" r:id="rId9"/>
    <p:sldId id="299" r:id="rId10"/>
    <p:sldId id="300" r:id="rId11"/>
    <p:sldId id="301" r:id="rId12"/>
    <p:sldId id="270" r:id="rId13"/>
    <p:sldId id="291" r:id="rId14"/>
    <p:sldId id="303" r:id="rId15"/>
    <p:sldId id="272" r:id="rId16"/>
    <p:sldId id="304" r:id="rId17"/>
    <p:sldId id="305" r:id="rId18"/>
    <p:sldId id="309" r:id="rId19"/>
    <p:sldId id="289" r:id="rId2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B0101"/>
    <a:srgbClr val="9FADCA"/>
    <a:srgbClr val="000000"/>
    <a:srgbClr val="FFF26B"/>
    <a:srgbClr val="FFF2CC"/>
    <a:srgbClr val="191919"/>
    <a:srgbClr val="561515"/>
    <a:srgbClr val="EAEAEA"/>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7" autoAdjust="0"/>
    <p:restoredTop sz="94660"/>
  </p:normalViewPr>
  <p:slideViewPr>
    <p:cSldViewPr showGuides="1">
      <p:cViewPr varScale="1">
        <p:scale>
          <a:sx n="70" d="100"/>
          <a:sy n="70" d="100"/>
        </p:scale>
        <p:origin x="-480"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D2E9A-62B5-4E62-8B47-8A651B722733}" type="datetimeFigureOut">
              <a:rPr lang="en-US" smtClean="0"/>
              <a:t>9/27/2015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A005B-C478-4439-BFA3-EA05A2848108}" type="slidenum">
              <a:rPr lang="en-US" smtClean="0"/>
              <a:t>‹#›</a:t>
            </a:fld>
            <a:endParaRPr lang="en-US"/>
          </a:p>
        </p:txBody>
      </p:sp>
    </p:spTree>
    <p:extLst>
      <p:ext uri="{BB962C8B-B14F-4D97-AF65-F5344CB8AC3E}">
        <p14:creationId xmlns:p14="http://schemas.microsoft.com/office/powerpoint/2010/main" val="2518270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1</a:t>
            </a:fld>
            <a:endParaRPr lang="en-US"/>
          </a:p>
        </p:txBody>
      </p:sp>
    </p:spTree>
    <p:extLst>
      <p:ext uri="{BB962C8B-B14F-4D97-AF65-F5344CB8AC3E}">
        <p14:creationId xmlns:p14="http://schemas.microsoft.com/office/powerpoint/2010/main" val="203038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10</a:t>
            </a:fld>
            <a:endParaRPr lang="en-US"/>
          </a:p>
        </p:txBody>
      </p:sp>
    </p:spTree>
    <p:extLst>
      <p:ext uri="{BB962C8B-B14F-4D97-AF65-F5344CB8AC3E}">
        <p14:creationId xmlns:p14="http://schemas.microsoft.com/office/powerpoint/2010/main" val="412927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11</a:t>
            </a:fld>
            <a:endParaRPr lang="en-US"/>
          </a:p>
        </p:txBody>
      </p:sp>
    </p:spTree>
    <p:extLst>
      <p:ext uri="{BB962C8B-B14F-4D97-AF65-F5344CB8AC3E}">
        <p14:creationId xmlns:p14="http://schemas.microsoft.com/office/powerpoint/2010/main" val="2879007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12</a:t>
            </a:fld>
            <a:endParaRPr lang="en-US"/>
          </a:p>
        </p:txBody>
      </p:sp>
    </p:spTree>
    <p:extLst>
      <p:ext uri="{BB962C8B-B14F-4D97-AF65-F5344CB8AC3E}">
        <p14:creationId xmlns:p14="http://schemas.microsoft.com/office/powerpoint/2010/main" val="1677984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A005B-C478-4439-BFA3-EA05A2848108}" type="slidenum">
              <a:rPr lang="en-US" smtClean="0"/>
              <a:t>13</a:t>
            </a:fld>
            <a:endParaRPr lang="en-US"/>
          </a:p>
        </p:txBody>
      </p:sp>
    </p:spTree>
    <p:extLst>
      <p:ext uri="{BB962C8B-B14F-4D97-AF65-F5344CB8AC3E}">
        <p14:creationId xmlns:p14="http://schemas.microsoft.com/office/powerpoint/2010/main" val="4277826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A005B-C478-4439-BFA3-EA05A2848108}" type="slidenum">
              <a:rPr lang="en-US" smtClean="0"/>
              <a:t>14</a:t>
            </a:fld>
            <a:endParaRPr lang="en-US"/>
          </a:p>
        </p:txBody>
      </p:sp>
    </p:spTree>
    <p:extLst>
      <p:ext uri="{BB962C8B-B14F-4D97-AF65-F5344CB8AC3E}">
        <p14:creationId xmlns:p14="http://schemas.microsoft.com/office/powerpoint/2010/main" val="2672782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A005B-C478-4439-BFA3-EA05A2848108}" type="slidenum">
              <a:rPr lang="en-US" smtClean="0"/>
              <a:t>15</a:t>
            </a:fld>
            <a:endParaRPr lang="en-US"/>
          </a:p>
        </p:txBody>
      </p:sp>
    </p:spTree>
    <p:extLst>
      <p:ext uri="{BB962C8B-B14F-4D97-AF65-F5344CB8AC3E}">
        <p14:creationId xmlns:p14="http://schemas.microsoft.com/office/powerpoint/2010/main" val="266025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A005B-C478-4439-BFA3-EA05A2848108}" type="slidenum">
              <a:rPr lang="en-US" smtClean="0"/>
              <a:t>16</a:t>
            </a:fld>
            <a:endParaRPr lang="en-US"/>
          </a:p>
        </p:txBody>
      </p:sp>
    </p:spTree>
    <p:extLst>
      <p:ext uri="{BB962C8B-B14F-4D97-AF65-F5344CB8AC3E}">
        <p14:creationId xmlns:p14="http://schemas.microsoft.com/office/powerpoint/2010/main" val="305667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17</a:t>
            </a:fld>
            <a:endParaRPr lang="en-US"/>
          </a:p>
        </p:txBody>
      </p:sp>
    </p:spTree>
    <p:extLst>
      <p:ext uri="{BB962C8B-B14F-4D97-AF65-F5344CB8AC3E}">
        <p14:creationId xmlns:p14="http://schemas.microsoft.com/office/powerpoint/2010/main" val="12481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18</a:t>
            </a:fld>
            <a:endParaRPr lang="en-US"/>
          </a:p>
        </p:txBody>
      </p:sp>
    </p:spTree>
    <p:extLst>
      <p:ext uri="{BB962C8B-B14F-4D97-AF65-F5344CB8AC3E}">
        <p14:creationId xmlns:p14="http://schemas.microsoft.com/office/powerpoint/2010/main" val="4016663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19</a:t>
            </a:fld>
            <a:endParaRPr lang="en-US"/>
          </a:p>
        </p:txBody>
      </p:sp>
    </p:spTree>
    <p:extLst>
      <p:ext uri="{BB962C8B-B14F-4D97-AF65-F5344CB8AC3E}">
        <p14:creationId xmlns:p14="http://schemas.microsoft.com/office/powerpoint/2010/main" val="414856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2</a:t>
            </a:fld>
            <a:endParaRPr lang="en-US"/>
          </a:p>
        </p:txBody>
      </p:sp>
    </p:spTree>
    <p:extLst>
      <p:ext uri="{BB962C8B-B14F-4D97-AF65-F5344CB8AC3E}">
        <p14:creationId xmlns:p14="http://schemas.microsoft.com/office/powerpoint/2010/main" val="344707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3</a:t>
            </a:fld>
            <a:endParaRPr lang="en-US"/>
          </a:p>
        </p:txBody>
      </p:sp>
    </p:spTree>
    <p:extLst>
      <p:ext uri="{BB962C8B-B14F-4D97-AF65-F5344CB8AC3E}">
        <p14:creationId xmlns:p14="http://schemas.microsoft.com/office/powerpoint/2010/main" val="16538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A005B-C478-4439-BFA3-EA05A2848108}" type="slidenum">
              <a:rPr lang="en-US" smtClean="0"/>
              <a:t>4</a:t>
            </a:fld>
            <a:endParaRPr lang="en-US"/>
          </a:p>
        </p:txBody>
      </p:sp>
    </p:spTree>
    <p:extLst>
      <p:ext uri="{BB962C8B-B14F-4D97-AF65-F5344CB8AC3E}">
        <p14:creationId xmlns:p14="http://schemas.microsoft.com/office/powerpoint/2010/main" val="1213921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5</a:t>
            </a:fld>
            <a:endParaRPr lang="en-US"/>
          </a:p>
        </p:txBody>
      </p:sp>
    </p:spTree>
    <p:extLst>
      <p:ext uri="{BB962C8B-B14F-4D97-AF65-F5344CB8AC3E}">
        <p14:creationId xmlns:p14="http://schemas.microsoft.com/office/powerpoint/2010/main" val="366762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6</a:t>
            </a:fld>
            <a:endParaRPr lang="en-US"/>
          </a:p>
        </p:txBody>
      </p:sp>
    </p:spTree>
    <p:extLst>
      <p:ext uri="{BB962C8B-B14F-4D97-AF65-F5344CB8AC3E}">
        <p14:creationId xmlns:p14="http://schemas.microsoft.com/office/powerpoint/2010/main" val="418993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7</a:t>
            </a:fld>
            <a:endParaRPr lang="en-US"/>
          </a:p>
        </p:txBody>
      </p:sp>
    </p:spTree>
    <p:extLst>
      <p:ext uri="{BB962C8B-B14F-4D97-AF65-F5344CB8AC3E}">
        <p14:creationId xmlns:p14="http://schemas.microsoft.com/office/powerpoint/2010/main" val="307041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8</a:t>
            </a:fld>
            <a:endParaRPr lang="en-US"/>
          </a:p>
        </p:txBody>
      </p:sp>
    </p:spTree>
    <p:extLst>
      <p:ext uri="{BB962C8B-B14F-4D97-AF65-F5344CB8AC3E}">
        <p14:creationId xmlns:p14="http://schemas.microsoft.com/office/powerpoint/2010/main" val="2211073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005B-C478-4439-BFA3-EA05A2848108}" type="slidenum">
              <a:rPr lang="en-US" smtClean="0"/>
              <a:t>9</a:t>
            </a:fld>
            <a:endParaRPr lang="en-US"/>
          </a:p>
        </p:txBody>
      </p:sp>
    </p:spTree>
    <p:extLst>
      <p:ext uri="{BB962C8B-B14F-4D97-AF65-F5344CB8AC3E}">
        <p14:creationId xmlns:p14="http://schemas.microsoft.com/office/powerpoint/2010/main" val="341339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DB366B7-CD1E-43F6-A51A-EBB107FF70D5}" type="slidenum">
              <a:rPr lang="en-US" altLang="en-US" smtClean="0"/>
              <a:pPr/>
              <a:t>‹#›</a:t>
            </a:fld>
            <a:endParaRPr lang="en-US" altLang="en-US"/>
          </a:p>
        </p:txBody>
      </p:sp>
    </p:spTree>
    <p:extLst>
      <p:ext uri="{BB962C8B-B14F-4D97-AF65-F5344CB8AC3E}">
        <p14:creationId xmlns:p14="http://schemas.microsoft.com/office/powerpoint/2010/main" val="2982035629"/>
      </p:ext>
    </p:extLst>
  </p:cSld>
  <p:clrMapOvr>
    <a:masterClrMapping/>
  </p:clrMapOvr>
  <p:transition spd="slow">
    <p:circl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673670B-6E33-4E47-AF5B-85ADC435C234}" type="slidenum">
              <a:rPr lang="en-US" altLang="en-US" smtClean="0"/>
              <a:pPr/>
              <a:t>‹#›</a:t>
            </a:fld>
            <a:endParaRPr lang="en-US" altLang="en-US"/>
          </a:p>
        </p:txBody>
      </p:sp>
    </p:spTree>
    <p:extLst>
      <p:ext uri="{BB962C8B-B14F-4D97-AF65-F5344CB8AC3E}">
        <p14:creationId xmlns:p14="http://schemas.microsoft.com/office/powerpoint/2010/main" val="2446995167"/>
      </p:ext>
    </p:extLst>
  </p:cSld>
  <p:clrMapOvr>
    <a:masterClrMapping/>
  </p:clrMapOvr>
  <p:transition spd="slow">
    <p:circl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C741CFE-2CA2-43BE-B0CB-63105D5DDB6D}" type="slidenum">
              <a:rPr lang="en-US" altLang="en-US" smtClean="0"/>
              <a:pPr/>
              <a:t>‹#›</a:t>
            </a:fld>
            <a:endParaRPr lang="en-US" altLang="en-US"/>
          </a:p>
        </p:txBody>
      </p:sp>
    </p:spTree>
    <p:extLst>
      <p:ext uri="{BB962C8B-B14F-4D97-AF65-F5344CB8AC3E}">
        <p14:creationId xmlns:p14="http://schemas.microsoft.com/office/powerpoint/2010/main" val="1159523795"/>
      </p:ext>
    </p:extLst>
  </p:cSld>
  <p:clrMapOvr>
    <a:masterClrMapping/>
  </p:clrMapOvr>
  <p:transition spd="slow">
    <p:circl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F348A23-6D1C-401E-9303-AAC424676751}" type="slidenum">
              <a:rPr lang="en-US" altLang="en-US" smtClean="0"/>
              <a:pPr/>
              <a:t>‹#›</a:t>
            </a:fld>
            <a:endParaRPr lang="en-US" altLang="en-US"/>
          </a:p>
        </p:txBody>
      </p:sp>
    </p:spTree>
    <p:extLst>
      <p:ext uri="{BB962C8B-B14F-4D97-AF65-F5344CB8AC3E}">
        <p14:creationId xmlns:p14="http://schemas.microsoft.com/office/powerpoint/2010/main" val="2259815507"/>
      </p:ext>
    </p:extLst>
  </p:cSld>
  <p:clrMapOvr>
    <a:masterClrMapping/>
  </p:clrMapOvr>
  <p:transition spd="slow">
    <p:circl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8E998A0-1178-42B6-8313-5F702EE187AD}" type="slidenum">
              <a:rPr lang="en-US" altLang="en-US" smtClean="0"/>
              <a:pPr/>
              <a:t>‹#›</a:t>
            </a:fld>
            <a:endParaRPr lang="en-US" altLang="en-US"/>
          </a:p>
        </p:txBody>
      </p:sp>
    </p:spTree>
    <p:extLst>
      <p:ext uri="{BB962C8B-B14F-4D97-AF65-F5344CB8AC3E}">
        <p14:creationId xmlns:p14="http://schemas.microsoft.com/office/powerpoint/2010/main" val="606221183"/>
      </p:ext>
    </p:extLst>
  </p:cSld>
  <p:clrMapOvr>
    <a:masterClrMapping/>
  </p:clrMapOvr>
  <p:transition spd="slow">
    <p:circl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058A01B-5D1D-403E-82F8-96C0A1A2601B}" type="slidenum">
              <a:rPr lang="en-US" altLang="en-US" smtClean="0"/>
              <a:pPr/>
              <a:t>‹#›</a:t>
            </a:fld>
            <a:endParaRPr lang="en-US" altLang="en-US"/>
          </a:p>
        </p:txBody>
      </p:sp>
    </p:spTree>
    <p:extLst>
      <p:ext uri="{BB962C8B-B14F-4D97-AF65-F5344CB8AC3E}">
        <p14:creationId xmlns:p14="http://schemas.microsoft.com/office/powerpoint/2010/main" val="2204082207"/>
      </p:ext>
    </p:extLst>
  </p:cSld>
  <p:clrMapOvr>
    <a:masterClrMapping/>
  </p:clrMapOvr>
  <p:transition spd="slow">
    <p:circl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E556243-1585-4AE1-BDE7-58DC8878BDD3}" type="slidenum">
              <a:rPr lang="en-US" altLang="en-US" smtClean="0"/>
              <a:pPr/>
              <a:t>‹#›</a:t>
            </a:fld>
            <a:endParaRPr lang="en-US" altLang="en-US"/>
          </a:p>
        </p:txBody>
      </p:sp>
    </p:spTree>
    <p:extLst>
      <p:ext uri="{BB962C8B-B14F-4D97-AF65-F5344CB8AC3E}">
        <p14:creationId xmlns:p14="http://schemas.microsoft.com/office/powerpoint/2010/main" val="2327904758"/>
      </p:ext>
    </p:extLst>
  </p:cSld>
  <p:clrMapOvr>
    <a:masterClrMapping/>
  </p:clrMapOvr>
  <p:transition spd="slow">
    <p:circl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6023AEDD-0B70-47A6-9D17-2C1783A5B658}" type="slidenum">
              <a:rPr lang="en-US" altLang="en-US" smtClean="0"/>
              <a:pPr/>
              <a:t>‹#›</a:t>
            </a:fld>
            <a:endParaRPr lang="en-US" altLang="en-US"/>
          </a:p>
        </p:txBody>
      </p:sp>
    </p:spTree>
    <p:extLst>
      <p:ext uri="{BB962C8B-B14F-4D97-AF65-F5344CB8AC3E}">
        <p14:creationId xmlns:p14="http://schemas.microsoft.com/office/powerpoint/2010/main" val="332472938"/>
      </p:ext>
    </p:extLst>
  </p:cSld>
  <p:clrMapOvr>
    <a:masterClrMapping/>
  </p:clrMapOvr>
  <p:transition spd="slow">
    <p:circl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4A2F042-C8F7-462D-A8B6-096C6ED7AFB7}" type="slidenum">
              <a:rPr lang="en-US" altLang="en-US" smtClean="0"/>
              <a:pPr/>
              <a:t>‹#›</a:t>
            </a:fld>
            <a:endParaRPr lang="en-US" altLang="en-US"/>
          </a:p>
        </p:txBody>
      </p:sp>
    </p:spTree>
    <p:extLst>
      <p:ext uri="{BB962C8B-B14F-4D97-AF65-F5344CB8AC3E}">
        <p14:creationId xmlns:p14="http://schemas.microsoft.com/office/powerpoint/2010/main" val="2556978622"/>
      </p:ext>
    </p:extLst>
  </p:cSld>
  <p:clrMapOvr>
    <a:masterClrMapping/>
  </p:clrMapOvr>
  <p:transition spd="slow">
    <p:circl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19A51F1-FE46-4017-8105-758BBE3447BC}" type="slidenum">
              <a:rPr lang="en-US" altLang="en-US" smtClean="0"/>
              <a:pPr/>
              <a:t>‹#›</a:t>
            </a:fld>
            <a:endParaRPr lang="en-US" altLang="en-US"/>
          </a:p>
        </p:txBody>
      </p:sp>
    </p:spTree>
    <p:extLst>
      <p:ext uri="{BB962C8B-B14F-4D97-AF65-F5344CB8AC3E}">
        <p14:creationId xmlns:p14="http://schemas.microsoft.com/office/powerpoint/2010/main" val="1526406064"/>
      </p:ext>
    </p:extLst>
  </p:cSld>
  <p:clrMapOvr>
    <a:masterClrMapping/>
  </p:clrMapOvr>
  <p:transition spd="slow">
    <p:circl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6F39702-1242-4DCD-904F-D567359169A4}" type="slidenum">
              <a:rPr lang="en-US" altLang="en-US" smtClean="0"/>
              <a:pPr/>
              <a:t>‹#›</a:t>
            </a:fld>
            <a:endParaRPr lang="en-US" altLang="en-US"/>
          </a:p>
        </p:txBody>
      </p:sp>
    </p:spTree>
    <p:extLst>
      <p:ext uri="{BB962C8B-B14F-4D97-AF65-F5344CB8AC3E}">
        <p14:creationId xmlns:p14="http://schemas.microsoft.com/office/powerpoint/2010/main" val="2753652258"/>
      </p:ext>
    </p:extLst>
  </p:cSld>
  <p:clrMapOvr>
    <a:masterClrMapping/>
  </p:clrMapOvr>
  <p:transition spd="slow">
    <p:circl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4000" r="-3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B26AF-9F1A-4585-B789-06EFC3F0BD80}" type="slidenum">
              <a:rPr lang="en-US" altLang="en-US" smtClean="0"/>
              <a:pPr/>
              <a:t>‹#›</a:t>
            </a:fld>
            <a:endParaRPr lang="en-US" altLang="en-US"/>
          </a:p>
        </p:txBody>
      </p:sp>
    </p:spTree>
    <p:extLst>
      <p:ext uri="{BB962C8B-B14F-4D97-AF65-F5344CB8AC3E}">
        <p14:creationId xmlns:p14="http://schemas.microsoft.com/office/powerpoint/2010/main" val="2312781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ircl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3069" y="0"/>
            <a:ext cx="11945899" cy="1015663"/>
          </a:xfrm>
          <a:prstGeom prst="rect">
            <a:avLst/>
          </a:prstGeom>
          <a:solidFill>
            <a:srgbClr val="FFFFFF">
              <a:alpha val="69804"/>
            </a:srgbClr>
          </a:solidFill>
          <a:effectLst>
            <a:softEdge rad="127000"/>
          </a:effectLst>
        </p:spPr>
        <p:txBody>
          <a:bodyPr wrap="none" lIns="91440" tIns="45720" rIns="91440" bIns="45720">
            <a:spAutoFit/>
          </a:bodyPr>
          <a:lstStyle/>
          <a:p>
            <a:pPr algn="ctr"/>
            <a:r>
              <a:rPr lang="en-US" sz="6000" b="1" cap="none" spc="0" dirty="0" smtClean="0">
                <a:ln w="12700" cmpd="sng">
                  <a:solidFill>
                    <a:srgbClr val="7030A0"/>
                  </a:solidFill>
                  <a:prstDash val="solid"/>
                </a:ln>
                <a:effectLst>
                  <a:outerShdw blurRad="60007" sx="1000" sy="1000" kx="-800400" algn="bl" rotWithShape="0">
                    <a:schemeClr val="bg1">
                      <a:alpha val="75000"/>
                    </a:schemeClr>
                  </a:outerShdw>
                </a:effectLst>
                <a:latin typeface="Tempus Sans ITC" panose="04020404030D07020202" pitchFamily="82" charset="0"/>
              </a:rPr>
              <a:t>Jesus Coming &amp; Roman Catholicism</a:t>
            </a:r>
            <a:endParaRPr lang="en-US" sz="6000" b="1" cap="none" spc="0" dirty="0">
              <a:ln w="12700" cmpd="sng">
                <a:solidFill>
                  <a:srgbClr val="7030A0"/>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sp>
        <p:nvSpPr>
          <p:cNvPr id="3" name="TextBox 2"/>
          <p:cNvSpPr txBox="1"/>
          <p:nvPr/>
        </p:nvSpPr>
        <p:spPr>
          <a:xfrm>
            <a:off x="123069" y="826991"/>
            <a:ext cx="5486400" cy="6001643"/>
          </a:xfrm>
          <a:prstGeom prst="rect">
            <a:avLst/>
          </a:prstGeom>
          <a:solidFill>
            <a:srgbClr val="FFFFFF">
              <a:alpha val="69804"/>
            </a:srgbClr>
          </a:solidFill>
        </p:spPr>
        <p:txBody>
          <a:bodyPr wrap="square" rtlCol="0">
            <a:spAutoFit/>
          </a:bodyPr>
          <a:lstStyle/>
          <a:p>
            <a:r>
              <a:rPr lang="en-US" sz="2400" b="1" dirty="0"/>
              <a:t>“Then the Son of Man will come upon the clouds in the sky with great power and glory</a:t>
            </a:r>
            <a:r>
              <a:rPr lang="en-US" sz="2400" b="1" dirty="0" smtClean="0"/>
              <a:t>”. </a:t>
            </a:r>
            <a:r>
              <a:rPr lang="en-US" sz="2400" b="1" dirty="0"/>
              <a:t>The “Son of Man” is Jesus himself, who links the present with the future; the ancient words of the prophets have finally found a center in the person of the Messiah of Nazareth: he is the central event that, in the midst of the troubles of the world, remains the firm and stable point.</a:t>
            </a:r>
          </a:p>
          <a:p>
            <a:r>
              <a:rPr lang="en-US" sz="2400" b="1" i="1" dirty="0">
                <a:effectLst>
                  <a:outerShdw blurRad="38100" dist="38100" dir="2700000" algn="tl">
                    <a:srgbClr val="000000">
                      <a:alpha val="43137"/>
                    </a:srgbClr>
                  </a:outerShdw>
                </a:effectLst>
              </a:rPr>
              <a:t>For this reason Jesus does not describe the end of the world and when he uses apocalyptic images he does not conduct himself like a “visionary.”</a:t>
            </a:r>
          </a:p>
        </p:txBody>
      </p:sp>
      <p:pic>
        <p:nvPicPr>
          <p:cNvPr id="1026" name="Picture 2" descr="http://mediad.publicbroadcasting.net/p/shared/npr/201404/3065232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9469" y="2025046"/>
            <a:ext cx="6582531" cy="4794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016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strVal val="#ppt_w*0.70"/>
                                          </p:val>
                                        </p:tav>
                                        <p:tav tm="100000">
                                          <p:val>
                                            <p:strVal val="#ppt_w"/>
                                          </p:val>
                                        </p:tav>
                                      </p:tavLst>
                                    </p:anim>
                                    <p:anim calcmode="lin" valueType="num">
                                      <p:cBhvr>
                                        <p:cTn id="13" dur="1000" fill="hold"/>
                                        <p:tgtEl>
                                          <p:spTgt spid="1026"/>
                                        </p:tgtEl>
                                        <p:attrNameLst>
                                          <p:attrName>ppt_h</p:attrName>
                                        </p:attrNameLst>
                                      </p:cBhvr>
                                      <p:tavLst>
                                        <p:tav tm="0">
                                          <p:val>
                                            <p:strVal val="#ppt_h"/>
                                          </p:val>
                                        </p:tav>
                                        <p:tav tm="100000">
                                          <p:val>
                                            <p:strVal val="#ppt_h"/>
                                          </p:val>
                                        </p:tav>
                                      </p:tavLst>
                                    </p:anim>
                                    <p:animEffect transition="in" filter="fade">
                                      <p:cBhvr>
                                        <p:cTn id="1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6278" y="0"/>
            <a:ext cx="11939487" cy="969496"/>
          </a:xfrm>
          <a:prstGeom prst="rect">
            <a:avLst/>
          </a:prstGeom>
          <a:solidFill>
            <a:srgbClr val="FFFFFF">
              <a:alpha val="69804"/>
            </a:srgbClr>
          </a:solidFill>
          <a:effectLst>
            <a:softEdge rad="127000"/>
          </a:effectLst>
        </p:spPr>
        <p:txBody>
          <a:bodyPr wrap="none" lIns="91440" tIns="45720" rIns="91440" bIns="45720">
            <a:spAutoFit/>
          </a:bodyPr>
          <a:lstStyle/>
          <a:p>
            <a:pPr algn="ctr"/>
            <a:r>
              <a:rPr lang="en-US" sz="5700" b="1" cap="none" spc="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Jesus 2</a:t>
            </a:r>
            <a:r>
              <a:rPr lang="en-US" sz="5700" b="1" cap="none" spc="0" baseline="3000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nd</a:t>
            </a:r>
            <a:r>
              <a:rPr lang="en-US" sz="5700" b="1" cap="none" spc="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 Coming Occurred in 70 A.D.</a:t>
            </a:r>
            <a:endParaRPr lang="en-US" sz="5700" b="1" cap="none" spc="0" dirty="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12150488" cy="5105400"/>
          </a:xfrm>
          <a:prstGeom prst="rect">
            <a:avLst/>
          </a:prstGeom>
        </p:spPr>
      </p:pic>
      <p:sp>
        <p:nvSpPr>
          <p:cNvPr id="7" name="Rectangle 6"/>
          <p:cNvSpPr/>
          <p:nvPr/>
        </p:nvSpPr>
        <p:spPr>
          <a:xfrm>
            <a:off x="3581400" y="1676400"/>
            <a:ext cx="4419600" cy="3886200"/>
          </a:xfrm>
          <a:prstGeom prst="rect">
            <a:avLst/>
          </a:prstGeom>
          <a:solidFill>
            <a:srgbClr val="FFF2CC"/>
          </a:solidFill>
          <a:ln w="19050">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81400" y="1828800"/>
            <a:ext cx="4419600" cy="3277820"/>
          </a:xfrm>
          <a:prstGeom prst="rect">
            <a:avLst/>
          </a:prstGeom>
          <a:noFill/>
        </p:spPr>
        <p:txBody>
          <a:bodyPr wrap="square" rtlCol="0">
            <a:spAutoFit/>
          </a:bodyPr>
          <a:lstStyle/>
          <a:p>
            <a:pPr marL="285750" indent="-285750">
              <a:buFont typeface="Wingdings" panose="05000000000000000000" pitchFamily="2" charset="2"/>
              <a:buChar char="Ø"/>
            </a:pPr>
            <a:r>
              <a:rPr lang="en-US" b="1" dirty="0" smtClean="0"/>
              <a:t>North Indianapolis church of Christ</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b="1" dirty="0" smtClean="0"/>
              <a:t>Area churches affected:</a:t>
            </a:r>
          </a:p>
          <a:p>
            <a:pPr marL="285750" indent="-285750">
              <a:buFont typeface="Wingdings" panose="05000000000000000000" pitchFamily="2" charset="2"/>
              <a:buChar char="Ø"/>
            </a:pPr>
            <a:endParaRPr lang="en-US" b="1" dirty="0"/>
          </a:p>
          <a:p>
            <a:pPr marL="342900" indent="-342900">
              <a:lnSpc>
                <a:spcPct val="150000"/>
              </a:lnSpc>
              <a:buFont typeface="+mj-lt"/>
              <a:buAutoNum type="arabicPeriod"/>
            </a:pPr>
            <a:r>
              <a:rPr lang="en-US" b="1" dirty="0" smtClean="0"/>
              <a:t>Biltmore Gardens (late ‘90’s)</a:t>
            </a:r>
          </a:p>
          <a:p>
            <a:pPr marL="342900" indent="-342900">
              <a:lnSpc>
                <a:spcPct val="150000"/>
              </a:lnSpc>
              <a:buFont typeface="+mj-lt"/>
              <a:buAutoNum type="arabicPeriod"/>
            </a:pPr>
            <a:r>
              <a:rPr lang="en-US" b="1" dirty="0" smtClean="0"/>
              <a:t>Danville (late ’90’s)</a:t>
            </a:r>
          </a:p>
          <a:p>
            <a:pPr marL="342900" indent="-342900">
              <a:lnSpc>
                <a:spcPct val="150000"/>
              </a:lnSpc>
              <a:buFont typeface="+mj-lt"/>
              <a:buAutoNum type="arabicPeriod"/>
            </a:pPr>
            <a:r>
              <a:rPr lang="en-US" b="1" dirty="0" smtClean="0"/>
              <a:t>Traders Point (early 2000’s)</a:t>
            </a:r>
          </a:p>
          <a:p>
            <a:pPr marL="342900" indent="-342900">
              <a:lnSpc>
                <a:spcPct val="150000"/>
              </a:lnSpc>
              <a:buFont typeface="+mj-lt"/>
              <a:buAutoNum type="arabicPeriod"/>
            </a:pPr>
            <a:r>
              <a:rPr lang="en-US" b="1" dirty="0" smtClean="0"/>
              <a:t>Avon Heights (recently)</a:t>
            </a:r>
          </a:p>
          <a:p>
            <a:pPr marL="342900" indent="-342900">
              <a:lnSpc>
                <a:spcPct val="150000"/>
              </a:lnSpc>
              <a:buFont typeface="+mj-lt"/>
              <a:buAutoNum type="arabicPeriod"/>
            </a:pPr>
            <a:r>
              <a:rPr lang="en-US" b="1" dirty="0" smtClean="0"/>
              <a:t>Greencastle (recently)</a:t>
            </a:r>
          </a:p>
        </p:txBody>
      </p:sp>
      <p:sp>
        <p:nvSpPr>
          <p:cNvPr id="11" name="Text Box 5"/>
          <p:cNvSpPr txBox="1">
            <a:spLocks noChangeArrowheads="1"/>
          </p:cNvSpPr>
          <p:nvPr/>
        </p:nvSpPr>
        <p:spPr bwMode="auto">
          <a:xfrm>
            <a:off x="457200" y="1905000"/>
            <a:ext cx="3048000" cy="1200329"/>
          </a:xfrm>
          <a:prstGeom prst="rect">
            <a:avLst/>
          </a:prstGeom>
          <a:solidFill>
            <a:srgbClr val="FFF2CC"/>
          </a:solidFill>
          <a:ln>
            <a:noFill/>
          </a:ln>
          <a:effectLst/>
        </p:spPr>
        <p:txBody>
          <a:bodyPr wrap="square">
            <a:spAutoFit/>
          </a:bodyPr>
          <a:lstStyle/>
          <a:p>
            <a:pPr algn="ctr">
              <a:spcBef>
                <a:spcPct val="50000"/>
              </a:spcBef>
            </a:pPr>
            <a:r>
              <a:rPr lang="en-US" altLang="en-US" b="1" dirty="0">
                <a:ln>
                  <a:solidFill>
                    <a:srgbClr val="C00000"/>
                  </a:solidFill>
                </a:ln>
              </a:rPr>
              <a:t>All Jesus “coming” passages point to the destruction of Jerusalem in A.D. 70.</a:t>
            </a:r>
          </a:p>
        </p:txBody>
      </p:sp>
      <p:sp>
        <p:nvSpPr>
          <p:cNvPr id="12" name="Text Box 6"/>
          <p:cNvSpPr txBox="1">
            <a:spLocks noChangeArrowheads="1"/>
          </p:cNvSpPr>
          <p:nvPr/>
        </p:nvSpPr>
        <p:spPr bwMode="auto">
          <a:xfrm>
            <a:off x="457200" y="3960628"/>
            <a:ext cx="3048000" cy="1477328"/>
          </a:xfrm>
          <a:prstGeom prst="rect">
            <a:avLst/>
          </a:prstGeom>
          <a:solidFill>
            <a:srgbClr val="FFF2CC"/>
          </a:solidFill>
          <a:ln>
            <a:noFill/>
          </a:ln>
          <a:effectLst/>
        </p:spPr>
        <p:txBody>
          <a:bodyPr wrap="square">
            <a:spAutoFit/>
          </a:bodyPr>
          <a:lstStyle/>
          <a:p>
            <a:pPr algn="ctr">
              <a:spcBef>
                <a:spcPct val="50000"/>
              </a:spcBef>
            </a:pPr>
            <a:r>
              <a:rPr lang="en-US" altLang="en-US" b="1" dirty="0">
                <a:ln>
                  <a:solidFill>
                    <a:srgbClr val="C00000"/>
                  </a:solidFill>
                </a:ln>
              </a:rPr>
              <a:t>There will NOT be a return of Christ beyond His “coming” at the destruction of Jerusalem in A.D. 70.</a:t>
            </a:r>
          </a:p>
        </p:txBody>
      </p:sp>
    </p:spTree>
    <p:extLst>
      <p:ext uri="{BB962C8B-B14F-4D97-AF65-F5344CB8AC3E}">
        <p14:creationId xmlns:p14="http://schemas.microsoft.com/office/powerpoint/2010/main" val="353222368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grpId="1" nodeType="clickEffect">
                                  <p:stCondLst>
                                    <p:cond delay="0"/>
                                  </p:stCondLst>
                                  <p:childTnLst>
                                    <p:animEffect transition="out" filter="circle(out)">
                                      <p:cBhvr>
                                        <p:cTn id="23" dur="2000"/>
                                        <p:tgtEl>
                                          <p:spTgt spid="11"/>
                                        </p:tgtEl>
                                      </p:cBhvr>
                                    </p:animEffect>
                                    <p:set>
                                      <p:cBhvr>
                                        <p:cTn id="24" dur="1" fill="hold">
                                          <p:stCondLst>
                                            <p:cond delay="1999"/>
                                          </p:stCondLst>
                                        </p:cTn>
                                        <p:tgtEl>
                                          <p:spTgt spid="11"/>
                                        </p:tgtEl>
                                        <p:attrNameLst>
                                          <p:attrName>style.visibility</p:attrName>
                                        </p:attrNameLst>
                                      </p:cBhvr>
                                      <p:to>
                                        <p:strVal val="hidden"/>
                                      </p:to>
                                    </p:set>
                                  </p:childTnLst>
                                </p:cTn>
                              </p:par>
                              <p:par>
                                <p:cTn id="25" presetID="6" presetClass="exit" presetSubtype="32" fill="hold" grpId="1" nodeType="withEffect">
                                  <p:stCondLst>
                                    <p:cond delay="0"/>
                                  </p:stCondLst>
                                  <p:childTnLst>
                                    <p:animEffect transition="out" filter="circle(out)">
                                      <p:cBhvr>
                                        <p:cTn id="26" dur="2000"/>
                                        <p:tgtEl>
                                          <p:spTgt spid="12"/>
                                        </p:tgtEl>
                                      </p:cBhvr>
                                    </p:animEffect>
                                    <p:set>
                                      <p:cBhvr>
                                        <p:cTn id="27" dur="1" fill="hold">
                                          <p:stCondLst>
                                            <p:cond delay="1999"/>
                                          </p:stCondLst>
                                        </p:cTn>
                                        <p:tgtEl>
                                          <p:spTgt spid="12"/>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2000"/>
                                        <p:tgtEl>
                                          <p:spTgt spid="7"/>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left)">
                                      <p:cBhvr>
                                        <p:cTn id="34" dur="20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wipe(left)">
                                      <p:cBhvr>
                                        <p:cTn id="39" dur="2000"/>
                                        <p:tgtEl>
                                          <p:spTgt spid="9">
                                            <p:txEl>
                                              <p:pRg st="2" end="2"/>
                                            </p:txEl>
                                          </p:spTgt>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wipe(left)">
                                      <p:cBhvr>
                                        <p:cTn id="43" dur="2000"/>
                                        <p:tgtEl>
                                          <p:spTgt spid="9">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xEl>
                                              <p:pRg st="5" end="5"/>
                                            </p:txEl>
                                          </p:spTgt>
                                        </p:tgtEl>
                                        <p:attrNameLst>
                                          <p:attrName>style.visibility</p:attrName>
                                        </p:attrNameLst>
                                      </p:cBhvr>
                                      <p:to>
                                        <p:strVal val="visible"/>
                                      </p:to>
                                    </p:set>
                                    <p:animEffect transition="in" filter="wipe(left)">
                                      <p:cBhvr>
                                        <p:cTn id="48" dur="2000"/>
                                        <p:tgtEl>
                                          <p:spTgt spid="9">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
                                            <p:txEl>
                                              <p:pRg st="6" end="6"/>
                                            </p:txEl>
                                          </p:spTgt>
                                        </p:tgtEl>
                                        <p:attrNameLst>
                                          <p:attrName>style.visibility</p:attrName>
                                        </p:attrNameLst>
                                      </p:cBhvr>
                                      <p:to>
                                        <p:strVal val="visible"/>
                                      </p:to>
                                    </p:set>
                                    <p:animEffect transition="in" filter="wipe(left)">
                                      <p:cBhvr>
                                        <p:cTn id="53" dur="2000"/>
                                        <p:tgtEl>
                                          <p:spTgt spid="9">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xEl>
                                              <p:pRg st="7" end="7"/>
                                            </p:txEl>
                                          </p:spTgt>
                                        </p:tgtEl>
                                        <p:attrNameLst>
                                          <p:attrName>style.visibility</p:attrName>
                                        </p:attrNameLst>
                                      </p:cBhvr>
                                      <p:to>
                                        <p:strVal val="visible"/>
                                      </p:to>
                                    </p:set>
                                    <p:animEffect transition="in" filter="wipe(left)">
                                      <p:cBhvr>
                                        <p:cTn id="58" dur="2000"/>
                                        <p:tgtEl>
                                          <p:spTgt spid="9">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
                                            <p:txEl>
                                              <p:pRg st="8" end="8"/>
                                            </p:txEl>
                                          </p:spTgt>
                                        </p:tgtEl>
                                        <p:attrNameLst>
                                          <p:attrName>style.visibility</p:attrName>
                                        </p:attrNameLst>
                                      </p:cBhvr>
                                      <p:to>
                                        <p:strVal val="visible"/>
                                      </p:to>
                                    </p:set>
                                    <p:animEffect transition="in" filter="wipe(left)">
                                      <p:cBhvr>
                                        <p:cTn id="63" dur="2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bldLvl="5"/>
      <p:bldP spid="11" grpId="0" animBg="1"/>
      <p:bldP spid="11" grpId="1"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26B"/>
        </a:solidFill>
        <a:effectLst/>
      </p:bgPr>
    </p:bg>
    <p:spTree>
      <p:nvGrpSpPr>
        <p:cNvPr id="1" name=""/>
        <p:cNvGrpSpPr/>
        <p:nvPr/>
      </p:nvGrpSpPr>
      <p:grpSpPr>
        <a:xfrm>
          <a:off x="0" y="0"/>
          <a:ext cx="0" cy="0"/>
          <a:chOff x="0" y="0"/>
          <a:chExt cx="0" cy="0"/>
        </a:xfrm>
      </p:grpSpPr>
      <p:sp>
        <p:nvSpPr>
          <p:cNvPr id="11" name="Rectangle 10"/>
          <p:cNvSpPr/>
          <p:nvPr/>
        </p:nvSpPr>
        <p:spPr>
          <a:xfrm>
            <a:off x="126278" y="0"/>
            <a:ext cx="11939487" cy="969496"/>
          </a:xfrm>
          <a:prstGeom prst="rect">
            <a:avLst/>
          </a:prstGeom>
          <a:solidFill>
            <a:srgbClr val="FFFFFF">
              <a:alpha val="80000"/>
            </a:srgbClr>
          </a:solidFill>
          <a:effectLst>
            <a:softEdge rad="127000"/>
          </a:effectLst>
        </p:spPr>
        <p:txBody>
          <a:bodyPr wrap="none" lIns="91440" tIns="45720" rIns="91440" bIns="45720">
            <a:spAutoFit/>
          </a:bodyPr>
          <a:lstStyle/>
          <a:p>
            <a:pPr algn="ctr"/>
            <a:r>
              <a:rPr lang="en-US" sz="5700" b="1" cap="none" spc="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Jesus 2</a:t>
            </a:r>
            <a:r>
              <a:rPr lang="en-US" sz="5700" b="1" cap="none" spc="0" baseline="3000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nd</a:t>
            </a:r>
            <a:r>
              <a:rPr lang="en-US" sz="5700" b="1" cap="none" spc="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 Coming Occurred in 70 A.D.</a:t>
            </a:r>
            <a:endParaRPr lang="en-US" sz="5700" b="1" cap="none" spc="0" dirty="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pic>
        <p:nvPicPr>
          <p:cNvPr id="2" name="Picture 1"/>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010400" y="3914833"/>
            <a:ext cx="5181600" cy="2912687"/>
          </a:xfrm>
          <a:prstGeom prst="rect">
            <a:avLst/>
          </a:prstGeom>
          <a:effectLst>
            <a:softEdge rad="127000"/>
          </a:effectLst>
        </p:spPr>
      </p:pic>
      <p:sp>
        <p:nvSpPr>
          <p:cNvPr id="16394" name="WordArt 10"/>
          <p:cNvSpPr>
            <a:spLocks noChangeArrowheads="1" noChangeShapeType="1" noTextEdit="1"/>
          </p:cNvSpPr>
          <p:nvPr/>
        </p:nvSpPr>
        <p:spPr bwMode="auto">
          <a:xfrm>
            <a:off x="609600" y="5943600"/>
            <a:ext cx="80391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4400" b="1" kern="10" spc="600" dirty="0">
                <a:ln w="9525">
                  <a:solidFill>
                    <a:srgbClr val="C00000"/>
                  </a:solidFill>
                  <a:round/>
                  <a:headEnd/>
                  <a:tailEnd/>
                </a:ln>
                <a:latin typeface="Monotype Corsiva" panose="03010101010201010101" pitchFamily="66" charset="0"/>
              </a:rPr>
              <a:t>How can they reach such a conclusion?</a:t>
            </a:r>
          </a:p>
        </p:txBody>
      </p:sp>
      <p:sp>
        <p:nvSpPr>
          <p:cNvPr id="5" name="Text Box 8"/>
          <p:cNvSpPr txBox="1">
            <a:spLocks noChangeArrowheads="1"/>
          </p:cNvSpPr>
          <p:nvPr/>
        </p:nvSpPr>
        <p:spPr bwMode="auto">
          <a:xfrm>
            <a:off x="190500" y="1082219"/>
            <a:ext cx="8458200" cy="4708981"/>
          </a:xfrm>
          <a:prstGeom prst="rect">
            <a:avLst/>
          </a:prstGeom>
          <a:gradFill rotWithShape="1">
            <a:gsLst>
              <a:gs pos="0">
                <a:schemeClr val="bg1">
                  <a:alpha val="60001"/>
                </a:schemeClr>
              </a:gs>
              <a:gs pos="100000">
                <a:schemeClr val="bg1">
                  <a:alpha val="80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000" b="1" dirty="0">
                <a:effectLst>
                  <a:outerShdw blurRad="38100" dist="38100" dir="2700000" algn="tl">
                    <a:srgbClr val="C0C0C0"/>
                  </a:outerShdw>
                </a:effectLst>
              </a:rPr>
              <a:t>Matt 24:30-31</a:t>
            </a:r>
          </a:p>
          <a:p>
            <a:r>
              <a:rPr lang="en-US" altLang="en-US" sz="3000" b="1" dirty="0">
                <a:effectLst>
                  <a:outerShdw blurRad="38100" dist="38100" dir="2700000" algn="tl">
                    <a:srgbClr val="C0C0C0"/>
                  </a:outerShdw>
                </a:effectLst>
              </a:rPr>
              <a:t>30	Then the sign of the Son of Man will appear in heaven, and then all the tribes of the earth will mourn, and </a:t>
            </a:r>
            <a:r>
              <a:rPr lang="en-US" altLang="en-US" sz="3000" b="1" u="sng" dirty="0">
                <a:ln>
                  <a:solidFill>
                    <a:srgbClr val="C00000"/>
                  </a:solidFill>
                </a:ln>
                <a:effectLst>
                  <a:outerShdw blurRad="38100" dist="38100" dir="2700000" algn="tl">
                    <a:srgbClr val="C0C0C0"/>
                  </a:outerShdw>
                </a:effectLst>
              </a:rPr>
              <a:t>they will see the Son of Man coming on the clouds of heaven</a:t>
            </a:r>
            <a:r>
              <a:rPr lang="en-US" altLang="en-US" sz="3000" b="1" dirty="0">
                <a:effectLst>
                  <a:outerShdw blurRad="38100" dist="38100" dir="2700000" algn="tl">
                    <a:srgbClr val="C0C0C0"/>
                  </a:outerShdw>
                </a:effectLst>
              </a:rPr>
              <a:t> with power and great glory.</a:t>
            </a:r>
          </a:p>
          <a:p>
            <a:r>
              <a:rPr lang="en-US" altLang="en-US" sz="3000" b="1" dirty="0">
                <a:effectLst>
                  <a:outerShdw blurRad="38100" dist="38100" dir="2700000" algn="tl">
                    <a:srgbClr val="C0C0C0"/>
                  </a:outerShdw>
                </a:effectLst>
              </a:rPr>
              <a:t>31	And He will send His angels with a great sound of a trumpet, and they will gather together His elect from the four winds, from one end of heaven to the other.</a:t>
            </a:r>
          </a:p>
        </p:txBody>
      </p:sp>
      <p:sp>
        <p:nvSpPr>
          <p:cNvPr id="7" name="Text Box 10"/>
          <p:cNvSpPr txBox="1">
            <a:spLocks noChangeArrowheads="1"/>
          </p:cNvSpPr>
          <p:nvPr/>
        </p:nvSpPr>
        <p:spPr bwMode="auto">
          <a:xfrm>
            <a:off x="190500" y="1082219"/>
            <a:ext cx="8458200" cy="4708981"/>
          </a:xfrm>
          <a:prstGeom prst="rect">
            <a:avLst/>
          </a:prstGeom>
          <a:gradFill rotWithShape="1">
            <a:gsLst>
              <a:gs pos="0">
                <a:schemeClr val="bg1">
                  <a:alpha val="60001"/>
                </a:schemeClr>
              </a:gs>
              <a:gs pos="100000">
                <a:schemeClr val="bg1">
                  <a:alpha val="80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000" b="1" dirty="0">
                <a:effectLst>
                  <a:outerShdw blurRad="38100" dist="38100" dir="2700000" algn="tl">
                    <a:srgbClr val="C0C0C0"/>
                  </a:outerShdw>
                </a:effectLst>
              </a:rPr>
              <a:t>Luke 21:24,27</a:t>
            </a:r>
          </a:p>
          <a:p>
            <a:r>
              <a:rPr lang="en-US" altLang="en-US" sz="3000" b="1" dirty="0">
                <a:effectLst>
                  <a:outerShdw blurRad="38100" dist="38100" dir="2700000" algn="tl">
                    <a:srgbClr val="C0C0C0"/>
                  </a:outerShdw>
                </a:effectLst>
              </a:rPr>
              <a:t>24	And they will fall by the edge of the sword, and be led away captive into all nations. And </a:t>
            </a:r>
            <a:r>
              <a:rPr lang="en-US" altLang="en-US" sz="3000" b="1" u="sng" dirty="0">
                <a:ln>
                  <a:solidFill>
                    <a:srgbClr val="C00000"/>
                  </a:solidFill>
                </a:ln>
                <a:effectLst>
                  <a:outerShdw blurRad="38100" dist="38100" dir="2700000" algn="tl">
                    <a:srgbClr val="C0C0C0"/>
                  </a:outerShdw>
                </a:effectLst>
              </a:rPr>
              <a:t>Jerusalem will be trampled by Gentiles</a:t>
            </a:r>
            <a:r>
              <a:rPr lang="en-US" altLang="en-US" sz="3000" b="1" dirty="0">
                <a:ln>
                  <a:solidFill>
                    <a:srgbClr val="C00000"/>
                  </a:solidFill>
                </a:ln>
                <a:effectLst>
                  <a:outerShdw blurRad="38100" dist="38100" dir="2700000" algn="tl">
                    <a:srgbClr val="C0C0C0"/>
                  </a:outerShdw>
                </a:effectLst>
              </a:rPr>
              <a:t> </a:t>
            </a:r>
            <a:r>
              <a:rPr lang="en-US" altLang="en-US" sz="3000" b="1" dirty="0">
                <a:effectLst>
                  <a:outerShdw blurRad="38100" dist="38100" dir="2700000" algn="tl">
                    <a:srgbClr val="C0C0C0"/>
                  </a:outerShdw>
                </a:effectLst>
              </a:rPr>
              <a:t>until the times of the Gentiles are fulfilled.</a:t>
            </a:r>
          </a:p>
          <a:p>
            <a:endParaRPr lang="en-US" altLang="en-US" sz="3000" b="1" dirty="0">
              <a:effectLst>
                <a:outerShdw blurRad="38100" dist="38100" dir="2700000" algn="tl">
                  <a:srgbClr val="C0C0C0"/>
                </a:outerShdw>
              </a:effectLst>
            </a:endParaRPr>
          </a:p>
          <a:p>
            <a:r>
              <a:rPr lang="en-US" altLang="en-US" sz="3000" b="1" dirty="0">
                <a:effectLst>
                  <a:outerShdw blurRad="38100" dist="38100" dir="2700000" algn="tl">
                    <a:srgbClr val="C0C0C0"/>
                  </a:outerShdw>
                </a:effectLst>
              </a:rPr>
              <a:t>27	</a:t>
            </a:r>
            <a:r>
              <a:rPr lang="en-US" altLang="en-US" sz="3000" b="1" u="sng" dirty="0">
                <a:ln>
                  <a:solidFill>
                    <a:srgbClr val="C00000"/>
                  </a:solidFill>
                </a:ln>
                <a:effectLst>
                  <a:outerShdw blurRad="38100" dist="38100" dir="2700000" algn="tl">
                    <a:srgbClr val="C0C0C0"/>
                  </a:outerShdw>
                </a:effectLst>
              </a:rPr>
              <a:t>Then they will see the Son of Man coming in a cloud with power and great glory</a:t>
            </a:r>
            <a:r>
              <a:rPr lang="en-US" altLang="en-US" sz="3000" b="1" dirty="0">
                <a:effectLst>
                  <a:outerShdw blurRad="38100" dist="38100" dir="2700000" algn="tl">
                    <a:srgbClr val="C0C0C0"/>
                  </a:outerShdw>
                </a:effectLst>
              </a:rPr>
              <a:t>.</a:t>
            </a: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1" nodeType="afterEffect">
                                  <p:stCondLst>
                                    <p:cond delay="0"/>
                                  </p:stCondLst>
                                  <p:childTnLst>
                                    <p:set>
                                      <p:cBhvr>
                                        <p:cTn id="6" dur="1" fill="hold">
                                          <p:stCondLst>
                                            <p:cond delay="0"/>
                                          </p:stCondLst>
                                        </p:cTn>
                                        <p:tgtEl>
                                          <p:spTgt spid="16394"/>
                                        </p:tgtEl>
                                        <p:attrNameLst>
                                          <p:attrName>style.visibility</p:attrName>
                                        </p:attrNameLst>
                                      </p:cBhvr>
                                      <p:to>
                                        <p:strVal val="visible"/>
                                      </p:to>
                                    </p:set>
                                    <p:animEffect transition="in" filter="fade">
                                      <p:cBhvr>
                                        <p:cTn id="7" dur="300"/>
                                        <p:tgtEl>
                                          <p:spTgt spid="16394"/>
                                        </p:tgtEl>
                                      </p:cBhvr>
                                    </p:animEffect>
                                    <p:anim calcmode="lin" valueType="num">
                                      <p:cBhvr>
                                        <p:cTn id="8" dur="1200" fill="hold"/>
                                        <p:tgtEl>
                                          <p:spTgt spid="16394"/>
                                        </p:tgtEl>
                                        <p:attrNameLst>
                                          <p:attrName>ppt_x</p:attrName>
                                        </p:attrNameLst>
                                      </p:cBhvr>
                                      <p:tavLst>
                                        <p:tav tm="0">
                                          <p:val>
                                            <p:strVal val="#ppt_x"/>
                                          </p:val>
                                        </p:tav>
                                        <p:tav tm="100000">
                                          <p:val>
                                            <p:strVal val="#ppt_x"/>
                                          </p:val>
                                        </p:tav>
                                      </p:tavLst>
                                    </p:anim>
                                    <p:anim calcmode="lin" valueType="num">
                                      <p:cBhvr>
                                        <p:cTn id="9" dur="1200" fill="hold"/>
                                        <p:tgtEl>
                                          <p:spTgt spid="16394"/>
                                        </p:tgtEl>
                                        <p:attrNameLst>
                                          <p:attrName>ppt_y</p:attrName>
                                        </p:attrNameLst>
                                      </p:cBhvr>
                                      <p:tavLst>
                                        <p:tav tm="0">
                                          <p:val>
                                            <p:strVal val="#ppt_y+0.31"/>
                                          </p:val>
                                        </p:tav>
                                        <p:tav tm="100000">
                                          <p:val>
                                            <p:strVal val="#ppt_y+0.31"/>
                                          </p:val>
                                        </p:tav>
                                      </p:tavLst>
                                    </p:anim>
                                    <p:anim calcmode="lin" valueType="num">
                                      <p:cBhvr>
                                        <p:cTn id="10" dur="1800" decel="50000" fill="hold">
                                          <p:stCondLst>
                                            <p:cond delay="1200"/>
                                          </p:stCondLst>
                                        </p:cTn>
                                        <p:tgtEl>
                                          <p:spTgt spid="163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800" decel="50000" fill="hold">
                                          <p:stCondLst>
                                            <p:cond delay="1200"/>
                                          </p:stCondLst>
                                        </p:cTn>
                                        <p:tgtEl>
                                          <p:spTgt spid="163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16" fill="hold" grpId="1" nodeType="clickEffect">
                                  <p:stCondLst>
                                    <p:cond delay="0"/>
                                  </p:stCondLst>
                                  <p:childTnLst>
                                    <p:animEffect transition="out" filter="circle(in)">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1"/>
      <p:bldP spid="5" grpId="0" animBg="1"/>
      <p:bldP spid="5" grpId="1"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202405" y="0"/>
            <a:ext cx="11787201" cy="969496"/>
          </a:xfrm>
          <a:prstGeom prst="rect">
            <a:avLst/>
          </a:prstGeom>
          <a:noFill/>
        </p:spPr>
        <p:txBody>
          <a:bodyPr wrap="none" lIns="91440" tIns="45720" rIns="91440" bIns="45720">
            <a:spAutoFit/>
          </a:bodyPr>
          <a:lstStyle/>
          <a:p>
            <a:pPr algn="ctr"/>
            <a:r>
              <a:rPr lang="en-US" sz="57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rPr>
              <a:t>Understanding the “comings” of Jesus</a:t>
            </a:r>
            <a:endParaRPr lang="en-US" sz="57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496"/>
            <a:ext cx="12268199" cy="5964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202405" y="0"/>
            <a:ext cx="11787201" cy="969496"/>
          </a:xfrm>
          <a:prstGeom prst="rect">
            <a:avLst/>
          </a:prstGeom>
          <a:noFill/>
        </p:spPr>
        <p:txBody>
          <a:bodyPr wrap="none" lIns="91440" tIns="45720" rIns="91440" bIns="45720">
            <a:spAutoFit/>
          </a:bodyPr>
          <a:lstStyle/>
          <a:p>
            <a:pPr algn="ctr"/>
            <a:r>
              <a:rPr lang="en-US" sz="57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rPr>
              <a:t>Understanding the “comings” of Jesus</a:t>
            </a:r>
            <a:endParaRPr lang="en-US" sz="57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73" b="3133"/>
          <a:stretch/>
        </p:blipFill>
        <p:spPr>
          <a:xfrm>
            <a:off x="0" y="1079494"/>
            <a:ext cx="12192000" cy="5778506"/>
          </a:xfrm>
          <a:prstGeom prst="rect">
            <a:avLst/>
          </a:prstGeom>
        </p:spPr>
      </p:pic>
      <p:sp>
        <p:nvSpPr>
          <p:cNvPr id="3" name="Rectangle 2"/>
          <p:cNvSpPr/>
          <p:nvPr/>
        </p:nvSpPr>
        <p:spPr>
          <a:xfrm>
            <a:off x="6400800" y="2590800"/>
            <a:ext cx="5791200" cy="426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p:cNvSpPr txBox="1">
            <a:spLocks noChangeArrowheads="1"/>
          </p:cNvSpPr>
          <p:nvPr/>
        </p:nvSpPr>
        <p:spPr bwMode="auto">
          <a:xfrm>
            <a:off x="6400800" y="2804532"/>
            <a:ext cx="5638800" cy="390106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569913">
              <a:defRPr>
                <a:solidFill>
                  <a:schemeClr val="tx1"/>
                </a:solidFill>
                <a:latin typeface="Arial" panose="020B0604020202020204" pitchFamily="34" charset="0"/>
              </a:defRPr>
            </a:lvl1pPr>
            <a:lvl2pPr defTabSz="569913">
              <a:defRPr>
                <a:solidFill>
                  <a:schemeClr val="tx1"/>
                </a:solidFill>
                <a:latin typeface="Arial" panose="020B0604020202020204" pitchFamily="34" charset="0"/>
              </a:defRPr>
            </a:lvl2pPr>
            <a:lvl3pPr defTabSz="569913">
              <a:defRPr>
                <a:solidFill>
                  <a:schemeClr val="tx1"/>
                </a:solidFill>
                <a:latin typeface="Arial" panose="020B0604020202020204" pitchFamily="34" charset="0"/>
              </a:defRPr>
            </a:lvl3pPr>
            <a:lvl4pPr defTabSz="569913">
              <a:defRPr>
                <a:solidFill>
                  <a:schemeClr val="tx1"/>
                </a:solidFill>
                <a:latin typeface="Arial" panose="020B0604020202020204" pitchFamily="34" charset="0"/>
              </a:defRPr>
            </a:lvl4pPr>
            <a:lvl5pPr defTabSz="569913">
              <a:defRPr>
                <a:solidFill>
                  <a:schemeClr val="tx1"/>
                </a:solidFill>
                <a:latin typeface="Arial" panose="020B0604020202020204" pitchFamily="34" charset="0"/>
              </a:defRPr>
            </a:lvl5pPr>
            <a:lvl6pPr defTabSz="569913" fontAlgn="base">
              <a:spcBef>
                <a:spcPct val="0"/>
              </a:spcBef>
              <a:spcAft>
                <a:spcPct val="0"/>
              </a:spcAft>
              <a:defRPr>
                <a:solidFill>
                  <a:schemeClr val="tx1"/>
                </a:solidFill>
                <a:latin typeface="Arial" panose="020B0604020202020204" pitchFamily="34" charset="0"/>
              </a:defRPr>
            </a:lvl6pPr>
            <a:lvl7pPr defTabSz="569913" fontAlgn="base">
              <a:spcBef>
                <a:spcPct val="0"/>
              </a:spcBef>
              <a:spcAft>
                <a:spcPct val="0"/>
              </a:spcAft>
              <a:defRPr>
                <a:solidFill>
                  <a:schemeClr val="tx1"/>
                </a:solidFill>
                <a:latin typeface="Arial" panose="020B0604020202020204" pitchFamily="34" charset="0"/>
              </a:defRPr>
            </a:lvl7pPr>
            <a:lvl8pPr defTabSz="569913" fontAlgn="base">
              <a:spcBef>
                <a:spcPct val="0"/>
              </a:spcBef>
              <a:spcAft>
                <a:spcPct val="0"/>
              </a:spcAft>
              <a:defRPr>
                <a:solidFill>
                  <a:schemeClr val="tx1"/>
                </a:solidFill>
                <a:latin typeface="Arial" panose="020B0604020202020204" pitchFamily="34" charset="0"/>
              </a:defRPr>
            </a:lvl8pPr>
            <a:lvl9pPr defTabSz="569913" fontAlgn="base">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3000" b="1" dirty="0">
                <a:solidFill>
                  <a:srgbClr val="FFCC66"/>
                </a:solidFill>
              </a:rPr>
              <a:t>He “comes” in Spiritual Fellowship</a:t>
            </a:r>
          </a:p>
          <a:p>
            <a:pPr>
              <a:lnSpc>
                <a:spcPct val="75000"/>
              </a:lnSpc>
            </a:pPr>
            <a:endParaRPr lang="en-US" altLang="en-US" sz="3000" b="1" dirty="0">
              <a:solidFill>
                <a:srgbClr val="FFCC66"/>
              </a:solidFill>
            </a:endParaRPr>
          </a:p>
          <a:p>
            <a:pPr algn="ctr"/>
            <a:r>
              <a:rPr lang="en-US" altLang="en-US" sz="3000" b="1" dirty="0">
                <a:solidFill>
                  <a:srgbClr val="FFCC66"/>
                </a:solidFill>
              </a:rPr>
              <a:t>Revelation 3:20</a:t>
            </a:r>
          </a:p>
          <a:p>
            <a:r>
              <a:rPr lang="en-US" altLang="en-US" sz="3000" b="1" dirty="0">
                <a:solidFill>
                  <a:srgbClr val="FFCC66"/>
                </a:solidFill>
              </a:rPr>
              <a:t>	Behold, I stand at the door and knock. If anyone hears My voice and opens the door, </a:t>
            </a:r>
            <a:r>
              <a:rPr lang="en-US" altLang="en-US" sz="3000" b="1" u="sng" dirty="0">
                <a:ln>
                  <a:solidFill>
                    <a:schemeClr val="bg1"/>
                  </a:solidFill>
                </a:ln>
                <a:solidFill>
                  <a:srgbClr val="FFCC66"/>
                </a:solidFill>
              </a:rPr>
              <a:t>I will come</a:t>
            </a:r>
            <a:r>
              <a:rPr lang="en-US" altLang="en-US" sz="3000" b="1" dirty="0">
                <a:ln>
                  <a:solidFill>
                    <a:schemeClr val="bg1"/>
                  </a:solidFill>
                </a:ln>
                <a:solidFill>
                  <a:srgbClr val="FFCC66"/>
                </a:solidFill>
              </a:rPr>
              <a:t> </a:t>
            </a:r>
            <a:r>
              <a:rPr lang="en-US" altLang="en-US" sz="3000" b="1" dirty="0">
                <a:solidFill>
                  <a:srgbClr val="FFCC66"/>
                </a:solidFill>
              </a:rPr>
              <a:t>in to him and dine with him, and he with Me.</a:t>
            </a:r>
          </a:p>
        </p:txBody>
      </p:sp>
      <p:sp>
        <p:nvSpPr>
          <p:cNvPr id="7" name="Text Box 15"/>
          <p:cNvSpPr txBox="1">
            <a:spLocks noChangeArrowheads="1"/>
          </p:cNvSpPr>
          <p:nvPr/>
        </p:nvSpPr>
        <p:spPr bwMode="auto">
          <a:xfrm>
            <a:off x="6400800" y="2667000"/>
            <a:ext cx="5791200" cy="401648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569913">
              <a:defRPr>
                <a:solidFill>
                  <a:schemeClr val="tx1"/>
                </a:solidFill>
                <a:latin typeface="Arial" panose="020B0604020202020204" pitchFamily="34" charset="0"/>
              </a:defRPr>
            </a:lvl1pPr>
            <a:lvl2pPr defTabSz="569913">
              <a:defRPr>
                <a:solidFill>
                  <a:schemeClr val="tx1"/>
                </a:solidFill>
                <a:latin typeface="Arial" panose="020B0604020202020204" pitchFamily="34" charset="0"/>
              </a:defRPr>
            </a:lvl2pPr>
            <a:lvl3pPr defTabSz="569913">
              <a:defRPr>
                <a:solidFill>
                  <a:schemeClr val="tx1"/>
                </a:solidFill>
                <a:latin typeface="Arial" panose="020B0604020202020204" pitchFamily="34" charset="0"/>
              </a:defRPr>
            </a:lvl3pPr>
            <a:lvl4pPr defTabSz="569913">
              <a:defRPr>
                <a:solidFill>
                  <a:schemeClr val="tx1"/>
                </a:solidFill>
                <a:latin typeface="Arial" panose="020B0604020202020204" pitchFamily="34" charset="0"/>
              </a:defRPr>
            </a:lvl4pPr>
            <a:lvl5pPr defTabSz="569913">
              <a:defRPr>
                <a:solidFill>
                  <a:schemeClr val="tx1"/>
                </a:solidFill>
                <a:latin typeface="Arial" panose="020B0604020202020204" pitchFamily="34" charset="0"/>
              </a:defRPr>
            </a:lvl5pPr>
            <a:lvl6pPr defTabSz="569913" fontAlgn="base">
              <a:spcBef>
                <a:spcPct val="0"/>
              </a:spcBef>
              <a:spcAft>
                <a:spcPct val="0"/>
              </a:spcAft>
              <a:defRPr>
                <a:solidFill>
                  <a:schemeClr val="tx1"/>
                </a:solidFill>
                <a:latin typeface="Arial" panose="020B0604020202020204" pitchFamily="34" charset="0"/>
              </a:defRPr>
            </a:lvl6pPr>
            <a:lvl7pPr defTabSz="569913" fontAlgn="base">
              <a:spcBef>
                <a:spcPct val="0"/>
              </a:spcBef>
              <a:spcAft>
                <a:spcPct val="0"/>
              </a:spcAft>
              <a:defRPr>
                <a:solidFill>
                  <a:schemeClr val="tx1"/>
                </a:solidFill>
                <a:latin typeface="Arial" panose="020B0604020202020204" pitchFamily="34" charset="0"/>
              </a:defRPr>
            </a:lvl7pPr>
            <a:lvl8pPr defTabSz="569913" fontAlgn="base">
              <a:spcBef>
                <a:spcPct val="0"/>
              </a:spcBef>
              <a:spcAft>
                <a:spcPct val="0"/>
              </a:spcAft>
              <a:defRPr>
                <a:solidFill>
                  <a:schemeClr val="tx1"/>
                </a:solidFill>
                <a:latin typeface="Arial" panose="020B0604020202020204" pitchFamily="34" charset="0"/>
              </a:defRPr>
            </a:lvl8pPr>
            <a:lvl9pPr defTabSz="569913" fontAlgn="base">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3000" b="1" dirty="0">
                <a:solidFill>
                  <a:srgbClr val="FFCC66"/>
                </a:solidFill>
              </a:rPr>
              <a:t>He “comes” in local church judgment</a:t>
            </a:r>
          </a:p>
          <a:p>
            <a:pPr algn="ctr"/>
            <a:r>
              <a:rPr lang="en-US" altLang="en-US" sz="3000" b="1" dirty="0" smtClean="0">
                <a:solidFill>
                  <a:srgbClr val="FFCC66"/>
                </a:solidFill>
              </a:rPr>
              <a:t>Church </a:t>
            </a:r>
            <a:r>
              <a:rPr lang="en-US" altLang="en-US" sz="3000" b="1" dirty="0">
                <a:solidFill>
                  <a:srgbClr val="FFCC66"/>
                </a:solidFill>
              </a:rPr>
              <a:t>at </a:t>
            </a:r>
            <a:r>
              <a:rPr lang="en-US" altLang="en-US" sz="3000" b="1" dirty="0" smtClean="0">
                <a:solidFill>
                  <a:srgbClr val="FFCC66"/>
                </a:solidFill>
              </a:rPr>
              <a:t>Pergamum </a:t>
            </a:r>
            <a:r>
              <a:rPr lang="en-US" altLang="en-US" sz="3000" b="1" dirty="0">
                <a:solidFill>
                  <a:srgbClr val="FFCC66"/>
                </a:solidFill>
              </a:rPr>
              <a:t>Revelation 2:16</a:t>
            </a:r>
          </a:p>
          <a:p>
            <a:endParaRPr lang="en-US" altLang="en-US" sz="3000" b="1" dirty="0">
              <a:solidFill>
                <a:srgbClr val="FFCC66"/>
              </a:solidFill>
            </a:endParaRPr>
          </a:p>
          <a:p>
            <a:r>
              <a:rPr lang="en-US" altLang="en-US" sz="3000" b="1" dirty="0">
                <a:solidFill>
                  <a:srgbClr val="FFCC66"/>
                </a:solidFill>
              </a:rPr>
              <a:t>	Repent, or else </a:t>
            </a:r>
            <a:r>
              <a:rPr lang="en-US" altLang="en-US" sz="3000" b="1" u="sng" dirty="0">
                <a:ln>
                  <a:solidFill>
                    <a:schemeClr val="bg1"/>
                  </a:solidFill>
                </a:ln>
                <a:solidFill>
                  <a:srgbClr val="FFCC66"/>
                </a:solidFill>
              </a:rPr>
              <a:t>I will</a:t>
            </a:r>
            <a:r>
              <a:rPr lang="en-US" altLang="en-US" sz="3000" b="1" dirty="0">
                <a:ln>
                  <a:solidFill>
                    <a:schemeClr val="bg1"/>
                  </a:solidFill>
                </a:ln>
                <a:solidFill>
                  <a:srgbClr val="FFCC66"/>
                </a:solidFill>
              </a:rPr>
              <a:t> </a:t>
            </a:r>
            <a:r>
              <a:rPr lang="en-US" altLang="en-US" sz="3000" b="1" u="sng" dirty="0">
                <a:ln>
                  <a:solidFill>
                    <a:schemeClr val="bg1"/>
                  </a:solidFill>
                </a:ln>
                <a:solidFill>
                  <a:srgbClr val="FFCC66"/>
                </a:solidFill>
              </a:rPr>
              <a:t>come to you</a:t>
            </a:r>
            <a:r>
              <a:rPr lang="en-US" altLang="en-US" sz="3000" b="1" dirty="0">
                <a:solidFill>
                  <a:srgbClr val="FFCC66"/>
                </a:solidFill>
              </a:rPr>
              <a:t> quickly and will fight against them with the sword of My mouth.</a:t>
            </a:r>
          </a:p>
        </p:txBody>
      </p:sp>
    </p:spTree>
    <p:extLst>
      <p:ext uri="{BB962C8B-B14F-4D97-AF65-F5344CB8AC3E}">
        <p14:creationId xmlns:p14="http://schemas.microsoft.com/office/powerpoint/2010/main" val="42904799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xit" presetSubtype="16" fill="hold" grpId="1" nodeType="clickEffect">
                                  <p:stCondLst>
                                    <p:cond delay="0"/>
                                  </p:stCondLst>
                                  <p:childTnLst>
                                    <p:animEffect transition="out" filter="circle(in)">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202405" y="0"/>
            <a:ext cx="11787201" cy="969496"/>
          </a:xfrm>
          <a:prstGeom prst="rect">
            <a:avLst/>
          </a:prstGeom>
          <a:noFill/>
        </p:spPr>
        <p:txBody>
          <a:bodyPr wrap="none" lIns="91440" tIns="45720" rIns="91440" bIns="45720">
            <a:spAutoFit/>
          </a:bodyPr>
          <a:lstStyle/>
          <a:p>
            <a:pPr algn="ctr"/>
            <a:r>
              <a:rPr lang="en-US" sz="57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rPr>
              <a:t>Understanding the “comings” of Jesus</a:t>
            </a:r>
            <a:endParaRPr lang="en-US" sz="57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15" b="1997"/>
          <a:stretch/>
        </p:blipFill>
        <p:spPr>
          <a:xfrm>
            <a:off x="0" y="969496"/>
            <a:ext cx="12192000" cy="5888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202405" y="0"/>
            <a:ext cx="11787201" cy="969496"/>
          </a:xfrm>
          <a:prstGeom prst="rect">
            <a:avLst/>
          </a:prstGeom>
          <a:noFill/>
        </p:spPr>
        <p:txBody>
          <a:bodyPr wrap="none" lIns="91440" tIns="45720" rIns="91440" bIns="45720">
            <a:spAutoFit/>
          </a:bodyPr>
          <a:lstStyle/>
          <a:p>
            <a:pPr algn="ctr"/>
            <a:r>
              <a:rPr lang="en-US" sz="57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rPr>
              <a:t>Understanding the “comings” of Jesus</a:t>
            </a:r>
            <a:endParaRPr lang="en-US" sz="57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60007" sx="1000" sy="1000" kx="-800400" algn="bl" rotWithShape="0">
                  <a:schemeClr val="bg1">
                    <a:alpha val="75000"/>
                  </a:schemeClr>
                </a:outerShdw>
              </a:effectLst>
              <a:latin typeface="Tempus Sans ITC" panose="04020404030D07020202" pitchFamily="82"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8597"/>
            <a:ext cx="12192000" cy="5859403"/>
          </a:xfrm>
          <a:prstGeom prst="rect">
            <a:avLst/>
          </a:prstGeom>
        </p:spPr>
      </p:pic>
      <p:sp>
        <p:nvSpPr>
          <p:cNvPr id="10" name="Text Box 13"/>
          <p:cNvSpPr txBox="1">
            <a:spLocks noChangeArrowheads="1"/>
          </p:cNvSpPr>
          <p:nvPr/>
        </p:nvSpPr>
        <p:spPr bwMode="auto">
          <a:xfrm>
            <a:off x="6210280" y="2609336"/>
            <a:ext cx="5981719" cy="424866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569913">
              <a:defRPr>
                <a:solidFill>
                  <a:schemeClr val="tx1"/>
                </a:solidFill>
                <a:latin typeface="Arial" panose="020B0604020202020204" pitchFamily="34" charset="0"/>
              </a:defRPr>
            </a:lvl1pPr>
            <a:lvl2pPr defTabSz="569913">
              <a:defRPr>
                <a:solidFill>
                  <a:schemeClr val="tx1"/>
                </a:solidFill>
                <a:latin typeface="Arial" panose="020B0604020202020204" pitchFamily="34" charset="0"/>
              </a:defRPr>
            </a:lvl2pPr>
            <a:lvl3pPr defTabSz="569913">
              <a:defRPr>
                <a:solidFill>
                  <a:schemeClr val="tx1"/>
                </a:solidFill>
                <a:latin typeface="Arial" panose="020B0604020202020204" pitchFamily="34" charset="0"/>
              </a:defRPr>
            </a:lvl3pPr>
            <a:lvl4pPr defTabSz="569913">
              <a:defRPr>
                <a:solidFill>
                  <a:schemeClr val="tx1"/>
                </a:solidFill>
                <a:latin typeface="Arial" panose="020B0604020202020204" pitchFamily="34" charset="0"/>
              </a:defRPr>
            </a:lvl4pPr>
            <a:lvl5pPr defTabSz="569913">
              <a:defRPr>
                <a:solidFill>
                  <a:schemeClr val="tx1"/>
                </a:solidFill>
                <a:latin typeface="Arial" panose="020B0604020202020204" pitchFamily="34" charset="0"/>
              </a:defRPr>
            </a:lvl5pPr>
            <a:lvl6pPr defTabSz="569913" fontAlgn="base">
              <a:spcBef>
                <a:spcPct val="0"/>
              </a:spcBef>
              <a:spcAft>
                <a:spcPct val="0"/>
              </a:spcAft>
              <a:defRPr>
                <a:solidFill>
                  <a:schemeClr val="tx1"/>
                </a:solidFill>
                <a:latin typeface="Arial" panose="020B0604020202020204" pitchFamily="34" charset="0"/>
              </a:defRPr>
            </a:lvl6pPr>
            <a:lvl7pPr defTabSz="569913" fontAlgn="base">
              <a:spcBef>
                <a:spcPct val="0"/>
              </a:spcBef>
              <a:spcAft>
                <a:spcPct val="0"/>
              </a:spcAft>
              <a:defRPr>
                <a:solidFill>
                  <a:schemeClr val="tx1"/>
                </a:solidFill>
                <a:latin typeface="Arial" panose="020B0604020202020204" pitchFamily="34" charset="0"/>
              </a:defRPr>
            </a:lvl7pPr>
            <a:lvl8pPr defTabSz="569913" fontAlgn="base">
              <a:spcBef>
                <a:spcPct val="0"/>
              </a:spcBef>
              <a:spcAft>
                <a:spcPct val="0"/>
              </a:spcAft>
              <a:defRPr>
                <a:solidFill>
                  <a:schemeClr val="tx1"/>
                </a:solidFill>
                <a:latin typeface="Arial" panose="020B0604020202020204" pitchFamily="34" charset="0"/>
              </a:defRPr>
            </a:lvl8pPr>
            <a:lvl9pPr defTabSz="569913" fontAlgn="base">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4000" b="1" dirty="0">
                <a:solidFill>
                  <a:srgbClr val="FFCC66"/>
                </a:solidFill>
              </a:rPr>
              <a:t>Matthew </a:t>
            </a:r>
            <a:r>
              <a:rPr lang="en-US" altLang="en-US" sz="4000" b="1" dirty="0" smtClean="0">
                <a:solidFill>
                  <a:srgbClr val="FFCC66"/>
                </a:solidFill>
              </a:rPr>
              <a:t>22:7</a:t>
            </a:r>
          </a:p>
          <a:p>
            <a:pPr algn="ctr">
              <a:lnSpc>
                <a:spcPct val="75000"/>
              </a:lnSpc>
            </a:pPr>
            <a:endParaRPr lang="en-US" altLang="en-US" sz="4000" b="1" dirty="0">
              <a:solidFill>
                <a:srgbClr val="FFCC66"/>
              </a:solidFill>
            </a:endParaRPr>
          </a:p>
          <a:p>
            <a:pPr algn="ctr">
              <a:lnSpc>
                <a:spcPct val="75000"/>
              </a:lnSpc>
            </a:pPr>
            <a:r>
              <a:rPr lang="en-US" altLang="en-US" sz="4000" b="1" dirty="0">
                <a:solidFill>
                  <a:srgbClr val="FFCC66"/>
                </a:solidFill>
              </a:rPr>
              <a:t>But when the king heard about it, he was furious. </a:t>
            </a:r>
            <a:r>
              <a:rPr lang="en-US" altLang="en-US" sz="4000" b="1" u="sng" dirty="0">
                <a:ln>
                  <a:solidFill>
                    <a:schemeClr val="bg1"/>
                  </a:solidFill>
                </a:ln>
                <a:solidFill>
                  <a:srgbClr val="FFCC66"/>
                </a:solidFill>
              </a:rPr>
              <a:t>And he sent out his armies</a:t>
            </a:r>
            <a:r>
              <a:rPr lang="en-US" altLang="en-US" sz="4000" b="1" dirty="0">
                <a:solidFill>
                  <a:srgbClr val="FFCC66"/>
                </a:solidFill>
              </a:rPr>
              <a:t>, destroyed those murderers, and burned up their city</a:t>
            </a:r>
            <a:r>
              <a:rPr lang="en-US" altLang="en-US" sz="4000" b="1" dirty="0" smtClean="0">
                <a:solidFill>
                  <a:srgbClr val="FFCC66"/>
                </a:solidFill>
              </a:rPr>
              <a:t>.</a:t>
            </a:r>
            <a:endParaRPr lang="en-US" altLang="en-US" sz="4000" b="1" dirty="0">
              <a:solidFill>
                <a:srgbClr val="FFCC66"/>
              </a:solidFill>
            </a:endParaRPr>
          </a:p>
        </p:txBody>
      </p:sp>
    </p:spTree>
    <p:extLst>
      <p:ext uri="{BB962C8B-B14F-4D97-AF65-F5344CB8AC3E}">
        <p14:creationId xmlns:p14="http://schemas.microsoft.com/office/powerpoint/2010/main" val="2051128519"/>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ectangle 1"/>
          <p:cNvSpPr/>
          <p:nvPr/>
        </p:nvSpPr>
        <p:spPr>
          <a:xfrm>
            <a:off x="1657936" y="0"/>
            <a:ext cx="8876148" cy="969496"/>
          </a:xfrm>
          <a:prstGeom prst="rect">
            <a:avLst/>
          </a:prstGeom>
          <a:noFill/>
        </p:spPr>
        <p:txBody>
          <a:bodyPr wrap="none" lIns="91440" tIns="45720" rIns="91440" bIns="45720">
            <a:spAutoFit/>
          </a:bodyPr>
          <a:lstStyle/>
          <a:p>
            <a:pPr algn="ctr"/>
            <a:r>
              <a:rPr lang="en-US" sz="5700" b="1" cap="none" spc="600" dirty="0" smtClean="0">
                <a:ln w="12700" cmpd="sng">
                  <a:solidFill>
                    <a:schemeClr val="accent4"/>
                  </a:solidFill>
                  <a:prstDash val="solid"/>
                </a:ln>
                <a:effectLst>
                  <a:glow rad="254000">
                    <a:schemeClr val="bg1"/>
                  </a:glow>
                  <a:outerShdw blurRad="60007" sx="1000" sy="1000" kx="-800400" algn="bl" rotWithShape="0">
                    <a:schemeClr val="bg1">
                      <a:alpha val="75000"/>
                    </a:schemeClr>
                  </a:outerShdw>
                </a:effectLst>
                <a:latin typeface="Tempus Sans ITC" panose="04020404030D07020202" pitchFamily="82" charset="0"/>
              </a:rPr>
              <a:t>Jesus Will Come Again</a:t>
            </a:r>
            <a:endParaRPr lang="en-US" sz="5700" b="1" cap="none" spc="600" dirty="0">
              <a:ln w="12700" cmpd="sng">
                <a:solidFill>
                  <a:schemeClr val="accent4"/>
                </a:solidFill>
                <a:prstDash val="solid"/>
              </a:ln>
              <a:effectLst>
                <a:glow rad="254000">
                  <a:schemeClr val="bg1"/>
                </a:glow>
                <a:outerShdw blurRad="60007" sx="1000" sy="1000" kx="-800400" algn="bl" rotWithShape="0">
                  <a:schemeClr val="bg1">
                    <a:alpha val="75000"/>
                  </a:schemeClr>
                </a:outerShdw>
              </a:effectLst>
              <a:latin typeface="Tempus Sans ITC" panose="04020404030D07020202" pitchFamily="82" charset="0"/>
            </a:endParaRPr>
          </a:p>
        </p:txBody>
      </p:sp>
      <p:sp>
        <p:nvSpPr>
          <p:cNvPr id="10" name="TextBox 9"/>
          <p:cNvSpPr txBox="1"/>
          <p:nvPr/>
        </p:nvSpPr>
        <p:spPr>
          <a:xfrm>
            <a:off x="2362200" y="2160314"/>
            <a:ext cx="7448550" cy="3785652"/>
          </a:xfrm>
          <a:prstGeom prst="rect">
            <a:avLst/>
          </a:prstGeom>
          <a:solidFill>
            <a:srgbClr val="FFFFFF">
              <a:alpha val="74902"/>
            </a:srgbClr>
          </a:solidFill>
          <a:effectLst>
            <a:glow rad="228600">
              <a:schemeClr val="accent5">
                <a:satMod val="175000"/>
                <a:alpha val="40000"/>
              </a:schemeClr>
            </a:glow>
          </a:effectLst>
        </p:spPr>
        <p:txBody>
          <a:bodyPr wrap="square" rtlCol="0">
            <a:spAutoFit/>
          </a:bodyPr>
          <a:lstStyle/>
          <a:p>
            <a:pPr algn="ctr"/>
            <a:r>
              <a:rPr lang="en-US" sz="4000" b="1" dirty="0" smtClean="0"/>
              <a:t>So </a:t>
            </a:r>
            <a:r>
              <a:rPr lang="en-US" sz="4000" b="1" dirty="0"/>
              <a:t>Christ was offered once to bear the sins of many. To those who eagerly wait for Him </a:t>
            </a:r>
            <a:r>
              <a:rPr lang="en-US" sz="4000" b="1" u="sng" dirty="0">
                <a:ln>
                  <a:solidFill>
                    <a:srgbClr val="C00000"/>
                  </a:solidFill>
                </a:ln>
              </a:rPr>
              <a:t>He will appear a second time</a:t>
            </a:r>
            <a:r>
              <a:rPr lang="en-US" sz="4000" b="1" dirty="0"/>
              <a:t>, apart from sin, for salvation</a:t>
            </a:r>
            <a:r>
              <a:rPr lang="en-US" sz="4000" b="1" dirty="0" smtClean="0"/>
              <a:t>. (Hebrews 9:27)</a:t>
            </a:r>
            <a:endParaRPr lang="en-US" sz="4000" b="1" dirty="0"/>
          </a:p>
        </p:txBody>
      </p:sp>
      <p:sp>
        <p:nvSpPr>
          <p:cNvPr id="11" name="TextBox 10"/>
          <p:cNvSpPr txBox="1"/>
          <p:nvPr/>
        </p:nvSpPr>
        <p:spPr>
          <a:xfrm>
            <a:off x="228600" y="2154376"/>
            <a:ext cx="11658600" cy="4401205"/>
          </a:xfrm>
          <a:prstGeom prst="rect">
            <a:avLst/>
          </a:prstGeom>
          <a:solidFill>
            <a:srgbClr val="FFFFFF">
              <a:alpha val="74902"/>
            </a:srgbClr>
          </a:solidFill>
          <a:effectLst>
            <a:glow rad="228600">
              <a:schemeClr val="accent5">
                <a:satMod val="175000"/>
                <a:alpha val="40000"/>
              </a:schemeClr>
            </a:glow>
          </a:effectLst>
        </p:spPr>
        <p:txBody>
          <a:bodyPr wrap="square" rtlCol="0">
            <a:spAutoFit/>
          </a:bodyPr>
          <a:lstStyle/>
          <a:p>
            <a:pPr algn="ctr"/>
            <a:r>
              <a:rPr lang="en-US" sz="4000" b="1" dirty="0" smtClean="0"/>
              <a:t>Let </a:t>
            </a:r>
            <a:r>
              <a:rPr lang="en-US" sz="4000" b="1" dirty="0"/>
              <a:t>not your heart be troubled; you believe in God, believe also in Me. </a:t>
            </a:r>
            <a:r>
              <a:rPr lang="en-US" sz="4000" b="1" dirty="0" smtClean="0"/>
              <a:t>In </a:t>
            </a:r>
            <a:r>
              <a:rPr lang="en-US" sz="4000" b="1" dirty="0"/>
              <a:t>My Father’s house are many </a:t>
            </a:r>
            <a:r>
              <a:rPr lang="en-US" sz="4000" b="1" dirty="0" smtClean="0"/>
              <a:t>mansions; </a:t>
            </a:r>
            <a:r>
              <a:rPr lang="en-US" sz="4000" b="1" dirty="0"/>
              <a:t>if it were not so, I would have told you. I go to prepare a place for </a:t>
            </a:r>
            <a:r>
              <a:rPr lang="en-US" sz="4000" b="1" dirty="0" smtClean="0"/>
              <a:t>you. </a:t>
            </a:r>
            <a:r>
              <a:rPr lang="en-US" sz="4000" b="1" dirty="0"/>
              <a:t>And if I go and prepare a place for you, </a:t>
            </a:r>
            <a:r>
              <a:rPr lang="en-US" sz="4000" b="1" u="sng" dirty="0">
                <a:ln>
                  <a:solidFill>
                    <a:srgbClr val="C00000"/>
                  </a:solidFill>
                </a:ln>
              </a:rPr>
              <a:t>I will come again and receive you to Myself</a:t>
            </a:r>
            <a:r>
              <a:rPr lang="en-US" sz="4000" b="1" dirty="0"/>
              <a:t>; that where I am, there you may be also. </a:t>
            </a:r>
            <a:r>
              <a:rPr lang="en-US" sz="4000" b="1" dirty="0" smtClean="0"/>
              <a:t>(Jn 14:1-3)</a:t>
            </a:r>
            <a:endParaRPr lang="en-US" sz="4000" b="1" dirty="0"/>
          </a:p>
        </p:txBody>
      </p:sp>
      <p:sp>
        <p:nvSpPr>
          <p:cNvPr id="12" name="TextBox 11"/>
          <p:cNvSpPr txBox="1"/>
          <p:nvPr/>
        </p:nvSpPr>
        <p:spPr>
          <a:xfrm>
            <a:off x="2362200" y="2160314"/>
            <a:ext cx="7448550" cy="4401205"/>
          </a:xfrm>
          <a:prstGeom prst="rect">
            <a:avLst/>
          </a:prstGeom>
          <a:solidFill>
            <a:srgbClr val="FFFFFF">
              <a:alpha val="74902"/>
            </a:srgbClr>
          </a:solidFill>
          <a:effectLst>
            <a:glow rad="228600">
              <a:schemeClr val="accent5">
                <a:satMod val="175000"/>
                <a:alpha val="40000"/>
              </a:schemeClr>
            </a:glow>
          </a:effectLst>
        </p:spPr>
        <p:txBody>
          <a:bodyPr wrap="square" rtlCol="0">
            <a:spAutoFit/>
          </a:bodyPr>
          <a:lstStyle/>
          <a:p>
            <a:pPr algn="ctr"/>
            <a:r>
              <a:rPr lang="en-US" sz="4000" b="1" dirty="0"/>
              <a:t>Beloved, now we are children of God; and it has not yet been revealed what we shall be, but we know that when He is revealed, we shall be like Him, for </a:t>
            </a:r>
            <a:r>
              <a:rPr lang="en-US" sz="4000" b="1" u="sng" dirty="0">
                <a:ln>
                  <a:solidFill>
                    <a:srgbClr val="C00000"/>
                  </a:solidFill>
                </a:ln>
              </a:rPr>
              <a:t>we shall see Him</a:t>
            </a:r>
            <a:r>
              <a:rPr lang="en-US" sz="4000" b="1" dirty="0"/>
              <a:t> as He is</a:t>
            </a:r>
            <a:r>
              <a:rPr lang="en-US" sz="4000" b="1" dirty="0" smtClean="0"/>
              <a:t>. (1 Jn 3:2)</a:t>
            </a:r>
            <a:endParaRPr lang="en-US" sz="4000" b="1" dirty="0"/>
          </a:p>
        </p:txBody>
      </p:sp>
      <p:sp>
        <p:nvSpPr>
          <p:cNvPr id="13" name="TextBox 12"/>
          <p:cNvSpPr txBox="1"/>
          <p:nvPr/>
        </p:nvSpPr>
        <p:spPr>
          <a:xfrm>
            <a:off x="2362200" y="2148438"/>
            <a:ext cx="7448550" cy="4401205"/>
          </a:xfrm>
          <a:prstGeom prst="rect">
            <a:avLst/>
          </a:prstGeom>
          <a:solidFill>
            <a:srgbClr val="FFFFFF">
              <a:alpha val="74902"/>
            </a:srgbClr>
          </a:solidFill>
          <a:effectLst>
            <a:glow rad="228600">
              <a:schemeClr val="accent5">
                <a:satMod val="175000"/>
                <a:alpha val="40000"/>
              </a:schemeClr>
            </a:glow>
          </a:effectLst>
        </p:spPr>
        <p:txBody>
          <a:bodyPr wrap="square" rtlCol="0">
            <a:spAutoFit/>
          </a:bodyPr>
          <a:lstStyle/>
          <a:p>
            <a:pPr algn="ctr"/>
            <a:r>
              <a:rPr lang="en-US" sz="4000" b="1" dirty="0"/>
              <a:t>For as in Adam all die, even so in Christ all shall be made alive. </a:t>
            </a:r>
            <a:r>
              <a:rPr lang="en-US" sz="4000" b="1" dirty="0" smtClean="0"/>
              <a:t>But </a:t>
            </a:r>
            <a:r>
              <a:rPr lang="en-US" sz="4000" b="1" dirty="0"/>
              <a:t>each one in his own order: Christ the firstfruits, afterward those who are Christ’s </a:t>
            </a:r>
            <a:r>
              <a:rPr lang="en-US" sz="4000" b="1" u="sng" dirty="0">
                <a:ln>
                  <a:solidFill>
                    <a:srgbClr val="C00000"/>
                  </a:solidFill>
                </a:ln>
              </a:rPr>
              <a:t>at His coming</a:t>
            </a:r>
            <a:r>
              <a:rPr lang="en-US" sz="4000" b="1" dirty="0"/>
              <a:t>. </a:t>
            </a:r>
            <a:r>
              <a:rPr lang="en-US" sz="4000" b="1" dirty="0" smtClean="0"/>
              <a:t>          (1 Cor 15:22-23)</a:t>
            </a:r>
            <a:endParaRPr lang="en-US" sz="4000" b="1" dirty="0"/>
          </a:p>
        </p:txBody>
      </p:sp>
      <p:sp>
        <p:nvSpPr>
          <p:cNvPr id="14" name="TextBox 13"/>
          <p:cNvSpPr txBox="1"/>
          <p:nvPr/>
        </p:nvSpPr>
        <p:spPr>
          <a:xfrm>
            <a:off x="2362200" y="2133600"/>
            <a:ext cx="7448550" cy="4401205"/>
          </a:xfrm>
          <a:prstGeom prst="rect">
            <a:avLst/>
          </a:prstGeom>
          <a:solidFill>
            <a:srgbClr val="FFFFFF">
              <a:alpha val="74902"/>
            </a:srgbClr>
          </a:solidFill>
          <a:effectLst>
            <a:glow rad="228600">
              <a:schemeClr val="accent5">
                <a:satMod val="175000"/>
                <a:alpha val="40000"/>
              </a:schemeClr>
            </a:glow>
          </a:effectLst>
        </p:spPr>
        <p:txBody>
          <a:bodyPr wrap="square" rtlCol="0">
            <a:spAutoFit/>
          </a:bodyPr>
          <a:lstStyle/>
          <a:p>
            <a:pPr algn="ctr"/>
            <a:r>
              <a:rPr lang="en-US" sz="4000" b="1" dirty="0"/>
              <a:t>For the Lord Himself will </a:t>
            </a:r>
            <a:r>
              <a:rPr lang="en-US" sz="4000" b="1" u="sng" dirty="0">
                <a:ln>
                  <a:solidFill>
                    <a:srgbClr val="C00000"/>
                  </a:solidFill>
                </a:ln>
              </a:rPr>
              <a:t>descend from heaven</a:t>
            </a:r>
            <a:r>
              <a:rPr lang="en-US" sz="4000" b="1" dirty="0"/>
              <a:t> with a shout, with the voice of an archangel, and with the trumpet of God. And the dead in Christ will rise first. </a:t>
            </a:r>
            <a:r>
              <a:rPr lang="en-US" sz="4000" b="1" dirty="0" smtClean="0"/>
              <a:t>           (1 Thess 4:16)</a:t>
            </a:r>
            <a:endParaRPr lang="en-US" sz="4000" b="1" dirty="0"/>
          </a:p>
        </p:txBody>
      </p:sp>
      <p:sp>
        <p:nvSpPr>
          <p:cNvPr id="15" name="TextBox 14"/>
          <p:cNvSpPr txBox="1"/>
          <p:nvPr/>
        </p:nvSpPr>
        <p:spPr>
          <a:xfrm>
            <a:off x="190510" y="1719262"/>
            <a:ext cx="11811000" cy="5016758"/>
          </a:xfrm>
          <a:prstGeom prst="rect">
            <a:avLst/>
          </a:prstGeom>
          <a:solidFill>
            <a:srgbClr val="FFFFFF">
              <a:alpha val="74902"/>
            </a:srgbClr>
          </a:solidFill>
          <a:effectLst>
            <a:glow rad="228600">
              <a:schemeClr val="accent5">
                <a:satMod val="175000"/>
                <a:alpha val="40000"/>
              </a:schemeClr>
            </a:glow>
          </a:effectLst>
        </p:spPr>
        <p:txBody>
          <a:bodyPr wrap="square" rtlCol="0">
            <a:spAutoFit/>
          </a:bodyPr>
          <a:lstStyle/>
          <a:p>
            <a:pPr algn="ctr"/>
            <a:r>
              <a:rPr lang="en-US" sz="4000" b="1" dirty="0"/>
              <a:t>But the day of the Lord will come as a thief in the night, in which the heavens will pass away with a great noise, and the elements will melt with fervent heat; both the earth and the works that are in it will be burned </a:t>
            </a:r>
            <a:r>
              <a:rPr lang="en-US" sz="4000" b="1" dirty="0" smtClean="0"/>
              <a:t>up. </a:t>
            </a:r>
            <a:r>
              <a:rPr lang="en-US" sz="4000" b="1" dirty="0"/>
              <a:t>Therefore, since all these things will be dissolved, </a:t>
            </a:r>
            <a:r>
              <a:rPr lang="en-US" sz="4000" b="1" u="sng" dirty="0">
                <a:ln>
                  <a:solidFill>
                    <a:srgbClr val="C00000"/>
                  </a:solidFill>
                </a:ln>
              </a:rPr>
              <a:t>what manner of persons ought you to be in holy conduct and godliness</a:t>
            </a:r>
            <a:r>
              <a:rPr lang="en-US" sz="4000" b="1" dirty="0" smtClean="0"/>
              <a:t>, (1 Pet 3:10-11)</a:t>
            </a:r>
            <a:endParaRPr lang="en-US" sz="4000" b="1" dirty="0"/>
          </a:p>
        </p:txBody>
      </p:sp>
    </p:spTree>
    <p:extLst>
      <p:ext uri="{BB962C8B-B14F-4D97-AF65-F5344CB8AC3E}">
        <p14:creationId xmlns:p14="http://schemas.microsoft.com/office/powerpoint/2010/main" val="91924060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1" nodeType="clickEffect">
                                  <p:stCondLst>
                                    <p:cond delay="0"/>
                                  </p:stCondLst>
                                  <p:childTnLst>
                                    <p:animEffect transition="out" filter="circle(in)">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16" fill="hold" grpId="1" nodeType="clickEffect">
                                  <p:stCondLst>
                                    <p:cond delay="0"/>
                                  </p:stCondLst>
                                  <p:childTnLst>
                                    <p:animEffect transition="out" filter="circle(in)">
                                      <p:cBhvr>
                                        <p:cTn id="19" dur="2000"/>
                                        <p:tgtEl>
                                          <p:spTgt spid="11"/>
                                        </p:tgtEl>
                                      </p:cBhvr>
                                    </p:animEffect>
                                    <p:set>
                                      <p:cBhvr>
                                        <p:cTn id="20" dur="1" fill="hold">
                                          <p:stCondLst>
                                            <p:cond delay="1999"/>
                                          </p:stCondLst>
                                        </p:cTn>
                                        <p:tgtEl>
                                          <p:spTgt spid="11"/>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xit" presetSubtype="16" fill="hold" grpId="1" nodeType="clickEffect">
                                  <p:stCondLst>
                                    <p:cond delay="0"/>
                                  </p:stCondLst>
                                  <p:childTnLst>
                                    <p:animEffect transition="out" filter="circle(in)">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xit" presetSubtype="16" fill="hold" grpId="1" nodeType="clickEffect">
                                  <p:stCondLst>
                                    <p:cond delay="0"/>
                                  </p:stCondLst>
                                  <p:childTnLst>
                                    <p:animEffect transition="out" filter="circle(in)">
                                      <p:cBhvr>
                                        <p:cTn id="35" dur="2000"/>
                                        <p:tgtEl>
                                          <p:spTgt spid="13"/>
                                        </p:tgtEl>
                                      </p:cBhvr>
                                    </p:animEffect>
                                    <p:set>
                                      <p:cBhvr>
                                        <p:cTn id="36" dur="1" fill="hold">
                                          <p:stCondLst>
                                            <p:cond delay="1999"/>
                                          </p:stCondLst>
                                        </p:cTn>
                                        <p:tgtEl>
                                          <p:spTgt spid="13"/>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16" fill="hold" grpId="1" nodeType="clickEffect">
                                  <p:stCondLst>
                                    <p:cond delay="0"/>
                                  </p:stCondLst>
                                  <p:childTnLst>
                                    <p:animEffect transition="out" filter="circle(in)">
                                      <p:cBhvr>
                                        <p:cTn id="43" dur="2000"/>
                                        <p:tgtEl>
                                          <p:spTgt spid="14"/>
                                        </p:tgtEl>
                                      </p:cBhvr>
                                    </p:animEffect>
                                    <p:set>
                                      <p:cBhvr>
                                        <p:cTn id="44" dur="1" fill="hold">
                                          <p:stCondLst>
                                            <p:cond delay="1999"/>
                                          </p:stCondLst>
                                        </p:cTn>
                                        <p:tgtEl>
                                          <p:spTgt spid="14"/>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07077"/>
      </p:ext>
    </p:extLst>
  </p:cSld>
  <p:clrMapOvr>
    <a:masterClrMapping/>
  </p:clrMapOvr>
  <mc:AlternateContent xmlns:mc="http://schemas.openxmlformats.org/markup-compatibility/2006" xmlns:p14="http://schemas.microsoft.com/office/powerpoint/2010/main">
    <mc:Choice Requires="p14">
      <p:transition spd="slow" p14:dur="5000">
        <p:randomBar/>
      </p:transition>
    </mc:Choice>
    <mc:Fallback xmlns="">
      <p:transition spd="slow">
        <p:randomBa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52400" y="856357"/>
            <a:ext cx="11811000" cy="6001643"/>
          </a:xfrm>
          <a:prstGeom prst="rect">
            <a:avLst/>
          </a:prstGeom>
          <a:noFill/>
        </p:spPr>
        <p:txBody>
          <a:bodyPr wrap="square" rtlCol="0">
            <a:spAutoFit/>
          </a:bodyPr>
          <a:lstStyle/>
          <a:p>
            <a:r>
              <a:rPr lang="en-US" sz="3200" b="1" i="1" baseline="30000" dirty="0" smtClean="0">
                <a:ln>
                  <a:solidFill>
                    <a:srgbClr val="C00000"/>
                  </a:solidFill>
                </a:ln>
                <a:effectLst>
                  <a:outerShdw blurRad="38100" dist="38100" dir="2700000" algn="tl">
                    <a:srgbClr val="000000">
                      <a:alpha val="43137"/>
                    </a:srgbClr>
                  </a:outerShdw>
                </a:effectLst>
              </a:rPr>
              <a:t>36</a:t>
            </a:r>
            <a:r>
              <a:rPr lang="en-US" sz="3200" b="1" baseline="30000" dirty="0" smtClean="0">
                <a:ln>
                  <a:solidFill>
                    <a:srgbClr val="C00000"/>
                  </a:solidFill>
                </a:ln>
              </a:rPr>
              <a:t> </a:t>
            </a:r>
            <a:r>
              <a:rPr lang="en-US" sz="3200" b="1" dirty="0" smtClean="0"/>
              <a:t>But </a:t>
            </a:r>
            <a:r>
              <a:rPr lang="en-US" sz="3200" b="1" dirty="0"/>
              <a:t>of that day and hour no one knows, not even the angels of </a:t>
            </a:r>
            <a:r>
              <a:rPr lang="en-US" sz="3200" b="1" dirty="0" smtClean="0"/>
              <a:t>heaven, </a:t>
            </a:r>
            <a:r>
              <a:rPr lang="en-US" sz="3200" b="1" dirty="0"/>
              <a:t>but My Father only. </a:t>
            </a:r>
            <a:r>
              <a:rPr lang="en-US" sz="3200" b="1" i="1" baseline="30000" dirty="0">
                <a:ln>
                  <a:solidFill>
                    <a:srgbClr val="C00000"/>
                  </a:solidFill>
                </a:ln>
                <a:effectLst>
                  <a:outerShdw blurRad="38100" dist="38100" dir="2700000" algn="tl">
                    <a:srgbClr val="000000">
                      <a:alpha val="43137"/>
                    </a:srgbClr>
                  </a:outerShdw>
                </a:effectLst>
              </a:rPr>
              <a:t>37 </a:t>
            </a:r>
            <a:r>
              <a:rPr lang="en-US" sz="3200" b="1" dirty="0"/>
              <a:t>But as the days of Noah were, so also will the coming of the Son of Man be. </a:t>
            </a:r>
            <a:r>
              <a:rPr lang="en-US" sz="3200" b="1" i="1" baseline="30000" dirty="0">
                <a:ln>
                  <a:solidFill>
                    <a:srgbClr val="C00000"/>
                  </a:solidFill>
                </a:ln>
                <a:effectLst>
                  <a:outerShdw blurRad="38100" dist="38100" dir="2700000" algn="tl">
                    <a:srgbClr val="000000">
                      <a:alpha val="43137"/>
                    </a:srgbClr>
                  </a:outerShdw>
                </a:effectLst>
              </a:rPr>
              <a:t>38</a:t>
            </a:r>
            <a:r>
              <a:rPr lang="en-US" sz="3200" b="1" baseline="30000" dirty="0">
                <a:ln>
                  <a:solidFill>
                    <a:srgbClr val="C00000"/>
                  </a:solidFill>
                </a:ln>
              </a:rPr>
              <a:t> </a:t>
            </a:r>
            <a:r>
              <a:rPr lang="en-US" sz="3200" b="1" dirty="0"/>
              <a:t>For as in the days before the flood, they were eating and drinking, marrying and giving in marriage, until the day that Noah entered the ark, </a:t>
            </a:r>
            <a:r>
              <a:rPr lang="en-US" sz="3200" b="1" i="1" baseline="30000" dirty="0">
                <a:ln>
                  <a:solidFill>
                    <a:srgbClr val="C00000"/>
                  </a:solidFill>
                </a:ln>
                <a:effectLst>
                  <a:outerShdw blurRad="38100" dist="38100" dir="2700000" algn="tl">
                    <a:srgbClr val="000000">
                      <a:alpha val="43137"/>
                    </a:srgbClr>
                  </a:outerShdw>
                </a:effectLst>
              </a:rPr>
              <a:t>39 </a:t>
            </a:r>
            <a:r>
              <a:rPr lang="en-US" sz="3200" b="1" dirty="0"/>
              <a:t>and did not know until the flood came and took them all away, so also will the coming of the Son of Man be. </a:t>
            </a:r>
            <a:r>
              <a:rPr lang="en-US" sz="3200" b="1" i="1" baseline="30000" dirty="0">
                <a:ln>
                  <a:solidFill>
                    <a:srgbClr val="C00000"/>
                  </a:solidFill>
                </a:ln>
                <a:effectLst>
                  <a:outerShdw blurRad="38100" dist="38100" dir="2700000" algn="tl">
                    <a:srgbClr val="000000">
                      <a:alpha val="43137"/>
                    </a:srgbClr>
                  </a:outerShdw>
                </a:effectLst>
              </a:rPr>
              <a:t>40 </a:t>
            </a:r>
            <a:r>
              <a:rPr lang="en-US" sz="3200" b="1" dirty="0"/>
              <a:t>Then two men will be in the field: one will be taken and the other left. </a:t>
            </a:r>
            <a:r>
              <a:rPr lang="en-US" sz="3200" b="1" i="1" baseline="30000" dirty="0">
                <a:ln>
                  <a:solidFill>
                    <a:srgbClr val="C00000"/>
                  </a:solidFill>
                </a:ln>
                <a:effectLst>
                  <a:outerShdw blurRad="38100" dist="38100" dir="2700000" algn="tl">
                    <a:srgbClr val="000000">
                      <a:alpha val="43137"/>
                    </a:srgbClr>
                  </a:outerShdw>
                </a:effectLst>
              </a:rPr>
              <a:t>41 </a:t>
            </a:r>
            <a:r>
              <a:rPr lang="en-US" sz="3200" b="1" dirty="0"/>
              <a:t>Two women will be grinding at the mill: one will be taken and the other left.</a:t>
            </a:r>
            <a:r>
              <a:rPr lang="en-US" sz="3200" b="1" dirty="0">
                <a:ln>
                  <a:solidFill>
                    <a:srgbClr val="C00000"/>
                  </a:solidFill>
                </a:ln>
              </a:rPr>
              <a:t> </a:t>
            </a:r>
            <a:r>
              <a:rPr lang="en-US" sz="3200" b="1" i="1" baseline="30000" dirty="0">
                <a:ln>
                  <a:solidFill>
                    <a:srgbClr val="C00000"/>
                  </a:solidFill>
                </a:ln>
                <a:effectLst>
                  <a:outerShdw blurRad="38100" dist="38100" dir="2700000" algn="tl">
                    <a:srgbClr val="000000">
                      <a:alpha val="43137"/>
                    </a:srgbClr>
                  </a:outerShdw>
                </a:effectLst>
              </a:rPr>
              <a:t>42</a:t>
            </a:r>
            <a:r>
              <a:rPr lang="en-US" sz="3200" b="1" i="1" baseline="30000" dirty="0">
                <a:effectLst>
                  <a:outerShdw blurRad="38100" dist="38100" dir="2700000" algn="tl">
                    <a:srgbClr val="000000">
                      <a:alpha val="43137"/>
                    </a:srgbClr>
                  </a:outerShdw>
                </a:effectLst>
              </a:rPr>
              <a:t> </a:t>
            </a:r>
            <a:r>
              <a:rPr lang="en-US" sz="3200" b="1" dirty="0"/>
              <a:t>Watch therefore, for you do not know what </a:t>
            </a:r>
            <a:r>
              <a:rPr lang="en-US" sz="3200" b="1" dirty="0" smtClean="0"/>
              <a:t>hour </a:t>
            </a:r>
            <a:r>
              <a:rPr lang="en-US" sz="3200" b="1" dirty="0"/>
              <a:t>your Lord is coming. </a:t>
            </a:r>
          </a:p>
        </p:txBody>
      </p:sp>
      <p:sp>
        <p:nvSpPr>
          <p:cNvPr id="3" name="Rectangle 2"/>
          <p:cNvSpPr/>
          <p:nvPr/>
        </p:nvSpPr>
        <p:spPr>
          <a:xfrm>
            <a:off x="2335207" y="0"/>
            <a:ext cx="7521611" cy="1015663"/>
          </a:xfrm>
          <a:prstGeom prst="rect">
            <a:avLst/>
          </a:prstGeom>
          <a:noFill/>
        </p:spPr>
        <p:txBody>
          <a:bodyPr wrap="none" lIns="91440" tIns="45720" rIns="91440" bIns="45720">
            <a:spAutoFit/>
          </a:bodyPr>
          <a:lstStyle/>
          <a:p>
            <a:pPr algn="ctr"/>
            <a:r>
              <a:rPr lang="en-US" sz="6000" b="1" cap="none" spc="60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Matthew 24:36-42</a:t>
            </a:r>
            <a:endParaRPr lang="en-US" sz="6000" b="1" cap="none" spc="600" dirty="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spTree>
    <p:extLst>
      <p:ext uri="{BB962C8B-B14F-4D97-AF65-F5344CB8AC3E}">
        <p14:creationId xmlns:p14="http://schemas.microsoft.com/office/powerpoint/2010/main" val="39933758"/>
      </p:ext>
    </p:extLst>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7197"/>
      </p:ext>
    </p:extLst>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5" name="Rectangle 4"/>
          <p:cNvSpPr/>
          <p:nvPr/>
        </p:nvSpPr>
        <p:spPr>
          <a:xfrm>
            <a:off x="1241153" y="0"/>
            <a:ext cx="9709710" cy="1015663"/>
          </a:xfrm>
          <a:prstGeom prst="rect">
            <a:avLst/>
          </a:prstGeom>
          <a:noFill/>
        </p:spPr>
        <p:txBody>
          <a:bodyPr wrap="none" lIns="91440" tIns="45720" rIns="91440" bIns="45720">
            <a:spAutoFit/>
          </a:bodyPr>
          <a:lstStyle/>
          <a:p>
            <a:pPr algn="ctr"/>
            <a:r>
              <a:rPr lang="en-US" sz="6000" b="1" cap="none" spc="0" dirty="0" smtClean="0">
                <a:ln w="12700" cmpd="sng">
                  <a:solidFill>
                    <a:schemeClr val="accent4">
                      <a:lumMod val="50000"/>
                    </a:schemeClr>
                  </a:solidFill>
                  <a:prstDash val="solid"/>
                </a:ln>
                <a:effectLst>
                  <a:outerShdw blurRad="60007" sx="1000" sy="1000" kx="-800400" algn="bl" rotWithShape="0">
                    <a:schemeClr val="bg1">
                      <a:alpha val="75000"/>
                    </a:schemeClr>
                  </a:outerShdw>
                </a:effectLst>
                <a:latin typeface="Tempus Sans ITC" panose="04020404030D07020202" pitchFamily="82" charset="0"/>
              </a:rPr>
              <a:t>The Promised Return of Jesus</a:t>
            </a:r>
            <a:endParaRPr lang="en-US" sz="6000" b="1" cap="none" spc="0" dirty="0">
              <a:ln w="12700" cmpd="sng">
                <a:solidFill>
                  <a:schemeClr val="accent4">
                    <a:lumMod val="50000"/>
                  </a:schemeClr>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sp>
        <p:nvSpPr>
          <p:cNvPr id="6" name="TextBox 5"/>
          <p:cNvSpPr txBox="1"/>
          <p:nvPr/>
        </p:nvSpPr>
        <p:spPr>
          <a:xfrm>
            <a:off x="457200" y="3657600"/>
            <a:ext cx="11353800" cy="3108543"/>
          </a:xfrm>
          <a:prstGeom prst="rect">
            <a:avLst/>
          </a:prstGeom>
          <a:solidFill>
            <a:srgbClr val="000000">
              <a:alpha val="74902"/>
            </a:srgbClr>
          </a:solid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Now when He had spoken these things, while they watched, He was taken up, and a cloud received Him out of their sight. And while they looked steadfastly toward heaven as He went up, behold, two men stood by them in white apparel, who also said, men of Galilee, why do you stand gazing up into heaven? </a:t>
            </a:r>
            <a:r>
              <a:rPr lang="en-US" sz="2800" b="1" u="sng" dirty="0" smtClean="0">
                <a:ln>
                  <a:solidFill>
                    <a:srgbClr val="C00000"/>
                  </a:solidFill>
                </a:ln>
                <a:solidFill>
                  <a:schemeClr val="bg1"/>
                </a:solidFill>
                <a:effectLst>
                  <a:outerShdw blurRad="38100" dist="38100" dir="2700000" algn="tl">
                    <a:srgbClr val="000000">
                      <a:alpha val="43137"/>
                    </a:srgbClr>
                  </a:outerShdw>
                </a:effectLst>
              </a:rPr>
              <a:t>This same Jesus, who was taken up from you into heaven, will so come in like manner as you saw Him go into heaven</a:t>
            </a:r>
            <a:r>
              <a:rPr lang="en-US" sz="2800" b="1" dirty="0" smtClean="0">
                <a:solidFill>
                  <a:schemeClr val="bg1"/>
                </a:solidFill>
                <a:effectLst>
                  <a:outerShdw blurRad="38100" dist="38100" dir="2700000" algn="tl">
                    <a:srgbClr val="000000">
                      <a:alpha val="43137"/>
                    </a:srgbClr>
                  </a:outerShdw>
                </a:effectLst>
              </a:rPr>
              <a:t>. (Acts 1:9-11)</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700139" y="0"/>
            <a:ext cx="10791737" cy="1015663"/>
          </a:xfrm>
          <a:prstGeom prst="rect">
            <a:avLst/>
          </a:prstGeom>
          <a:noFill/>
        </p:spPr>
        <p:txBody>
          <a:bodyPr wrap="none" lIns="91440" tIns="45720" rIns="91440" bIns="45720">
            <a:spAutoFit/>
          </a:bodyPr>
          <a:lstStyle/>
          <a:p>
            <a:pPr algn="ctr"/>
            <a:r>
              <a:rPr lang="en-US" sz="6000" b="1" cap="none" spc="0" dirty="0" smtClean="0">
                <a:ln w="12700" cmpd="sng">
                  <a:solidFill>
                    <a:sysClr val="windowText" lastClr="000000"/>
                  </a:solidFill>
                  <a:prstDash val="solid"/>
                </a:ln>
                <a:solidFill>
                  <a:srgbClr val="FFFF00"/>
                </a:solidFill>
                <a:effectLst>
                  <a:glow rad="215900">
                    <a:schemeClr val="bg1"/>
                  </a:glow>
                  <a:outerShdw blurRad="60007" sx="1000" sy="1000" kx="-800400" algn="bl" rotWithShape="0">
                    <a:schemeClr val="bg1">
                      <a:alpha val="75000"/>
                    </a:schemeClr>
                  </a:outerShdw>
                </a:effectLst>
                <a:latin typeface="Tempus Sans ITC" panose="04020404030D07020202" pitchFamily="82" charset="0"/>
              </a:rPr>
              <a:t>Broken Images of Christ’s Return</a:t>
            </a:r>
            <a:endParaRPr lang="en-US" sz="6000" b="1" cap="none" spc="0" dirty="0">
              <a:ln w="12700" cmpd="sng">
                <a:solidFill>
                  <a:sysClr val="windowText" lastClr="000000"/>
                </a:solidFill>
                <a:prstDash val="solid"/>
              </a:ln>
              <a:solidFill>
                <a:srgbClr val="FFFF00"/>
              </a:solidFill>
              <a:effectLst>
                <a:glow rad="215900">
                  <a:schemeClr val="bg1"/>
                </a:glow>
                <a:outerShdw blurRad="60007" sx="1000" sy="1000" kx="-800400" algn="bl" rotWithShape="0">
                  <a:schemeClr val="bg1">
                    <a:alpha val="75000"/>
                  </a:schemeClr>
                </a:outerShdw>
              </a:effectLst>
              <a:latin typeface="Tempus Sans ITC" panose="04020404030D07020202" pitchFamily="82" charset="0"/>
            </a:endParaRPr>
          </a:p>
        </p:txBody>
      </p:sp>
    </p:spTree>
    <p:extLst>
      <p:ext uri="{BB962C8B-B14F-4D97-AF65-F5344CB8AC3E}">
        <p14:creationId xmlns:p14="http://schemas.microsoft.com/office/powerpoint/2010/main" val="255700008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4" name="Rectangle 23"/>
          <p:cNvSpPr/>
          <p:nvPr/>
        </p:nvSpPr>
        <p:spPr>
          <a:xfrm rot="20677690">
            <a:off x="2444357" y="857710"/>
            <a:ext cx="5811608" cy="881836"/>
          </a:xfrm>
          <a:prstGeom prst="rect">
            <a:avLst/>
          </a:prstGeom>
          <a:solidFill>
            <a:srgbClr val="AB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0685189">
            <a:off x="1844827" y="773490"/>
            <a:ext cx="6555000" cy="1015663"/>
          </a:xfrm>
          <a:prstGeom prst="rect">
            <a:avLst/>
          </a:prstGeom>
          <a:noFill/>
        </p:spPr>
        <p:txBody>
          <a:bodyPr wrap="none" lIns="91440" tIns="45720" rIns="91440" bIns="45720">
            <a:spAutoFit/>
          </a:bodyPr>
          <a:lstStyle/>
          <a:p>
            <a:pPr algn="ctr"/>
            <a:r>
              <a:rPr lang="en-US" sz="6000" b="1" cap="none" spc="600" dirty="0" smtClean="0">
                <a:ln w="12700" cmpd="sng">
                  <a:solidFill>
                    <a:srgbClr val="FFC000"/>
                  </a:solidFill>
                  <a:prstDash val="solid"/>
                </a:ln>
                <a:solidFill>
                  <a:schemeClr val="bg1"/>
                </a:solidFill>
                <a:effectLst>
                  <a:outerShdw blurRad="60007" sx="1000" sy="1000" kx="-800400" algn="bl" rotWithShape="0">
                    <a:schemeClr val="bg1">
                      <a:alpha val="75000"/>
                    </a:schemeClr>
                  </a:outerShdw>
                </a:effectLst>
                <a:latin typeface="Tempus Sans ITC" panose="04020404030D07020202" pitchFamily="82" charset="0"/>
              </a:rPr>
              <a:t>The Date Setters</a:t>
            </a:r>
            <a:endParaRPr lang="en-US" sz="6000" b="1" cap="none" spc="600" dirty="0">
              <a:ln w="12700" cmpd="sng">
                <a:solidFill>
                  <a:srgbClr val="FFC000"/>
                </a:solidFill>
                <a:prstDash val="solid"/>
              </a:ln>
              <a:solidFill>
                <a:schemeClr val="bg1"/>
              </a:solidFill>
              <a:effectLst>
                <a:outerShdw blurRad="60007" sx="1000" sy="1000" kx="-800400" algn="bl" rotWithShape="0">
                  <a:schemeClr val="bg1">
                    <a:alpha val="75000"/>
                  </a:schemeClr>
                </a:outerShdw>
              </a:effectLst>
              <a:latin typeface="Tempus Sans ITC" panose="04020404030D07020202" pitchFamily="82" charset="0"/>
            </a:endParaRPr>
          </a:p>
        </p:txBody>
      </p:sp>
    </p:spTree>
    <p:extLst>
      <p:ext uri="{BB962C8B-B14F-4D97-AF65-F5344CB8AC3E}">
        <p14:creationId xmlns:p14="http://schemas.microsoft.com/office/powerpoint/2010/main" val="3705184420"/>
      </p:ext>
    </p:extLst>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0460" y="0"/>
            <a:ext cx="11731097" cy="1015663"/>
          </a:xfrm>
          <a:prstGeom prst="rect">
            <a:avLst/>
          </a:prstGeom>
          <a:solidFill>
            <a:srgbClr val="FFFFFF">
              <a:alpha val="69804"/>
            </a:srgbClr>
          </a:solidFill>
          <a:effectLst>
            <a:softEdge rad="127000"/>
          </a:effectLst>
        </p:spPr>
        <p:txBody>
          <a:bodyPr wrap="none" lIns="91440" tIns="45720" rIns="91440" bIns="45720">
            <a:spAutoFit/>
          </a:bodyPr>
          <a:lstStyle/>
          <a:p>
            <a:pPr algn="ctr"/>
            <a:r>
              <a:rPr lang="en-US" sz="6000" b="1" cap="none" spc="0" dirty="0" smtClean="0">
                <a:ln w="12700" cmpd="sng">
                  <a:solidFill>
                    <a:srgbClr val="FFC000"/>
                  </a:solidFill>
                  <a:prstDash val="solid"/>
                </a:ln>
                <a:effectLst>
                  <a:outerShdw blurRad="60007" sx="1000" sy="1000" kx="-800400" algn="bl" rotWithShape="0">
                    <a:schemeClr val="bg1">
                      <a:alpha val="75000"/>
                    </a:schemeClr>
                  </a:outerShdw>
                </a:effectLst>
                <a:latin typeface="Tempus Sans ITC" panose="04020404030D07020202" pitchFamily="82" charset="0"/>
              </a:rPr>
              <a:t>The “Secret” Coming &amp; The Rapture</a:t>
            </a:r>
            <a:endParaRPr lang="en-US" sz="6000" b="1" cap="none" spc="0" dirty="0">
              <a:ln w="12700" cmpd="sng">
                <a:solidFill>
                  <a:srgbClr val="FFC000"/>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spTree>
    <p:extLst>
      <p:ext uri="{BB962C8B-B14F-4D97-AF65-F5344CB8AC3E}">
        <p14:creationId xmlns:p14="http://schemas.microsoft.com/office/powerpoint/2010/main" val="429436105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408" y="5638800"/>
            <a:ext cx="12224821" cy="1015663"/>
          </a:xfrm>
          <a:prstGeom prst="rect">
            <a:avLst/>
          </a:prstGeom>
          <a:solidFill>
            <a:srgbClr val="FFFFFF">
              <a:alpha val="69804"/>
            </a:srgbClr>
          </a:solidFill>
          <a:effectLst>
            <a:softEdge rad="127000"/>
          </a:effectLst>
        </p:spPr>
        <p:txBody>
          <a:bodyPr wrap="none" lIns="91440" tIns="45720" rIns="91440" bIns="45720">
            <a:spAutoFit/>
          </a:bodyPr>
          <a:lstStyle/>
          <a:p>
            <a:pPr algn="ctr"/>
            <a:r>
              <a:rPr lang="en-US" sz="6000" b="1" cap="none" spc="0" dirty="0" smtClean="0">
                <a:ln w="12700" cmpd="sng">
                  <a:solidFill>
                    <a:srgbClr val="FFC000"/>
                  </a:solidFill>
                  <a:prstDash val="solid"/>
                </a:ln>
                <a:effectLst>
                  <a:outerShdw blurRad="60007" sx="1000" sy="1000" kx="-800400" algn="bl" rotWithShape="0">
                    <a:schemeClr val="bg1">
                      <a:alpha val="75000"/>
                    </a:schemeClr>
                  </a:outerShdw>
                </a:effectLst>
                <a:latin typeface="Tempus Sans ITC" panose="04020404030D07020202" pitchFamily="82" charset="0"/>
              </a:rPr>
              <a:t>The Second Coming &amp; Armageddon</a:t>
            </a:r>
            <a:endParaRPr lang="en-US" sz="6000" b="1" cap="none" spc="0" dirty="0">
              <a:ln w="12700" cmpd="sng">
                <a:solidFill>
                  <a:srgbClr val="FFC000"/>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spTree>
    <p:extLst>
      <p:ext uri="{BB962C8B-B14F-4D97-AF65-F5344CB8AC3E}">
        <p14:creationId xmlns:p14="http://schemas.microsoft.com/office/powerpoint/2010/main" val="32423218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Rectangle 1"/>
          <p:cNvSpPr/>
          <p:nvPr/>
        </p:nvSpPr>
        <p:spPr>
          <a:xfrm>
            <a:off x="939795" y="0"/>
            <a:ext cx="10312438" cy="1015663"/>
          </a:xfrm>
          <a:prstGeom prst="rect">
            <a:avLst/>
          </a:prstGeom>
          <a:solidFill>
            <a:srgbClr val="FFFFFF">
              <a:alpha val="69804"/>
            </a:srgbClr>
          </a:solidFill>
          <a:effectLst>
            <a:softEdge rad="127000"/>
          </a:effectLst>
        </p:spPr>
        <p:txBody>
          <a:bodyPr wrap="none" lIns="91440" tIns="45720" rIns="91440" bIns="45720">
            <a:spAutoFit/>
          </a:bodyPr>
          <a:lstStyle/>
          <a:p>
            <a:pPr algn="ctr"/>
            <a:r>
              <a:rPr lang="en-US" sz="6000" b="1" cap="none" spc="0" dirty="0" smtClean="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rPr>
              <a:t>Jesus Coming as the Holy Spirit</a:t>
            </a:r>
            <a:endParaRPr lang="en-US" sz="6000" b="1" cap="none" spc="0" dirty="0">
              <a:ln w="12700" cmpd="sng">
                <a:solidFill>
                  <a:srgbClr val="C00000"/>
                </a:solidFill>
                <a:prstDash val="solid"/>
              </a:ln>
              <a:effectLst>
                <a:outerShdw blurRad="60007" sx="1000" sy="1000" kx="-800400" algn="bl" rotWithShape="0">
                  <a:schemeClr val="bg1">
                    <a:alpha val="75000"/>
                  </a:schemeClr>
                </a:outerShdw>
              </a:effectLst>
              <a:latin typeface="Tempus Sans ITC" panose="04020404030D07020202" pitchFamily="82" charset="0"/>
            </a:endParaRPr>
          </a:p>
        </p:txBody>
      </p:sp>
    </p:spTree>
    <p:extLst>
      <p:ext uri="{BB962C8B-B14F-4D97-AF65-F5344CB8AC3E}">
        <p14:creationId xmlns:p14="http://schemas.microsoft.com/office/powerpoint/2010/main" val="40316783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1286</TotalTime>
  <Words>813</Words>
  <Application>Microsoft Office PowerPoint</Application>
  <PresentationFormat>Custom</PresentationFormat>
  <Paragraphs>74</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Danville Church of Christ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JR Bronger</dc:creator>
  <cp:lastModifiedBy>Danville Church</cp:lastModifiedBy>
  <cp:revision>59</cp:revision>
  <dcterms:created xsi:type="dcterms:W3CDTF">2009-04-24T13:47:27Z</dcterms:created>
  <dcterms:modified xsi:type="dcterms:W3CDTF">2015-09-27T22:23:27Z</dcterms:modified>
</cp:coreProperties>
</file>