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1" r:id="rId6"/>
    <p:sldId id="277" r:id="rId7"/>
    <p:sldId id="278" r:id="rId8"/>
    <p:sldId id="279" r:id="rId9"/>
    <p:sldId id="274" r:id="rId10"/>
    <p:sldId id="275" r:id="rId11"/>
    <p:sldId id="276" r:id="rId12"/>
    <p:sldId id="281" r:id="rId13"/>
    <p:sldId id="282" r:id="rId14"/>
    <p:sldId id="283" r:id="rId15"/>
    <p:sldId id="284" r:id="rId16"/>
    <p:sldId id="280" r:id="rId17"/>
    <p:sldId id="286" r:id="rId18"/>
    <p:sldId id="265" r:id="rId19"/>
  </p:sldIdLst>
  <p:sldSz cx="12192000" cy="6858000"/>
  <p:notesSz cx="6858000" cy="9144000"/>
  <p:embeddedFontLst>
    <p:embeddedFont>
      <p:font typeface="Harrington" panose="04040505050A02020702" pitchFamily="82" charset="0"/>
      <p:regular r:id="rId20"/>
    </p:embeddedFont>
    <p:embeddedFont>
      <p:font typeface="Copperplate Gothic Bold" panose="020E0705020206020404" pitchFamily="34" charset="0"/>
      <p:regular r:id="rId21"/>
    </p:embeddedFont>
    <p:embeddedFont>
      <p:font typeface="Algerian" panose="04020705040A02060702" pitchFamily="82" charset="0"/>
      <p:regular r:id="rId22"/>
    </p:embeddedFont>
    <p:embeddedFont>
      <p:font typeface="Calibri" panose="020F0502020204030204" pitchFamily="34" charset="0"/>
      <p:regular r:id="rId23"/>
      <p:bold r:id="rId24"/>
      <p:italic r:id="rId25"/>
      <p:boldItalic r:id="rId26"/>
    </p:embeddedFont>
    <p:embeddedFont>
      <p:font typeface="Goudy Old Style" panose="02020502050305020303" pitchFamily="18" charset="0"/>
      <p:regular r:id="rId27"/>
      <p:bold r:id="rId28"/>
      <p: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85723"/>
    <a:srgbClr val="7030A0"/>
    <a:srgbClr val="000000"/>
    <a:srgbClr val="FFFDDB"/>
    <a:srgbClr val="FFFFFF"/>
    <a:srgbClr val="C00000"/>
    <a:srgbClr val="F8F8F8"/>
    <a:srgbClr val="B2710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75" d="100"/>
          <a:sy n="75" d="100"/>
        </p:scale>
        <p:origin x="-31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57A08D-3EF0-4AF8-B760-0AAB1EFB16AB}" type="datetimeFigureOut">
              <a:rPr lang="en-US" smtClean="0"/>
              <a:t>8/30/2015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6516212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7A08D-3EF0-4AF8-B760-0AAB1EFB16AB}" type="datetimeFigureOut">
              <a:rPr lang="en-US" smtClean="0"/>
              <a:t>8/30/2015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35386316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7A08D-3EF0-4AF8-B760-0AAB1EFB16AB}" type="datetimeFigureOut">
              <a:rPr lang="en-US" smtClean="0"/>
              <a:t>8/30/2015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16619532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7A08D-3EF0-4AF8-B760-0AAB1EFB16AB}" type="datetimeFigureOut">
              <a:rPr lang="en-US" smtClean="0"/>
              <a:t>8/30/2015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3115420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57A08D-3EF0-4AF8-B760-0AAB1EFB16AB}" type="datetimeFigureOut">
              <a:rPr lang="en-US" smtClean="0"/>
              <a:t>8/30/2015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8251967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57A08D-3EF0-4AF8-B760-0AAB1EFB16AB}" type="datetimeFigureOut">
              <a:rPr lang="en-US" smtClean="0"/>
              <a:t>8/30/2015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1652697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57A08D-3EF0-4AF8-B760-0AAB1EFB16AB}" type="datetimeFigureOut">
              <a:rPr lang="en-US" smtClean="0"/>
              <a:t>8/30/2015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36136244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57A08D-3EF0-4AF8-B760-0AAB1EFB16AB}" type="datetimeFigureOut">
              <a:rPr lang="en-US" smtClean="0"/>
              <a:t>8/30/2015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245929394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7A08D-3EF0-4AF8-B760-0AAB1EFB16AB}" type="datetimeFigureOut">
              <a:rPr lang="en-US" smtClean="0"/>
              <a:t>8/30/2015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84521038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7A08D-3EF0-4AF8-B760-0AAB1EFB16AB}" type="datetimeFigureOut">
              <a:rPr lang="en-US" smtClean="0"/>
              <a:t>8/30/2015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39916630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7A08D-3EF0-4AF8-B760-0AAB1EFB16AB}" type="datetimeFigureOut">
              <a:rPr lang="en-US" smtClean="0"/>
              <a:t>8/30/2015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1D2BC-450D-446F-90D0-E07EC5A4BF95}" type="slidenum">
              <a:rPr lang="en-US" smtClean="0"/>
              <a:t>‹#›</a:t>
            </a:fld>
            <a:endParaRPr lang="en-US"/>
          </a:p>
        </p:txBody>
      </p:sp>
    </p:spTree>
    <p:extLst>
      <p:ext uri="{BB962C8B-B14F-4D97-AF65-F5344CB8AC3E}">
        <p14:creationId xmlns:p14="http://schemas.microsoft.com/office/powerpoint/2010/main" val="290511343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7A08D-3EF0-4AF8-B760-0AAB1EFB16AB}" type="datetimeFigureOut">
              <a:rPr lang="en-US" smtClean="0"/>
              <a:t>8/30/2015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1D2BC-450D-446F-90D0-E07EC5A4BF95}" type="slidenum">
              <a:rPr lang="en-US" smtClean="0"/>
              <a:t>‹#›</a:t>
            </a:fld>
            <a:endParaRPr lang="en-US"/>
          </a:p>
        </p:txBody>
      </p:sp>
    </p:spTree>
    <p:extLst>
      <p:ext uri="{BB962C8B-B14F-4D97-AF65-F5344CB8AC3E}">
        <p14:creationId xmlns:p14="http://schemas.microsoft.com/office/powerpoint/2010/main" val="553914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79812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Rectangle 10"/>
          <p:cNvSpPr/>
          <p:nvPr/>
        </p:nvSpPr>
        <p:spPr>
          <a:xfrm>
            <a:off x="2786668" y="0"/>
            <a:ext cx="6618671" cy="923330"/>
          </a:xfrm>
          <a:prstGeom prst="rect">
            <a:avLst/>
          </a:prstGeom>
          <a:solidFill>
            <a:srgbClr val="000000">
              <a:alpha val="50196"/>
            </a:srgbClr>
          </a:solidFill>
          <a:effectLst>
            <a:softEdge rad="127000"/>
          </a:effectLst>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C00000"/>
                </a:solidFill>
                <a:effectLst>
                  <a:outerShdw blurRad="63500" dir="3600000" algn="tl" rotWithShape="0">
                    <a:srgbClr val="000000">
                      <a:alpha val="70000"/>
                    </a:srgbClr>
                  </a:outerShdw>
                </a:effectLst>
                <a:latin typeface="Goudy Old Style" panose="02020502050305020303" pitchFamily="18" charset="0"/>
              </a:rPr>
              <a:t>Just Another Work Day</a:t>
            </a:r>
            <a:endParaRPr lang="en-US" sz="5400" b="0" cap="none" spc="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Goudy Old Style" panose="02020502050305020303" pitchFamily="18" charset="0"/>
            </a:endParaRPr>
          </a:p>
        </p:txBody>
      </p:sp>
    </p:spTree>
    <p:extLst>
      <p:ext uri="{BB962C8B-B14F-4D97-AF65-F5344CB8AC3E}">
        <p14:creationId xmlns:p14="http://schemas.microsoft.com/office/powerpoint/2010/main" val="249211580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7" name="Rectangle 6"/>
          <p:cNvSpPr/>
          <p:nvPr/>
        </p:nvSpPr>
        <p:spPr>
          <a:xfrm>
            <a:off x="2823883" y="0"/>
            <a:ext cx="6329082" cy="923330"/>
          </a:xfrm>
          <a:prstGeom prst="rect">
            <a:avLst/>
          </a:prstGeom>
          <a:solidFill>
            <a:schemeClr val="bg1"/>
          </a:solidFill>
          <a:effectLst>
            <a:softEdge rad="127000"/>
          </a:effectLst>
        </p:spPr>
        <p:txBody>
          <a:bodyPr wrap="square" lIns="91440" tIns="45720" rIns="91440" bIns="45720">
            <a:spAutoFit/>
          </a:bodyPr>
          <a:lstStyle/>
          <a:p>
            <a:pPr algn="ctr"/>
            <a:r>
              <a:rPr lang="en-US" sz="5400" b="1" cap="none" spc="300" dirty="0" smtClean="0">
                <a:ln w="18415" cmpd="sng">
                  <a:solidFill>
                    <a:schemeClr val="tx1"/>
                  </a:solidFill>
                  <a:prstDash val="solid"/>
                </a:ln>
                <a:effectLst>
                  <a:outerShdw blurRad="63500" dir="3600000" algn="tl" rotWithShape="0">
                    <a:srgbClr val="000000">
                      <a:alpha val="70000"/>
                    </a:srgbClr>
                  </a:outerShdw>
                </a:effectLst>
                <a:latin typeface="Goudy Old Style" panose="02020502050305020303" pitchFamily="18" charset="0"/>
              </a:rPr>
              <a:t>A Day of Sports</a:t>
            </a:r>
            <a:endParaRPr lang="en-US" sz="5400" b="1" cap="none" spc="300" dirty="0">
              <a:ln w="18415" cmpd="sng">
                <a:solidFill>
                  <a:schemeClr val="tx1"/>
                </a:solidFill>
                <a:prstDash val="solid"/>
              </a:ln>
              <a:effectLst>
                <a:outerShdw blurRad="63500" dir="3600000" algn="tl" rotWithShape="0">
                  <a:srgbClr val="000000">
                    <a:alpha val="70000"/>
                  </a:srgbClr>
                </a:outerShdw>
              </a:effectLst>
              <a:latin typeface="Goudy Old Style" panose="020205020503050203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043" y="1380270"/>
            <a:ext cx="2570692" cy="1711705"/>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230" y="3116931"/>
            <a:ext cx="3044085" cy="1711705"/>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9331" y="3116931"/>
            <a:ext cx="2567558" cy="1711705"/>
          </a:xfrm>
          <a:prstGeom prst="rect">
            <a:avLst/>
          </a:prstGeom>
          <a:ln>
            <a:noFill/>
          </a:ln>
          <a:effectLst>
            <a:softEdge rad="112500"/>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2217" y="5004261"/>
            <a:ext cx="2506133" cy="1721356"/>
          </a:xfrm>
          <a:prstGeom prst="rect">
            <a:avLst/>
          </a:prstGeom>
          <a:ln>
            <a:noFill/>
          </a:ln>
          <a:effectLst>
            <a:softEdge rad="1125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2544" y="5004261"/>
            <a:ext cx="2604984" cy="1736656"/>
          </a:xfrm>
          <a:prstGeom prst="rect">
            <a:avLst/>
          </a:prstGeom>
          <a:ln>
            <a:noFill/>
          </a:ln>
          <a:effectLst>
            <a:softEdge rad="112500"/>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7031" y="1380273"/>
            <a:ext cx="3056616" cy="1711705"/>
          </a:xfrm>
          <a:prstGeom prst="rect">
            <a:avLst/>
          </a:prstGeom>
          <a:ln>
            <a:noFill/>
          </a:ln>
          <a:effectLst>
            <a:softEdge rad="112500"/>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2375" y="3091978"/>
            <a:ext cx="2604983" cy="1736655"/>
          </a:xfrm>
          <a:prstGeom prst="rect">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1386" y="4896368"/>
            <a:ext cx="3006233" cy="1736656"/>
          </a:xfrm>
          <a:prstGeom prst="rect">
            <a:avLst/>
          </a:prstGeom>
          <a:ln>
            <a:noFill/>
          </a:ln>
          <a:effectLst>
            <a:softEdge rad="112500"/>
          </a:effec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0898" y="1380273"/>
            <a:ext cx="2956577" cy="1711702"/>
          </a:xfrm>
          <a:prstGeom prst="rect">
            <a:avLst/>
          </a:prstGeom>
          <a:ln>
            <a:noFill/>
          </a:ln>
          <a:effectLst>
            <a:softEdge rad="112500"/>
          </a:effectLst>
        </p:spPr>
      </p:pic>
    </p:spTree>
    <p:extLst>
      <p:ext uri="{BB962C8B-B14F-4D97-AF65-F5344CB8AC3E}">
        <p14:creationId xmlns:p14="http://schemas.microsoft.com/office/powerpoint/2010/main" val="24893025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Rectangle 1"/>
          <p:cNvSpPr/>
          <p:nvPr/>
        </p:nvSpPr>
        <p:spPr>
          <a:xfrm>
            <a:off x="3196207" y="0"/>
            <a:ext cx="5799601" cy="923330"/>
          </a:xfrm>
          <a:prstGeom prst="rect">
            <a:avLst/>
          </a:prstGeom>
          <a:solidFill>
            <a:srgbClr val="000000">
              <a:alpha val="50196"/>
            </a:srgbClr>
          </a:solidFill>
          <a:effectLst>
            <a:softEdge rad="127000"/>
          </a:effectLst>
        </p:spPr>
        <p:txBody>
          <a:bodyPr wrap="none" lIns="91440" tIns="45720" rIns="91440" bIns="45720">
            <a:spAutoFit/>
          </a:bodyPr>
          <a:lstStyle/>
          <a:p>
            <a:pPr algn="ctr"/>
            <a:r>
              <a:rPr lang="en-US" sz="5400" b="1" cap="none" spc="300" dirty="0" smtClean="0">
                <a:ln w="18415" cmpd="sng">
                  <a:solidFill>
                    <a:schemeClr val="bg1"/>
                  </a:solidFill>
                  <a:prstDash val="solid"/>
                </a:ln>
                <a:effectLst>
                  <a:outerShdw blurRad="63500" dir="3600000" algn="tl" rotWithShape="0">
                    <a:srgbClr val="000000">
                      <a:alpha val="70000"/>
                    </a:srgbClr>
                  </a:outerShdw>
                </a:effectLst>
                <a:latin typeface="Goudy Old Style" panose="02020502050305020303" pitchFamily="18" charset="0"/>
              </a:rPr>
              <a:t>A Recreation Day</a:t>
            </a:r>
            <a:endParaRPr lang="en-US" sz="5400" b="1" cap="none" spc="300" dirty="0">
              <a:ln w="18415" cmpd="sng">
                <a:solidFill>
                  <a:schemeClr val="bg1"/>
                </a:solidFill>
                <a:prstDash val="solid"/>
              </a:ln>
              <a:effectLst>
                <a:outerShdw blurRad="63500" dir="3600000" algn="tl" rotWithShape="0">
                  <a:srgbClr val="000000">
                    <a:alpha val="70000"/>
                  </a:srgbClr>
                </a:outerShdw>
              </a:effectLst>
              <a:latin typeface="Goudy Old Style" panose="02020502050305020303" pitchFamily="18" charset="0"/>
            </a:endParaRPr>
          </a:p>
        </p:txBody>
      </p:sp>
    </p:spTree>
    <p:extLst>
      <p:ext uri="{BB962C8B-B14F-4D97-AF65-F5344CB8AC3E}">
        <p14:creationId xmlns:p14="http://schemas.microsoft.com/office/powerpoint/2010/main" val="170151856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906104" y="0"/>
            <a:ext cx="6196248" cy="923330"/>
          </a:xfrm>
          <a:prstGeom prst="rect">
            <a:avLst/>
          </a:prstGeom>
          <a:solidFill>
            <a:srgbClr val="7030A0">
              <a:alpha val="60000"/>
            </a:srgbClr>
          </a:solidFill>
          <a:effectLst>
            <a:softEdge rad="127000"/>
          </a:effectLst>
        </p:spPr>
        <p:txBody>
          <a:bodyPr wrap="none" lIns="91440" tIns="45720" rIns="91440" bIns="45720">
            <a:spAutoFit/>
          </a:bodyPr>
          <a:lstStyle/>
          <a:p>
            <a:pPr algn="ctr"/>
            <a:r>
              <a:rPr lang="en-US" sz="5400" b="1" cap="none" spc="300" dirty="0" smtClean="0">
                <a:ln w="18415" cmpd="sng">
                  <a:solidFill>
                    <a:schemeClr val="bg1"/>
                  </a:solidFill>
                  <a:prstDash val="solid"/>
                </a:ln>
                <a:effectLst>
                  <a:outerShdw blurRad="63500" dir="3600000" algn="tl" rotWithShape="0">
                    <a:srgbClr val="000000">
                      <a:alpha val="70000"/>
                    </a:srgbClr>
                  </a:outerShdw>
                </a:effectLst>
                <a:latin typeface="Goudy Old Style" panose="02020502050305020303" pitchFamily="18" charset="0"/>
              </a:rPr>
              <a:t>A Day of Shopping</a:t>
            </a:r>
            <a:endParaRPr lang="en-US" sz="5400" b="1" cap="none" spc="300" dirty="0">
              <a:ln w="18415" cmpd="sng">
                <a:solidFill>
                  <a:schemeClr val="bg1"/>
                </a:solidFill>
                <a:prstDash val="solid"/>
              </a:ln>
              <a:effectLst>
                <a:outerShdw blurRad="63500" dir="3600000" algn="tl" rotWithShape="0">
                  <a:srgbClr val="000000">
                    <a:alpha val="70000"/>
                  </a:srgbClr>
                </a:outerShdw>
              </a:effectLst>
              <a:latin typeface="Goudy Old Style" panose="02020502050305020303" pitchFamily="18" charset="0"/>
            </a:endParaRPr>
          </a:p>
        </p:txBody>
      </p:sp>
    </p:spTree>
    <p:extLst>
      <p:ext uri="{BB962C8B-B14F-4D97-AF65-F5344CB8AC3E}">
        <p14:creationId xmlns:p14="http://schemas.microsoft.com/office/powerpoint/2010/main" val="168141646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36136" y="0"/>
            <a:ext cx="3855864" cy="923330"/>
          </a:xfrm>
          <a:prstGeom prst="rect">
            <a:avLst/>
          </a:prstGeom>
          <a:noFill/>
        </p:spPr>
        <p:txBody>
          <a:bodyPr wrap="none" lIns="91440" tIns="45720" rIns="91440" bIns="45720">
            <a:spAutoFit/>
          </a:bodyPr>
          <a:lstStyle/>
          <a:p>
            <a:pPr algn="ctr"/>
            <a:r>
              <a:rPr lang="en-US" sz="5400" b="1" cap="none" spc="300" dirty="0" smtClean="0">
                <a:ln w="18415" cmpd="sng">
                  <a:solidFill>
                    <a:srgbClr val="C00000"/>
                  </a:solidFill>
                  <a:prstDash val="solid"/>
                </a:ln>
                <a:effectLst>
                  <a:outerShdw blurRad="63500" dir="3600000" algn="tl" rotWithShape="0">
                    <a:srgbClr val="000000">
                      <a:alpha val="70000"/>
                    </a:srgbClr>
                  </a:outerShdw>
                </a:effectLst>
                <a:latin typeface="Goudy Old Style" panose="02020502050305020303" pitchFamily="18" charset="0"/>
              </a:rPr>
              <a:t>Day of Rest</a:t>
            </a:r>
            <a:endParaRPr lang="en-US" sz="5400" b="1" cap="none" spc="300" dirty="0">
              <a:ln w="18415" cmpd="sng">
                <a:solidFill>
                  <a:srgbClr val="C00000"/>
                </a:solidFill>
                <a:prstDash val="solid"/>
              </a:ln>
              <a:effectLst>
                <a:outerShdw blurRad="63500" dir="3600000" algn="tl" rotWithShape="0">
                  <a:srgbClr val="000000">
                    <a:alpha val="70000"/>
                  </a:srgbClr>
                </a:outerShdw>
              </a:effectLst>
              <a:latin typeface="Goudy Old Style" panose="02020502050305020303" pitchFamily="18" charset="0"/>
            </a:endParaRPr>
          </a:p>
        </p:txBody>
      </p:sp>
    </p:spTree>
    <p:extLst>
      <p:ext uri="{BB962C8B-B14F-4D97-AF65-F5344CB8AC3E}">
        <p14:creationId xmlns:p14="http://schemas.microsoft.com/office/powerpoint/2010/main" val="378543567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725860" y="0"/>
            <a:ext cx="6181692" cy="923330"/>
          </a:xfrm>
          <a:prstGeom prst="rect">
            <a:avLst/>
          </a:prstGeom>
          <a:solidFill>
            <a:srgbClr val="385723">
              <a:alpha val="60000"/>
            </a:srgbClr>
          </a:solidFill>
          <a:effectLst>
            <a:softEdge rad="127000"/>
          </a:effectLst>
        </p:spPr>
        <p:txBody>
          <a:bodyPr wrap="none" lIns="91440" tIns="45720" rIns="91440" bIns="45720">
            <a:spAutoFit/>
          </a:bodyPr>
          <a:lstStyle/>
          <a:p>
            <a:pPr algn="ctr"/>
            <a:r>
              <a:rPr lang="en-US" sz="5400" b="1" cap="none" spc="300" dirty="0" smtClean="0">
                <a:ln w="18415" cmpd="sng">
                  <a:solidFill>
                    <a:schemeClr val="bg1"/>
                  </a:solidFill>
                  <a:prstDash val="solid"/>
                </a:ln>
                <a:solidFill>
                  <a:schemeClr val="accent6">
                    <a:lumMod val="75000"/>
                  </a:schemeClr>
                </a:solidFill>
                <a:effectLst>
                  <a:outerShdw blurRad="63500" dir="3600000" algn="tl" rotWithShape="0">
                    <a:srgbClr val="000000">
                      <a:alpha val="70000"/>
                    </a:srgbClr>
                  </a:outerShdw>
                </a:effectLst>
                <a:latin typeface="Goudy Old Style" panose="02020502050305020303" pitchFamily="18" charset="0"/>
              </a:rPr>
              <a:t>Day for Yard Work</a:t>
            </a:r>
            <a:endParaRPr lang="en-US" sz="5400" b="1" cap="none" spc="300" dirty="0">
              <a:ln w="18415" cmpd="sng">
                <a:solidFill>
                  <a:schemeClr val="bg1"/>
                </a:solidFill>
                <a:prstDash val="solid"/>
              </a:ln>
              <a:solidFill>
                <a:schemeClr val="accent6">
                  <a:lumMod val="75000"/>
                </a:schemeClr>
              </a:solidFill>
              <a:effectLst>
                <a:outerShdw blurRad="63500" dir="3600000" algn="tl" rotWithShape="0">
                  <a:srgbClr val="000000">
                    <a:alpha val="70000"/>
                  </a:srgbClr>
                </a:outerShdw>
              </a:effectLst>
              <a:latin typeface="Goudy Old Style" panose="02020502050305020303" pitchFamily="18" charset="0"/>
            </a:endParaRPr>
          </a:p>
        </p:txBody>
      </p:sp>
    </p:spTree>
    <p:extLst>
      <p:ext uri="{BB962C8B-B14F-4D97-AF65-F5344CB8AC3E}">
        <p14:creationId xmlns:p14="http://schemas.microsoft.com/office/powerpoint/2010/main" val="292288477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891594" y="0"/>
            <a:ext cx="1040881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effectLst>
                  <a:outerShdw blurRad="63500" dir="3600000" algn="tl" rotWithShape="0">
                    <a:srgbClr val="000000">
                      <a:alpha val="70000"/>
                    </a:srgbClr>
                  </a:outerShdw>
                </a:effectLst>
                <a:latin typeface="Goudy Old Style" panose="02020502050305020303" pitchFamily="18" charset="0"/>
              </a:rPr>
              <a:t>What’s Happened to the Lord’s Day?</a:t>
            </a:r>
            <a:endParaRPr lang="en-US" sz="5400" b="0" cap="none" spc="0" dirty="0">
              <a:ln w="18415" cmpd="sng">
                <a:solidFill>
                  <a:srgbClr val="FFFFFF"/>
                </a:solidFill>
                <a:prstDash val="solid"/>
              </a:ln>
              <a:effectLst>
                <a:outerShdw blurRad="63500" dir="3600000" algn="tl" rotWithShape="0">
                  <a:srgbClr val="000000">
                    <a:alpha val="70000"/>
                  </a:srgbClr>
                </a:outerShdw>
              </a:effectLst>
              <a:latin typeface="Goudy Old Style" panose="02020502050305020303" pitchFamily="18" charset="0"/>
            </a:endParaRPr>
          </a:p>
        </p:txBody>
      </p:sp>
      <p:sp>
        <p:nvSpPr>
          <p:cNvPr id="5" name="TextBox 4"/>
          <p:cNvSpPr txBox="1"/>
          <p:nvPr/>
        </p:nvSpPr>
        <p:spPr>
          <a:xfrm>
            <a:off x="575354" y="1416424"/>
            <a:ext cx="10972800" cy="3046988"/>
          </a:xfrm>
          <a:prstGeom prst="rect">
            <a:avLst/>
          </a:prstGeom>
          <a:noFill/>
        </p:spPr>
        <p:txBody>
          <a:bodyPr wrap="square" rtlCol="0">
            <a:spAutoFit/>
          </a:bodyPr>
          <a:lstStyle/>
          <a:p>
            <a:pPr>
              <a:lnSpc>
                <a:spcPct val="200000"/>
              </a:lnSpc>
            </a:pPr>
            <a:r>
              <a:rPr lang="en-US" sz="2400" b="1" dirty="0" smtClean="0"/>
              <a:t>Make AM Worship a one-hour non-intrusive experience!</a:t>
            </a:r>
          </a:p>
          <a:p>
            <a:pPr>
              <a:lnSpc>
                <a:spcPct val="200000"/>
              </a:lnSpc>
            </a:pPr>
            <a:r>
              <a:rPr lang="en-US" sz="2400" b="1" dirty="0" smtClean="0"/>
              <a:t>Downgrade the “stoic” to a more casual feel—afterwards we are going to the track!</a:t>
            </a:r>
          </a:p>
          <a:p>
            <a:pPr>
              <a:lnSpc>
                <a:spcPct val="200000"/>
              </a:lnSpc>
            </a:pPr>
            <a:r>
              <a:rPr lang="en-US" sz="2400" b="1" dirty="0" smtClean="0"/>
              <a:t>Move the PM service to 11:30 AM so as to get it out of the way!</a:t>
            </a:r>
          </a:p>
          <a:p>
            <a:pPr>
              <a:lnSpc>
                <a:spcPct val="200000"/>
              </a:lnSpc>
            </a:pPr>
            <a:r>
              <a:rPr lang="en-US" sz="2400" b="1" dirty="0" smtClean="0"/>
              <a:t>Eliminate the PM altogether—this is only “tradition.”</a:t>
            </a:r>
            <a:endParaRPr lang="en-US" sz="2400" b="1" dirty="0"/>
          </a:p>
        </p:txBody>
      </p:sp>
    </p:spTree>
    <p:extLst>
      <p:ext uri="{BB962C8B-B14F-4D97-AF65-F5344CB8AC3E}">
        <p14:creationId xmlns:p14="http://schemas.microsoft.com/office/powerpoint/2010/main" val="389656320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2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2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20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51564" y="5795202"/>
            <a:ext cx="9688871" cy="923330"/>
          </a:xfrm>
          <a:prstGeom prst="rect">
            <a:avLst/>
          </a:prstGeom>
          <a:noFill/>
        </p:spPr>
        <p:txBody>
          <a:bodyPr wrap="none" lIns="91440" tIns="45720" rIns="91440" bIns="45720">
            <a:spAutoFit/>
          </a:bodyPr>
          <a:lstStyle/>
          <a:p>
            <a:pPr algn="ctr"/>
            <a:r>
              <a:rPr lang="en-US" sz="5400" b="1" dirty="0">
                <a:ln>
                  <a:solidFill>
                    <a:schemeClr val="bg1"/>
                  </a:solidFill>
                </a:ln>
                <a:solidFill>
                  <a:schemeClr val="bg1"/>
                </a:solidFill>
                <a:effectLst>
                  <a:outerShdw blurRad="38100" dist="38100" dir="2700000" algn="tl">
                    <a:srgbClr val="000000">
                      <a:alpha val="43137"/>
                    </a:srgbClr>
                  </a:outerShdw>
                  <a:reflection blurRad="50800" stA="42000" endPos="52000" dist="12700" dir="5400000" sy="-100000" algn="bl" rotWithShape="0"/>
                </a:effectLst>
                <a:latin typeface="Harrington" panose="04040505050A02020702" pitchFamily="82" charset="0"/>
              </a:rPr>
              <a:t>We will rejoice and be glad in it.</a:t>
            </a:r>
            <a:endParaRPr lang="en-US" sz="5400" b="1" cap="none" spc="0" dirty="0">
              <a:ln>
                <a:solidFill>
                  <a:schemeClr val="bg1"/>
                </a:solidFill>
              </a:ln>
              <a:solidFill>
                <a:schemeClr val="bg1"/>
              </a:solidFill>
              <a:effectLst>
                <a:outerShdw blurRad="38100" dist="38100" dir="2700000" algn="tl">
                  <a:srgbClr val="000000">
                    <a:alpha val="43137"/>
                  </a:srgbClr>
                </a:outerShdw>
                <a:reflection blurRad="50800" stA="42000" endPos="52000" dist="12700" dir="5400000" sy="-100000" algn="bl" rotWithShape="0"/>
              </a:effectLst>
              <a:latin typeface="Harrington" panose="04040505050A02020702" pitchFamily="82" charset="0"/>
            </a:endParaRPr>
          </a:p>
        </p:txBody>
      </p:sp>
    </p:spTree>
    <p:extLst>
      <p:ext uri="{BB962C8B-B14F-4D97-AF65-F5344CB8AC3E}">
        <p14:creationId xmlns:p14="http://schemas.microsoft.com/office/powerpoint/2010/main" val="10943555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535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521" y="764024"/>
            <a:ext cx="11910951" cy="6093976"/>
          </a:xfrm>
          <a:prstGeom prst="rect">
            <a:avLst/>
          </a:prstGeom>
          <a:noFill/>
        </p:spPr>
        <p:txBody>
          <a:bodyPr wrap="square" rtlCol="0">
            <a:spAutoFit/>
          </a:bodyPr>
          <a:lstStyle/>
          <a:p>
            <a:r>
              <a:rPr lang="en-US" sz="3900" b="1" i="1" baseline="30000" dirty="0" smtClean="0">
                <a:ln>
                  <a:solidFill>
                    <a:srgbClr val="C00000"/>
                  </a:solidFill>
                </a:ln>
                <a:latin typeface="Arial" panose="020B0604020202020204" pitchFamily="34" charset="0"/>
                <a:cs typeface="Arial" panose="020B0604020202020204" pitchFamily="34" charset="0"/>
              </a:rPr>
              <a:t>19</a:t>
            </a:r>
            <a:r>
              <a:rPr lang="en-US" sz="3900" b="1" baseline="30000" dirty="0" smtClean="0">
                <a:ln>
                  <a:solidFill>
                    <a:srgbClr val="C00000"/>
                  </a:solidFill>
                </a:ln>
                <a:latin typeface="Arial" panose="020B0604020202020204" pitchFamily="34" charset="0"/>
                <a:cs typeface="Arial" panose="020B0604020202020204" pitchFamily="34" charset="0"/>
              </a:rPr>
              <a:t> </a:t>
            </a:r>
            <a:r>
              <a:rPr lang="en-US" sz="3900" b="1" dirty="0" smtClean="0">
                <a:latin typeface="Arial" panose="020B0604020202020204" pitchFamily="34" charset="0"/>
                <a:cs typeface="Arial" panose="020B0604020202020204" pitchFamily="34" charset="0"/>
              </a:rPr>
              <a:t>Open </a:t>
            </a:r>
            <a:r>
              <a:rPr lang="en-US" sz="3900" b="1" dirty="0">
                <a:latin typeface="Arial" panose="020B0604020202020204" pitchFamily="34" charset="0"/>
                <a:cs typeface="Arial" panose="020B0604020202020204" pitchFamily="34" charset="0"/>
              </a:rPr>
              <a:t>to me the gates of righteousness</a:t>
            </a:r>
            <a:r>
              <a:rPr lang="en-US" sz="3900" b="1" dirty="0" smtClean="0">
                <a:latin typeface="Arial" panose="020B0604020202020204" pitchFamily="34" charset="0"/>
                <a:cs typeface="Arial" panose="020B0604020202020204" pitchFamily="34" charset="0"/>
              </a:rPr>
              <a:t>; I </a:t>
            </a:r>
            <a:r>
              <a:rPr lang="en-US" sz="3900" b="1" dirty="0">
                <a:latin typeface="Arial" panose="020B0604020202020204" pitchFamily="34" charset="0"/>
                <a:cs typeface="Arial" panose="020B0604020202020204" pitchFamily="34" charset="0"/>
              </a:rPr>
              <a:t>will go through them</a:t>
            </a:r>
            <a:r>
              <a:rPr lang="en-US" sz="3900" b="1" dirty="0" smtClean="0">
                <a:latin typeface="Arial" panose="020B0604020202020204" pitchFamily="34" charset="0"/>
                <a:cs typeface="Arial" panose="020B0604020202020204" pitchFamily="34" charset="0"/>
              </a:rPr>
              <a:t>, and </a:t>
            </a:r>
            <a:r>
              <a:rPr lang="en-US" sz="3900" b="1" dirty="0">
                <a:latin typeface="Arial" panose="020B0604020202020204" pitchFamily="34" charset="0"/>
                <a:cs typeface="Arial" panose="020B0604020202020204" pitchFamily="34" charset="0"/>
              </a:rPr>
              <a:t>I will praise the </a:t>
            </a:r>
            <a:r>
              <a:rPr lang="en-US" sz="3900" b="1" cap="small" dirty="0">
                <a:latin typeface="Arial" panose="020B0604020202020204" pitchFamily="34" charset="0"/>
                <a:cs typeface="Arial" panose="020B0604020202020204" pitchFamily="34" charset="0"/>
              </a:rPr>
              <a:t>Lord</a:t>
            </a:r>
            <a:r>
              <a:rPr lang="en-US" sz="3900" b="1" dirty="0" smtClean="0">
                <a:latin typeface="Arial" panose="020B0604020202020204" pitchFamily="34" charset="0"/>
                <a:cs typeface="Arial" panose="020B0604020202020204" pitchFamily="34" charset="0"/>
              </a:rPr>
              <a:t>. </a:t>
            </a:r>
            <a:r>
              <a:rPr lang="en-US" sz="39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20</a:t>
            </a:r>
            <a:r>
              <a:rPr lang="en-US" sz="39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This is the gate of the </a:t>
            </a:r>
            <a:r>
              <a:rPr lang="en-US" sz="3900" b="1" cap="small" dirty="0">
                <a:latin typeface="Arial" panose="020B0604020202020204" pitchFamily="34" charset="0"/>
                <a:cs typeface="Arial" panose="020B0604020202020204" pitchFamily="34" charset="0"/>
              </a:rPr>
              <a:t>Lord</a:t>
            </a:r>
            <a:r>
              <a:rPr lang="en-US" sz="3900" b="1" dirty="0" smtClean="0">
                <a:latin typeface="Arial" panose="020B0604020202020204" pitchFamily="34" charset="0"/>
                <a:cs typeface="Arial" panose="020B0604020202020204" pitchFamily="34" charset="0"/>
              </a:rPr>
              <a:t>, through </a:t>
            </a:r>
            <a:r>
              <a:rPr lang="en-US" sz="3900" b="1" dirty="0">
                <a:latin typeface="Arial" panose="020B0604020202020204" pitchFamily="34" charset="0"/>
                <a:cs typeface="Arial" panose="020B0604020202020204" pitchFamily="34" charset="0"/>
              </a:rPr>
              <a:t>which the righteous shall enter</a:t>
            </a:r>
            <a:r>
              <a:rPr lang="en-US" sz="3900" b="1" dirty="0" smtClean="0">
                <a:latin typeface="Arial" panose="020B0604020202020204" pitchFamily="34" charset="0"/>
                <a:cs typeface="Arial" panose="020B0604020202020204" pitchFamily="34" charset="0"/>
              </a:rPr>
              <a:t>. </a:t>
            </a:r>
            <a:r>
              <a:rPr lang="en-US" sz="39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US" sz="3900" b="1" baseline="30000" dirty="0">
                <a:ln>
                  <a:solidFill>
                    <a:srgbClr val="C00000"/>
                  </a:solidFill>
                </a:ln>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I will praise </a:t>
            </a:r>
            <a:r>
              <a:rPr lang="en-US" sz="3900" b="1" dirty="0" smtClean="0">
                <a:latin typeface="Arial" panose="020B0604020202020204" pitchFamily="34" charset="0"/>
                <a:cs typeface="Arial" panose="020B0604020202020204" pitchFamily="34" charset="0"/>
              </a:rPr>
              <a:t>You, for </a:t>
            </a:r>
            <a:r>
              <a:rPr lang="en-US" sz="3900" b="1" dirty="0">
                <a:latin typeface="Arial" panose="020B0604020202020204" pitchFamily="34" charset="0"/>
                <a:cs typeface="Arial" panose="020B0604020202020204" pitchFamily="34" charset="0"/>
              </a:rPr>
              <a:t>You have answered me</a:t>
            </a:r>
            <a:r>
              <a:rPr lang="en-US" sz="3900" b="1" dirty="0" smtClean="0">
                <a:latin typeface="Arial" panose="020B0604020202020204" pitchFamily="34" charset="0"/>
                <a:cs typeface="Arial" panose="020B0604020202020204" pitchFamily="34" charset="0"/>
              </a:rPr>
              <a:t>, and </a:t>
            </a:r>
            <a:r>
              <a:rPr lang="en-US" sz="3900" b="1" dirty="0">
                <a:latin typeface="Arial" panose="020B0604020202020204" pitchFamily="34" charset="0"/>
                <a:cs typeface="Arial" panose="020B0604020202020204" pitchFamily="34" charset="0"/>
              </a:rPr>
              <a:t>have become my salvation</a:t>
            </a:r>
            <a:r>
              <a:rPr lang="en-US" sz="3900" b="1" dirty="0" smtClean="0">
                <a:latin typeface="Arial" panose="020B0604020202020204" pitchFamily="34" charset="0"/>
                <a:cs typeface="Arial" panose="020B0604020202020204" pitchFamily="34" charset="0"/>
              </a:rPr>
              <a:t>. </a:t>
            </a:r>
            <a:r>
              <a:rPr lang="en-US" sz="39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r>
              <a:rPr lang="en-US" sz="3900" b="1" baseline="30000" dirty="0">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The stone which the builders </a:t>
            </a:r>
            <a:r>
              <a:rPr lang="en-US" sz="3900" b="1" dirty="0" smtClean="0">
                <a:latin typeface="Arial" panose="020B0604020202020204" pitchFamily="34" charset="0"/>
                <a:cs typeface="Arial" panose="020B0604020202020204" pitchFamily="34" charset="0"/>
              </a:rPr>
              <a:t>rejected has </a:t>
            </a:r>
            <a:r>
              <a:rPr lang="en-US" sz="3900" b="1" dirty="0">
                <a:latin typeface="Arial" panose="020B0604020202020204" pitchFamily="34" charset="0"/>
                <a:cs typeface="Arial" panose="020B0604020202020204" pitchFamily="34" charset="0"/>
              </a:rPr>
              <a:t>become the chief cornerstone</a:t>
            </a:r>
            <a:r>
              <a:rPr lang="en-US" sz="3900" b="1" dirty="0" smtClean="0">
                <a:latin typeface="Arial" panose="020B0604020202020204" pitchFamily="34" charset="0"/>
                <a:cs typeface="Arial" panose="020B0604020202020204" pitchFamily="34" charset="0"/>
              </a:rPr>
              <a:t>. </a:t>
            </a:r>
            <a:r>
              <a:rPr lang="en-US" sz="39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r>
              <a:rPr lang="en-US" sz="3900" b="1" baseline="30000" dirty="0">
                <a:ln>
                  <a:solidFill>
                    <a:srgbClr val="C00000"/>
                  </a:solidFill>
                </a:ln>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This was the </a:t>
            </a:r>
            <a:r>
              <a:rPr lang="en-US" sz="3900" b="1" dirty="0" smtClean="0">
                <a:latin typeface="Arial" panose="020B0604020202020204" pitchFamily="34" charset="0"/>
                <a:cs typeface="Arial" panose="020B0604020202020204" pitchFamily="34" charset="0"/>
              </a:rPr>
              <a:t>L</a:t>
            </a:r>
            <a:r>
              <a:rPr lang="en-US" sz="3900" b="1" cap="small" dirty="0" smtClean="0">
                <a:latin typeface="Arial" panose="020B0604020202020204" pitchFamily="34" charset="0"/>
                <a:cs typeface="Arial" panose="020B0604020202020204" pitchFamily="34" charset="0"/>
              </a:rPr>
              <a:t>ord</a:t>
            </a:r>
            <a:r>
              <a:rPr lang="en-US" sz="3900" b="1" dirty="0" smtClean="0">
                <a:latin typeface="Arial" panose="020B0604020202020204" pitchFamily="34" charset="0"/>
                <a:cs typeface="Arial" panose="020B0604020202020204" pitchFamily="34" charset="0"/>
              </a:rPr>
              <a:t>’s </a:t>
            </a:r>
            <a:r>
              <a:rPr lang="en-US" sz="3900" b="1" dirty="0">
                <a:latin typeface="Arial" panose="020B0604020202020204" pitchFamily="34" charset="0"/>
                <a:cs typeface="Arial" panose="020B0604020202020204" pitchFamily="34" charset="0"/>
              </a:rPr>
              <a:t>doing</a:t>
            </a:r>
            <a:r>
              <a:rPr lang="en-US" sz="3900" b="1" dirty="0" smtClean="0">
                <a:latin typeface="Arial" panose="020B0604020202020204" pitchFamily="34" charset="0"/>
                <a:cs typeface="Arial" panose="020B0604020202020204" pitchFamily="34" charset="0"/>
              </a:rPr>
              <a:t>; it </a:t>
            </a:r>
            <a:r>
              <a:rPr lang="en-US" sz="3900" b="1" dirty="0">
                <a:latin typeface="Arial" panose="020B0604020202020204" pitchFamily="34" charset="0"/>
                <a:cs typeface="Arial" panose="020B0604020202020204" pitchFamily="34" charset="0"/>
              </a:rPr>
              <a:t>is marvelous in our </a:t>
            </a:r>
            <a:r>
              <a:rPr lang="en-US" sz="3900" b="1" dirty="0" smtClean="0">
                <a:latin typeface="Arial" panose="020B0604020202020204" pitchFamily="34" charset="0"/>
                <a:cs typeface="Arial" panose="020B0604020202020204" pitchFamily="34" charset="0"/>
              </a:rPr>
              <a:t>eyes. </a:t>
            </a:r>
            <a:r>
              <a:rPr lang="en-US" sz="3900" b="1" i="1" baseline="30000"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24</a:t>
            </a:r>
            <a:r>
              <a:rPr lang="en-US" sz="3900" b="1" baseline="30000" dirty="0">
                <a:latin typeface="Arial" panose="020B0604020202020204" pitchFamily="34" charset="0"/>
                <a:cs typeface="Arial" panose="020B0604020202020204" pitchFamily="34" charset="0"/>
              </a:rPr>
              <a:t> </a:t>
            </a:r>
            <a:r>
              <a:rPr lang="en-US" sz="3900" b="1" dirty="0">
                <a:latin typeface="Arial" panose="020B0604020202020204" pitchFamily="34" charset="0"/>
                <a:cs typeface="Arial" panose="020B0604020202020204" pitchFamily="34" charset="0"/>
              </a:rPr>
              <a:t>This is the day the </a:t>
            </a:r>
            <a:r>
              <a:rPr lang="en-US" sz="3900" b="1" cap="small" dirty="0">
                <a:latin typeface="Arial" panose="020B0604020202020204" pitchFamily="34" charset="0"/>
                <a:cs typeface="Arial" panose="020B0604020202020204" pitchFamily="34" charset="0"/>
              </a:rPr>
              <a:t>Lord</a:t>
            </a:r>
            <a:r>
              <a:rPr lang="en-US" sz="3900" b="1" dirty="0">
                <a:latin typeface="Arial" panose="020B0604020202020204" pitchFamily="34" charset="0"/>
                <a:cs typeface="Arial" panose="020B0604020202020204" pitchFamily="34" charset="0"/>
              </a:rPr>
              <a:t> has made</a:t>
            </a:r>
            <a:r>
              <a:rPr lang="en-US" sz="3900" b="1" dirty="0" smtClean="0">
                <a:latin typeface="Arial" panose="020B0604020202020204" pitchFamily="34" charset="0"/>
                <a:cs typeface="Arial" panose="020B0604020202020204" pitchFamily="34" charset="0"/>
              </a:rPr>
              <a:t>; we </a:t>
            </a:r>
            <a:r>
              <a:rPr lang="en-US" sz="3900" b="1" dirty="0">
                <a:latin typeface="Arial" panose="020B0604020202020204" pitchFamily="34" charset="0"/>
                <a:cs typeface="Arial" panose="020B0604020202020204" pitchFamily="34" charset="0"/>
              </a:rPr>
              <a:t>will rejoice and be glad in it.</a:t>
            </a:r>
          </a:p>
        </p:txBody>
      </p:sp>
      <p:sp>
        <p:nvSpPr>
          <p:cNvPr id="3" name="Rectangle 2"/>
          <p:cNvSpPr/>
          <p:nvPr/>
        </p:nvSpPr>
        <p:spPr>
          <a:xfrm>
            <a:off x="2177106" y="-7994"/>
            <a:ext cx="7837787" cy="923330"/>
          </a:xfrm>
          <a:prstGeom prst="rect">
            <a:avLst/>
          </a:prstGeom>
          <a:noFill/>
          <a:effectLst>
            <a:outerShdw dist="266700" dir="18900000" kx="-1200000" algn="bl" rotWithShape="0">
              <a:srgbClr val="C00000"/>
            </a:outerShdw>
          </a:effectLst>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770" dirty="0" smtClean="0">
                <a:ln>
                  <a:solidFill>
                    <a:sysClr val="windowText" lastClr="000000"/>
                  </a:solidFill>
                  <a:prstDash val="solid"/>
                </a:ln>
                <a:solidFill>
                  <a:sysClr val="windowText" lastClr="000000"/>
                </a:solidFill>
                <a:effectLst>
                  <a:outerShdw blurRad="88000" dist="50800" dir="5040000" algn="tl">
                    <a:schemeClr val="accent4">
                      <a:tint val="80000"/>
                      <a:satMod val="250000"/>
                      <a:alpha val="45000"/>
                    </a:schemeClr>
                  </a:outerShdw>
                </a:effectLst>
                <a:latin typeface="Copperplate Gothic Bold" panose="020E0705020206020404" pitchFamily="34" charset="0"/>
              </a:rPr>
              <a:t>Psalm 118:19-24</a:t>
            </a:r>
            <a:endParaRPr lang="en-US" sz="5400" b="1" cap="none" spc="770" dirty="0">
              <a:ln>
                <a:solidFill>
                  <a:sysClr val="windowText" lastClr="000000"/>
                </a:solidFill>
                <a:prstDash val="solid"/>
              </a:ln>
              <a:solidFill>
                <a:sysClr val="windowText" lastClr="000000"/>
              </a:solidFill>
              <a:effectLst>
                <a:outerShdw blurRad="88000" dist="50800" dir="5040000" algn="tl">
                  <a:schemeClr val="accent4">
                    <a:tint val="80000"/>
                    <a:satMod val="250000"/>
                    <a:alpha val="45000"/>
                  </a:schemeClr>
                </a:outerShdw>
              </a:effectLst>
              <a:latin typeface="Copperplate Gothic Bold" panose="020E0705020206020404" pitchFamily="34" charset="0"/>
            </a:endParaRPr>
          </a:p>
        </p:txBody>
      </p:sp>
    </p:spTree>
    <p:extLst>
      <p:ext uri="{BB962C8B-B14F-4D97-AF65-F5344CB8AC3E}">
        <p14:creationId xmlns:p14="http://schemas.microsoft.com/office/powerpoint/2010/main" val="3391500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554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012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629" y="3370153"/>
            <a:ext cx="4561371" cy="34878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02" y="3370153"/>
            <a:ext cx="4521199" cy="3487847"/>
          </a:xfrm>
          <a:prstGeom prst="rect">
            <a:avLst/>
          </a:prstGeom>
        </p:spPr>
      </p:pic>
      <p:sp>
        <p:nvSpPr>
          <p:cNvPr id="11" name="TextBox 10"/>
          <p:cNvSpPr txBox="1"/>
          <p:nvPr/>
        </p:nvSpPr>
        <p:spPr>
          <a:xfrm>
            <a:off x="0" y="0"/>
            <a:ext cx="3129515" cy="683264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Ethiopia</a:t>
            </a:r>
          </a:p>
          <a:p>
            <a:pPr algn="ctr"/>
            <a:r>
              <a:rPr lang="en-US" sz="2000" b="1" dirty="0" smtClean="0">
                <a:latin typeface="Arial" panose="020B0604020202020204" pitchFamily="34" charset="0"/>
                <a:cs typeface="Arial" panose="020B0604020202020204" pitchFamily="34" charset="0"/>
              </a:rPr>
              <a:t>Nigeria</a:t>
            </a:r>
          </a:p>
          <a:p>
            <a:pPr algn="ctr"/>
            <a:r>
              <a:rPr lang="en-US" sz="2000" b="1" dirty="0" smtClean="0">
                <a:latin typeface="Arial" panose="020B0604020202020204" pitchFamily="34" charset="0"/>
                <a:cs typeface="Arial" panose="020B0604020202020204" pitchFamily="34" charset="0"/>
              </a:rPr>
              <a:t>Philippines</a:t>
            </a:r>
          </a:p>
          <a:p>
            <a:endParaRPr lang="en-US" b="1" dirty="0" smtClean="0">
              <a:latin typeface="Arial" panose="020B0604020202020204" pitchFamily="34" charset="0"/>
              <a:cs typeface="Arial" panose="020B0604020202020204" pitchFamily="34" charset="0"/>
            </a:endParaRPr>
          </a:p>
          <a:p>
            <a:pPr algn="ctr"/>
            <a:r>
              <a:rPr lang="en-US" b="1" dirty="0" smtClean="0">
                <a:latin typeface="Arial" panose="020B0604020202020204" pitchFamily="34" charset="0"/>
                <a:cs typeface="Arial" panose="020B0604020202020204" pitchFamily="34" charset="0"/>
              </a:rPr>
              <a:t>Believers meet on Sunday,</a:t>
            </a:r>
          </a:p>
          <a:p>
            <a:pPr algn="ctr"/>
            <a:r>
              <a:rPr lang="en-US" b="1" dirty="0" smtClean="0">
                <a:latin typeface="Arial" panose="020B0604020202020204" pitchFamily="34" charset="0"/>
                <a:cs typeface="Arial" panose="020B0604020202020204" pitchFamily="34" charset="0"/>
              </a:rPr>
              <a:t>and joined in:</a:t>
            </a:r>
          </a:p>
          <a:p>
            <a:pPr algn="ctr"/>
            <a:r>
              <a:rPr lang="en-US" b="1" i="1" dirty="0" smtClean="0">
                <a:latin typeface="Arial" panose="020B0604020202020204" pitchFamily="34" charset="0"/>
                <a:cs typeface="Arial" panose="020B0604020202020204" pitchFamily="34" charset="0"/>
              </a:rPr>
              <a:t>Lord’s Supper</a:t>
            </a:r>
          </a:p>
          <a:p>
            <a:pPr algn="ctr"/>
            <a:r>
              <a:rPr lang="en-US" b="1" i="1" dirty="0" smtClean="0">
                <a:latin typeface="Arial" panose="020B0604020202020204" pitchFamily="34" charset="0"/>
                <a:cs typeface="Arial" panose="020B0604020202020204" pitchFamily="34" charset="0"/>
              </a:rPr>
              <a:t>Preaching</a:t>
            </a:r>
          </a:p>
          <a:p>
            <a:pPr algn="ctr"/>
            <a:r>
              <a:rPr lang="en-US" b="1" i="1" dirty="0" smtClean="0">
                <a:latin typeface="Arial" panose="020B0604020202020204" pitchFamily="34" charset="0"/>
                <a:cs typeface="Arial" panose="020B0604020202020204" pitchFamily="34" charset="0"/>
              </a:rPr>
              <a:t>Prayer</a:t>
            </a:r>
          </a:p>
          <a:p>
            <a:pPr algn="ctr"/>
            <a:r>
              <a:rPr lang="en-US" b="1" i="1" dirty="0" smtClean="0">
                <a:latin typeface="Arial" panose="020B0604020202020204" pitchFamily="34" charset="0"/>
                <a:cs typeface="Arial" panose="020B0604020202020204" pitchFamily="34" charset="0"/>
              </a:rPr>
              <a:t>Singing</a:t>
            </a:r>
          </a:p>
          <a:p>
            <a:pPr algn="ctr"/>
            <a:r>
              <a:rPr lang="en-US" b="1" i="1" dirty="0" smtClean="0">
                <a:latin typeface="Arial" panose="020B0604020202020204" pitchFamily="34" charset="0"/>
                <a:cs typeface="Arial" panose="020B0604020202020204" pitchFamily="34" charset="0"/>
              </a:rPr>
              <a:t>Contribution</a:t>
            </a:r>
          </a:p>
          <a:p>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latin typeface="Arial" panose="020B0604020202020204" pitchFamily="34" charset="0"/>
                <a:cs typeface="Arial" panose="020B0604020202020204" pitchFamily="34" charset="0"/>
              </a:rPr>
              <a:t>Yes they also met on other days—as did believers in the 1</a:t>
            </a:r>
            <a:r>
              <a:rPr lang="en-US" b="1" baseline="30000" dirty="0" smtClean="0">
                <a:latin typeface="Arial" panose="020B0604020202020204" pitchFamily="34" charset="0"/>
                <a:cs typeface="Arial" panose="020B0604020202020204" pitchFamily="34" charset="0"/>
              </a:rPr>
              <a:t>st</a:t>
            </a:r>
            <a:r>
              <a:rPr lang="en-US" b="1" dirty="0" smtClean="0">
                <a:latin typeface="Arial" panose="020B0604020202020204" pitchFamily="34" charset="0"/>
                <a:cs typeface="Arial" panose="020B0604020202020204" pitchFamily="34" charset="0"/>
              </a:rPr>
              <a:t> century (Acts 2:46).</a:t>
            </a:r>
          </a:p>
          <a:p>
            <a:pPr marL="285750" indent="-285750">
              <a:buFont typeface="Wingdings" panose="05000000000000000000" pitchFamily="2" charset="2"/>
              <a:buChar char="Ø"/>
            </a:pP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latin typeface="Arial" panose="020B0604020202020204" pitchFamily="34" charset="0"/>
                <a:cs typeface="Arial" panose="020B0604020202020204" pitchFamily="34" charset="0"/>
              </a:rPr>
              <a:t>But on Sunday—they especially meet and participate in an out of the ordinary collective worship.</a:t>
            </a:r>
          </a:p>
          <a:p>
            <a:pPr marL="285750" indent="-285750">
              <a:buFont typeface="Wingdings" panose="05000000000000000000" pitchFamily="2" charset="2"/>
              <a:buChar char="Ø"/>
            </a:pPr>
            <a:endParaRPr lang="en-US"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latin typeface="Arial" panose="020B0604020202020204" pitchFamily="34" charset="0"/>
                <a:cs typeface="Arial" panose="020B0604020202020204" pitchFamily="34" charset="0"/>
              </a:rPr>
              <a:t>Usually an all day event!</a:t>
            </a: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629" y="0"/>
            <a:ext cx="4561372" cy="3429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515" y="0"/>
            <a:ext cx="4541286" cy="3413834"/>
          </a:xfrm>
          <a:prstGeom prst="rect">
            <a:avLst/>
          </a:prstGeom>
        </p:spPr>
      </p:pic>
    </p:spTree>
    <p:extLst>
      <p:ext uri="{BB962C8B-B14F-4D97-AF65-F5344CB8AC3E}">
        <p14:creationId xmlns:p14="http://schemas.microsoft.com/office/powerpoint/2010/main" val="33169594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438400" y="1461242"/>
            <a:ext cx="9179859" cy="1292662"/>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The stone which the builders </a:t>
            </a:r>
            <a:r>
              <a:rPr lang="en-US" sz="2000" b="1" i="1" dirty="0" smtClean="0">
                <a:solidFill>
                  <a:schemeClr val="bg1"/>
                </a:solidFill>
                <a:latin typeface="Arial" panose="020B0604020202020204" pitchFamily="34" charset="0"/>
                <a:cs typeface="Arial" panose="020B0604020202020204" pitchFamily="34" charset="0"/>
              </a:rPr>
              <a:t>rejected has </a:t>
            </a:r>
            <a:r>
              <a:rPr lang="en-US" sz="2000" b="1" i="1" dirty="0">
                <a:solidFill>
                  <a:schemeClr val="bg1"/>
                </a:solidFill>
                <a:latin typeface="Arial" panose="020B0604020202020204" pitchFamily="34" charset="0"/>
                <a:cs typeface="Arial" panose="020B0604020202020204" pitchFamily="34" charset="0"/>
              </a:rPr>
              <a:t>become the chief </a:t>
            </a:r>
            <a:r>
              <a:rPr lang="en-US" sz="2000" b="1" i="1" dirty="0" smtClean="0">
                <a:solidFill>
                  <a:schemeClr val="bg1"/>
                </a:solidFill>
                <a:latin typeface="Arial" panose="020B0604020202020204" pitchFamily="34" charset="0"/>
                <a:cs typeface="Arial" panose="020B0604020202020204" pitchFamily="34" charset="0"/>
              </a:rPr>
              <a:t>cornerstone. This </a:t>
            </a:r>
            <a:r>
              <a:rPr lang="en-US" sz="2000" b="1" i="1" dirty="0">
                <a:solidFill>
                  <a:schemeClr val="bg1"/>
                </a:solidFill>
                <a:latin typeface="Arial" panose="020B0604020202020204" pitchFamily="34" charset="0"/>
                <a:cs typeface="Arial" panose="020B0604020202020204" pitchFamily="34" charset="0"/>
              </a:rPr>
              <a:t>was the Lord’s doing</a:t>
            </a:r>
            <a:r>
              <a:rPr lang="en-US" sz="2000" b="1" i="1" dirty="0" smtClean="0">
                <a:solidFill>
                  <a:schemeClr val="bg1"/>
                </a:solidFill>
                <a:latin typeface="Arial" panose="020B0604020202020204" pitchFamily="34" charset="0"/>
                <a:cs typeface="Arial" panose="020B0604020202020204" pitchFamily="34" charset="0"/>
              </a:rPr>
              <a:t>; it </a:t>
            </a:r>
            <a:r>
              <a:rPr lang="en-US" sz="2000" b="1" i="1" dirty="0">
                <a:solidFill>
                  <a:schemeClr val="bg1"/>
                </a:solidFill>
                <a:latin typeface="Arial" panose="020B0604020202020204" pitchFamily="34" charset="0"/>
                <a:cs typeface="Arial" panose="020B0604020202020204" pitchFamily="34" charset="0"/>
              </a:rPr>
              <a:t>is marvelous in our eyes</a:t>
            </a:r>
            <a:r>
              <a:rPr lang="en-US" sz="2000" b="1" i="1" dirty="0" smtClean="0">
                <a:solidFill>
                  <a:schemeClr val="bg1"/>
                </a:solidFill>
                <a:latin typeface="Arial" panose="020B0604020202020204" pitchFamily="34" charset="0"/>
                <a:cs typeface="Arial" panose="020B0604020202020204" pitchFamily="34" charset="0"/>
              </a:rPr>
              <a:t>. This </a:t>
            </a:r>
            <a:r>
              <a:rPr lang="en-US" sz="2000" b="1" i="1" dirty="0">
                <a:solidFill>
                  <a:schemeClr val="bg1"/>
                </a:solidFill>
                <a:latin typeface="Arial" panose="020B0604020202020204" pitchFamily="34" charset="0"/>
                <a:cs typeface="Arial" panose="020B0604020202020204" pitchFamily="34" charset="0"/>
              </a:rPr>
              <a:t>is the day the Lord has </a:t>
            </a:r>
            <a:r>
              <a:rPr lang="en-US" sz="2000" b="1" i="1" dirty="0" smtClean="0">
                <a:solidFill>
                  <a:schemeClr val="bg1"/>
                </a:solidFill>
                <a:latin typeface="Arial" panose="020B0604020202020204" pitchFamily="34" charset="0"/>
                <a:cs typeface="Arial" panose="020B0604020202020204" pitchFamily="34" charset="0"/>
              </a:rPr>
              <a:t>made; we </a:t>
            </a:r>
            <a:r>
              <a:rPr lang="en-US" sz="2000" b="1" i="1" dirty="0">
                <a:solidFill>
                  <a:schemeClr val="bg1"/>
                </a:solidFill>
                <a:latin typeface="Arial" panose="020B0604020202020204" pitchFamily="34" charset="0"/>
                <a:cs typeface="Arial" panose="020B0604020202020204" pitchFamily="34" charset="0"/>
              </a:rPr>
              <a:t>will rejoice and be glad in </a:t>
            </a:r>
            <a:r>
              <a:rPr lang="en-US" sz="2000" b="1" i="1" dirty="0" smtClean="0">
                <a:solidFill>
                  <a:schemeClr val="bg1"/>
                </a:solidFill>
                <a:latin typeface="Arial" panose="020B0604020202020204" pitchFamily="34" charset="0"/>
                <a:cs typeface="Arial" panose="020B0604020202020204" pitchFamily="34" charset="0"/>
              </a:rPr>
              <a:t>it </a:t>
            </a:r>
          </a:p>
          <a:p>
            <a:pPr algn="r"/>
            <a:r>
              <a:rPr lang="en-US" b="1" dirty="0" smtClean="0">
                <a:solidFill>
                  <a:schemeClr val="bg1"/>
                </a:solidFill>
                <a:latin typeface="Arial" panose="020B0604020202020204" pitchFamily="34" charset="0"/>
                <a:cs typeface="Arial" panose="020B0604020202020204" pitchFamily="34" charset="0"/>
              </a:rPr>
              <a:t>(Psa 118:22-24).</a:t>
            </a:r>
            <a:endParaRPr lang="en-US" b="1" dirty="0">
              <a:solidFill>
                <a:schemeClr val="bg1"/>
              </a:solidFill>
              <a:latin typeface="Arial" panose="020B0604020202020204" pitchFamily="34" charset="0"/>
              <a:cs typeface="Arial" panose="020B0604020202020204" pitchFamily="34" charset="0"/>
            </a:endParaRPr>
          </a:p>
        </p:txBody>
      </p:sp>
      <p:sp>
        <p:nvSpPr>
          <p:cNvPr id="8" name="Rounded Rectangle 7"/>
          <p:cNvSpPr/>
          <p:nvPr/>
        </p:nvSpPr>
        <p:spPr>
          <a:xfrm>
            <a:off x="2626659" y="1819831"/>
            <a:ext cx="681317"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242612" y="1792937"/>
            <a:ext cx="681317"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3083854"/>
            <a:ext cx="9179859" cy="1292662"/>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Jesus said to them, h</a:t>
            </a:r>
            <a:r>
              <a:rPr lang="en-US" sz="2000" b="1" i="1" dirty="0" smtClean="0">
                <a:solidFill>
                  <a:schemeClr val="bg1"/>
                </a:solidFill>
                <a:latin typeface="Arial" panose="020B0604020202020204" pitchFamily="34" charset="0"/>
                <a:cs typeface="Arial" panose="020B0604020202020204" pitchFamily="34" charset="0"/>
              </a:rPr>
              <a:t>ave </a:t>
            </a:r>
            <a:r>
              <a:rPr lang="en-US" sz="2000" b="1" i="1" dirty="0">
                <a:solidFill>
                  <a:schemeClr val="bg1"/>
                </a:solidFill>
                <a:latin typeface="Arial" panose="020B0604020202020204" pitchFamily="34" charset="0"/>
                <a:cs typeface="Arial" panose="020B0604020202020204" pitchFamily="34" charset="0"/>
              </a:rPr>
              <a:t>you never read in the </a:t>
            </a:r>
            <a:r>
              <a:rPr lang="en-US" sz="2000" b="1" i="1" dirty="0" smtClean="0">
                <a:solidFill>
                  <a:schemeClr val="bg1"/>
                </a:solidFill>
                <a:latin typeface="Arial" panose="020B0604020202020204" pitchFamily="34" charset="0"/>
                <a:cs typeface="Arial" panose="020B0604020202020204" pitchFamily="34" charset="0"/>
              </a:rPr>
              <a:t>Scriptures: The stone which </a:t>
            </a:r>
            <a:r>
              <a:rPr lang="en-US" sz="2000" b="1" i="1" dirty="0">
                <a:solidFill>
                  <a:schemeClr val="bg1"/>
                </a:solidFill>
                <a:latin typeface="Arial" panose="020B0604020202020204" pitchFamily="34" charset="0"/>
                <a:cs typeface="Arial" panose="020B0604020202020204" pitchFamily="34" charset="0"/>
              </a:rPr>
              <a:t>the builders </a:t>
            </a:r>
            <a:r>
              <a:rPr lang="en-US" sz="2000" b="1" i="1" dirty="0" smtClean="0">
                <a:solidFill>
                  <a:schemeClr val="bg1"/>
                </a:solidFill>
                <a:latin typeface="Arial" panose="020B0604020202020204" pitchFamily="34" charset="0"/>
                <a:cs typeface="Arial" panose="020B0604020202020204" pitchFamily="34" charset="0"/>
              </a:rPr>
              <a:t>rejected has </a:t>
            </a:r>
            <a:r>
              <a:rPr lang="en-US" sz="2000" b="1" i="1" dirty="0">
                <a:solidFill>
                  <a:schemeClr val="bg1"/>
                </a:solidFill>
                <a:latin typeface="Arial" panose="020B0604020202020204" pitchFamily="34" charset="0"/>
                <a:cs typeface="Arial" panose="020B0604020202020204" pitchFamily="34" charset="0"/>
              </a:rPr>
              <a:t>become the chief cornerstone</a:t>
            </a:r>
            <a:r>
              <a:rPr lang="en-US" sz="2000" b="1" i="1" dirty="0" smtClean="0">
                <a:solidFill>
                  <a:schemeClr val="bg1"/>
                </a:solidFill>
                <a:latin typeface="Arial" panose="020B0604020202020204" pitchFamily="34" charset="0"/>
                <a:cs typeface="Arial" panose="020B0604020202020204" pitchFamily="34" charset="0"/>
              </a:rPr>
              <a:t>. This </a:t>
            </a:r>
            <a:r>
              <a:rPr lang="en-US" sz="2000" b="1" i="1" dirty="0">
                <a:solidFill>
                  <a:schemeClr val="bg1"/>
                </a:solidFill>
                <a:latin typeface="Arial" panose="020B0604020202020204" pitchFamily="34" charset="0"/>
                <a:cs typeface="Arial" panose="020B0604020202020204" pitchFamily="34" charset="0"/>
              </a:rPr>
              <a:t>was the Lord’s </a:t>
            </a:r>
            <a:r>
              <a:rPr lang="en-US" sz="2000" b="1" i="1" dirty="0" smtClean="0">
                <a:solidFill>
                  <a:schemeClr val="bg1"/>
                </a:solidFill>
                <a:latin typeface="Arial" panose="020B0604020202020204" pitchFamily="34" charset="0"/>
                <a:cs typeface="Arial" panose="020B0604020202020204" pitchFamily="34" charset="0"/>
              </a:rPr>
              <a:t>doing, and </a:t>
            </a:r>
            <a:r>
              <a:rPr lang="en-US" sz="2000" b="1" i="1" dirty="0">
                <a:solidFill>
                  <a:schemeClr val="bg1"/>
                </a:solidFill>
                <a:latin typeface="Arial" panose="020B0604020202020204" pitchFamily="34" charset="0"/>
                <a:cs typeface="Arial" panose="020B0604020202020204" pitchFamily="34" charset="0"/>
              </a:rPr>
              <a:t>it is marvelous in our </a:t>
            </a:r>
            <a:r>
              <a:rPr lang="en-US" sz="2000" b="1" i="1" dirty="0" smtClean="0">
                <a:solidFill>
                  <a:schemeClr val="bg1"/>
                </a:solidFill>
                <a:latin typeface="Arial" panose="020B0604020202020204" pitchFamily="34" charset="0"/>
                <a:cs typeface="Arial" panose="020B0604020202020204" pitchFamily="34" charset="0"/>
              </a:rPr>
              <a:t>eyes? </a:t>
            </a:r>
            <a:endParaRPr lang="en-US" sz="2000" b="1" i="1" dirty="0">
              <a:solidFill>
                <a:schemeClr val="bg1"/>
              </a:solidFill>
              <a:latin typeface="Arial" panose="020B0604020202020204" pitchFamily="34" charset="0"/>
              <a:cs typeface="Arial" panose="020B0604020202020204" pitchFamily="34" charset="0"/>
            </a:endParaRPr>
          </a:p>
          <a:p>
            <a:pPr algn="r"/>
            <a:r>
              <a:rPr lang="en-US" b="1" dirty="0" smtClean="0">
                <a:solidFill>
                  <a:schemeClr val="bg1"/>
                </a:solidFill>
                <a:latin typeface="Arial" panose="020B0604020202020204" pitchFamily="34" charset="0"/>
                <a:cs typeface="Arial" panose="020B0604020202020204" pitchFamily="34" charset="0"/>
              </a:rPr>
              <a:t>(Matt 21:42).</a:t>
            </a:r>
            <a:endParaRPr lang="en-US" b="1"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0363200" y="3442443"/>
            <a:ext cx="681317"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94329" y="4814036"/>
            <a:ext cx="9923932" cy="1600438"/>
          </a:xfrm>
          <a:prstGeom prst="rect">
            <a:avLst/>
          </a:prstGeom>
          <a:noFill/>
        </p:spPr>
        <p:txBody>
          <a:bodyPr wrap="square" rtlCol="0">
            <a:spAutoFit/>
          </a:bodyPr>
          <a:lstStyle/>
          <a:p>
            <a:pPr algn="r"/>
            <a:r>
              <a:rPr lang="en-US" sz="2000" b="1" i="1" dirty="0" smtClean="0">
                <a:solidFill>
                  <a:schemeClr val="bg1"/>
                </a:solidFill>
                <a:latin typeface="Arial" panose="020B0604020202020204" pitchFamily="34" charset="0"/>
                <a:cs typeface="Arial" panose="020B0604020202020204" pitchFamily="34" charset="0"/>
              </a:rPr>
              <a:t>Let </a:t>
            </a:r>
            <a:r>
              <a:rPr lang="en-US" sz="2000" b="1" i="1" dirty="0">
                <a:solidFill>
                  <a:schemeClr val="bg1"/>
                </a:solidFill>
                <a:latin typeface="Arial" panose="020B0604020202020204" pitchFamily="34" charset="0"/>
                <a:cs typeface="Arial" panose="020B0604020202020204" pitchFamily="34" charset="0"/>
              </a:rPr>
              <a:t>it be known to you all, and to all the people of Israel, that by the name of Jesus Christ of Nazareth, whom you crucified, whom God raised from the dead, by Him this man stands here before you whole. </a:t>
            </a:r>
            <a:r>
              <a:rPr lang="en-US" sz="2000" b="1" i="1" dirty="0" smtClean="0">
                <a:solidFill>
                  <a:schemeClr val="bg1"/>
                </a:solidFill>
                <a:latin typeface="Arial" panose="020B0604020202020204" pitchFamily="34" charset="0"/>
                <a:cs typeface="Arial" panose="020B0604020202020204" pitchFamily="34" charset="0"/>
              </a:rPr>
              <a:t>This </a:t>
            </a:r>
            <a:r>
              <a:rPr lang="en-US" sz="2000" b="1" i="1" dirty="0">
                <a:solidFill>
                  <a:schemeClr val="bg1"/>
                </a:solidFill>
                <a:latin typeface="Arial" panose="020B0604020202020204" pitchFamily="34" charset="0"/>
                <a:cs typeface="Arial" panose="020B0604020202020204" pitchFamily="34" charset="0"/>
              </a:rPr>
              <a:t>is the </a:t>
            </a:r>
            <a:r>
              <a:rPr lang="en-US" sz="2000" b="1" i="1" dirty="0" smtClean="0">
                <a:solidFill>
                  <a:schemeClr val="bg1"/>
                </a:solidFill>
                <a:latin typeface="Arial" panose="020B0604020202020204" pitchFamily="34" charset="0"/>
                <a:cs typeface="Arial" panose="020B0604020202020204" pitchFamily="34" charset="0"/>
              </a:rPr>
              <a:t>stone </a:t>
            </a:r>
            <a:r>
              <a:rPr lang="en-US" sz="2000" b="1" i="1" dirty="0">
                <a:solidFill>
                  <a:schemeClr val="bg1"/>
                </a:solidFill>
                <a:latin typeface="Arial" panose="020B0604020202020204" pitchFamily="34" charset="0"/>
                <a:cs typeface="Arial" panose="020B0604020202020204" pitchFamily="34" charset="0"/>
              </a:rPr>
              <a:t>which was rejected by you builders, which has become the chief cornerstone.’ </a:t>
            </a:r>
          </a:p>
          <a:p>
            <a:pPr algn="r"/>
            <a:r>
              <a:rPr lang="en-US" b="1" dirty="0" smtClean="0">
                <a:solidFill>
                  <a:schemeClr val="bg1"/>
                </a:solidFill>
                <a:latin typeface="Arial" panose="020B0604020202020204" pitchFamily="34" charset="0"/>
                <a:cs typeface="Arial" panose="020B0604020202020204" pitchFamily="34" charset="0"/>
              </a:rPr>
              <a:t>(Ac 4:10-11).</a:t>
            </a:r>
            <a:endParaRPr lang="en-US" b="1" dirty="0">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6341533" y="5128305"/>
            <a:ext cx="5205008"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8113058" y="5486889"/>
            <a:ext cx="681317"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78301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2000"/>
                                        <p:tgtEl>
                                          <p:spTgt spid="11"/>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2000"/>
                                        <p:tgtEl>
                                          <p:spTgt spid="13"/>
                                        </p:tgtEl>
                                      </p:cBhvr>
                                    </p:animEffect>
                                  </p:childTnLst>
                                </p:cTn>
                              </p:par>
                            </p:childTnLst>
                          </p:cTn>
                        </p:par>
                        <p:par>
                          <p:cTn id="30" fill="hold">
                            <p:stCondLst>
                              <p:cond delay="2000"/>
                            </p:stCondLst>
                            <p:childTnLst>
                              <p:par>
                                <p:cTn id="31" presetID="6"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par>
                          <p:cTn id="34" fill="hold">
                            <p:stCondLst>
                              <p:cond delay="4000"/>
                            </p:stCondLst>
                            <p:childTnLst>
                              <p:par>
                                <p:cTn id="35" presetID="6"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P spid="12" grpId="0" animBg="1"/>
      <p:bldP spid="13"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438400" y="1461242"/>
            <a:ext cx="9179859" cy="1292662"/>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The stone which the builders </a:t>
            </a:r>
            <a:r>
              <a:rPr lang="en-US" sz="2000" b="1" i="1" dirty="0" smtClean="0">
                <a:solidFill>
                  <a:schemeClr val="bg1"/>
                </a:solidFill>
                <a:latin typeface="Arial" panose="020B0604020202020204" pitchFamily="34" charset="0"/>
                <a:cs typeface="Arial" panose="020B0604020202020204" pitchFamily="34" charset="0"/>
              </a:rPr>
              <a:t>rejected has </a:t>
            </a:r>
            <a:r>
              <a:rPr lang="en-US" sz="2000" b="1" i="1" dirty="0">
                <a:solidFill>
                  <a:schemeClr val="bg1"/>
                </a:solidFill>
                <a:latin typeface="Arial" panose="020B0604020202020204" pitchFamily="34" charset="0"/>
                <a:cs typeface="Arial" panose="020B0604020202020204" pitchFamily="34" charset="0"/>
              </a:rPr>
              <a:t>become the chief </a:t>
            </a:r>
            <a:r>
              <a:rPr lang="en-US" sz="2000" b="1" i="1" dirty="0" smtClean="0">
                <a:solidFill>
                  <a:schemeClr val="bg1"/>
                </a:solidFill>
                <a:latin typeface="Arial" panose="020B0604020202020204" pitchFamily="34" charset="0"/>
                <a:cs typeface="Arial" panose="020B0604020202020204" pitchFamily="34" charset="0"/>
              </a:rPr>
              <a:t>cornerstone. This </a:t>
            </a:r>
            <a:r>
              <a:rPr lang="en-US" sz="2000" b="1" i="1" dirty="0">
                <a:solidFill>
                  <a:schemeClr val="bg1"/>
                </a:solidFill>
                <a:latin typeface="Arial" panose="020B0604020202020204" pitchFamily="34" charset="0"/>
                <a:cs typeface="Arial" panose="020B0604020202020204" pitchFamily="34" charset="0"/>
              </a:rPr>
              <a:t>was the Lord’s doing</a:t>
            </a:r>
            <a:r>
              <a:rPr lang="en-US" sz="2000" b="1" i="1" dirty="0" smtClean="0">
                <a:solidFill>
                  <a:schemeClr val="bg1"/>
                </a:solidFill>
                <a:latin typeface="Arial" panose="020B0604020202020204" pitchFamily="34" charset="0"/>
                <a:cs typeface="Arial" panose="020B0604020202020204" pitchFamily="34" charset="0"/>
              </a:rPr>
              <a:t>; it </a:t>
            </a:r>
            <a:r>
              <a:rPr lang="en-US" sz="2000" b="1" i="1" dirty="0">
                <a:solidFill>
                  <a:schemeClr val="bg1"/>
                </a:solidFill>
                <a:latin typeface="Arial" panose="020B0604020202020204" pitchFamily="34" charset="0"/>
                <a:cs typeface="Arial" panose="020B0604020202020204" pitchFamily="34" charset="0"/>
              </a:rPr>
              <a:t>is marvelous in our eyes</a:t>
            </a:r>
            <a:r>
              <a:rPr lang="en-US" sz="2000" b="1" i="1" dirty="0" smtClean="0">
                <a:solidFill>
                  <a:schemeClr val="bg1"/>
                </a:solidFill>
                <a:latin typeface="Arial" panose="020B0604020202020204" pitchFamily="34" charset="0"/>
                <a:cs typeface="Arial" panose="020B0604020202020204" pitchFamily="34" charset="0"/>
              </a:rPr>
              <a:t>. This </a:t>
            </a:r>
            <a:r>
              <a:rPr lang="en-US" sz="2000" b="1" i="1" dirty="0">
                <a:solidFill>
                  <a:schemeClr val="bg1"/>
                </a:solidFill>
                <a:latin typeface="Arial" panose="020B0604020202020204" pitchFamily="34" charset="0"/>
                <a:cs typeface="Arial" panose="020B0604020202020204" pitchFamily="34" charset="0"/>
              </a:rPr>
              <a:t>is the day the Lord has </a:t>
            </a:r>
            <a:r>
              <a:rPr lang="en-US" sz="2000" b="1" i="1" dirty="0" smtClean="0">
                <a:solidFill>
                  <a:schemeClr val="bg1"/>
                </a:solidFill>
                <a:latin typeface="Arial" panose="020B0604020202020204" pitchFamily="34" charset="0"/>
                <a:cs typeface="Arial" panose="020B0604020202020204" pitchFamily="34" charset="0"/>
              </a:rPr>
              <a:t>made; we </a:t>
            </a:r>
            <a:r>
              <a:rPr lang="en-US" sz="2000" b="1" i="1" dirty="0">
                <a:solidFill>
                  <a:schemeClr val="bg1"/>
                </a:solidFill>
                <a:latin typeface="Arial" panose="020B0604020202020204" pitchFamily="34" charset="0"/>
                <a:cs typeface="Arial" panose="020B0604020202020204" pitchFamily="34" charset="0"/>
              </a:rPr>
              <a:t>will rejoice and be glad in </a:t>
            </a:r>
            <a:r>
              <a:rPr lang="en-US" sz="2000" b="1" i="1" dirty="0" smtClean="0">
                <a:solidFill>
                  <a:schemeClr val="bg1"/>
                </a:solidFill>
                <a:latin typeface="Arial" panose="020B0604020202020204" pitchFamily="34" charset="0"/>
                <a:cs typeface="Arial" panose="020B0604020202020204" pitchFamily="34" charset="0"/>
              </a:rPr>
              <a:t>it </a:t>
            </a:r>
          </a:p>
          <a:p>
            <a:pPr algn="r"/>
            <a:r>
              <a:rPr lang="en-US" b="1" dirty="0" smtClean="0">
                <a:solidFill>
                  <a:schemeClr val="bg1"/>
                </a:solidFill>
                <a:latin typeface="Arial" panose="020B0604020202020204" pitchFamily="34" charset="0"/>
                <a:cs typeface="Arial" panose="020B0604020202020204" pitchFamily="34" charset="0"/>
              </a:rPr>
              <a:t>(Psa 118:22-24).</a:t>
            </a:r>
            <a:endParaRPr lang="en-US"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438395" y="1461191"/>
            <a:ext cx="9179859" cy="1292662"/>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The stone which the builders </a:t>
            </a:r>
            <a:r>
              <a:rPr lang="en-US" sz="2000" b="1" i="1" dirty="0" smtClean="0">
                <a:solidFill>
                  <a:schemeClr val="bg1"/>
                </a:solidFill>
                <a:latin typeface="Arial" panose="020B0604020202020204" pitchFamily="34" charset="0"/>
                <a:cs typeface="Arial" panose="020B0604020202020204" pitchFamily="34" charset="0"/>
              </a:rPr>
              <a:t>rejected has </a:t>
            </a:r>
            <a:r>
              <a:rPr lang="en-US" sz="2000" b="1" i="1" u="sng" dirty="0">
                <a:ln>
                  <a:solidFill>
                    <a:srgbClr val="FFFF66"/>
                  </a:solidFill>
                </a:ln>
                <a:solidFill>
                  <a:schemeClr val="bg1"/>
                </a:solidFill>
                <a:latin typeface="Arial" panose="020B0604020202020204" pitchFamily="34" charset="0"/>
                <a:cs typeface="Arial" panose="020B0604020202020204" pitchFamily="34" charset="0"/>
              </a:rPr>
              <a:t>become the chief </a:t>
            </a:r>
            <a:r>
              <a:rPr lang="en-US" sz="2000" b="1" i="1" u="sng" dirty="0" smtClean="0">
                <a:ln>
                  <a:solidFill>
                    <a:srgbClr val="FFFF66"/>
                  </a:solidFill>
                </a:ln>
                <a:solidFill>
                  <a:schemeClr val="bg1"/>
                </a:solidFill>
                <a:latin typeface="Arial" panose="020B0604020202020204" pitchFamily="34" charset="0"/>
                <a:cs typeface="Arial" panose="020B0604020202020204" pitchFamily="34" charset="0"/>
              </a:rPr>
              <a:t>cornerstone</a:t>
            </a:r>
            <a:r>
              <a:rPr lang="en-US" sz="2000" b="1" i="1" dirty="0" smtClean="0">
                <a:solidFill>
                  <a:schemeClr val="bg1"/>
                </a:solidFill>
                <a:latin typeface="Arial" panose="020B0604020202020204" pitchFamily="34" charset="0"/>
                <a:cs typeface="Arial" panose="020B0604020202020204" pitchFamily="34" charset="0"/>
              </a:rPr>
              <a:t>. This </a:t>
            </a:r>
            <a:r>
              <a:rPr lang="en-US" sz="2000" b="1" i="1" dirty="0">
                <a:solidFill>
                  <a:schemeClr val="bg1"/>
                </a:solidFill>
                <a:latin typeface="Arial" panose="020B0604020202020204" pitchFamily="34" charset="0"/>
                <a:cs typeface="Arial" panose="020B0604020202020204" pitchFamily="34" charset="0"/>
              </a:rPr>
              <a:t>was the Lord’s doing</a:t>
            </a:r>
            <a:r>
              <a:rPr lang="en-US" sz="2000" b="1" i="1" dirty="0" smtClean="0">
                <a:solidFill>
                  <a:schemeClr val="bg1"/>
                </a:solidFill>
                <a:latin typeface="Arial" panose="020B0604020202020204" pitchFamily="34" charset="0"/>
                <a:cs typeface="Arial" panose="020B0604020202020204" pitchFamily="34" charset="0"/>
              </a:rPr>
              <a:t>; it </a:t>
            </a:r>
            <a:r>
              <a:rPr lang="en-US" sz="2000" b="1" i="1" dirty="0">
                <a:solidFill>
                  <a:schemeClr val="bg1"/>
                </a:solidFill>
                <a:latin typeface="Arial" panose="020B0604020202020204" pitchFamily="34" charset="0"/>
                <a:cs typeface="Arial" panose="020B0604020202020204" pitchFamily="34" charset="0"/>
              </a:rPr>
              <a:t>is marvelous in our eyes</a:t>
            </a:r>
            <a:r>
              <a:rPr lang="en-US" sz="2000" b="1" i="1" dirty="0" smtClean="0">
                <a:solidFill>
                  <a:schemeClr val="bg1"/>
                </a:solidFill>
                <a:latin typeface="Arial" panose="020B0604020202020204" pitchFamily="34" charset="0"/>
                <a:cs typeface="Arial" panose="020B0604020202020204" pitchFamily="34" charset="0"/>
              </a:rPr>
              <a:t>. </a:t>
            </a:r>
            <a:r>
              <a:rPr lang="en-US" sz="2000" b="1" i="1" u="sng" dirty="0" smtClean="0">
                <a:ln>
                  <a:solidFill>
                    <a:srgbClr val="FFFF00"/>
                  </a:solidFill>
                </a:ln>
                <a:solidFill>
                  <a:schemeClr val="bg1"/>
                </a:solidFill>
                <a:latin typeface="Arial" panose="020B0604020202020204" pitchFamily="34" charset="0"/>
                <a:cs typeface="Arial" panose="020B0604020202020204" pitchFamily="34" charset="0"/>
              </a:rPr>
              <a:t>This </a:t>
            </a:r>
            <a:r>
              <a:rPr lang="en-US" sz="2000" b="1" i="1" u="sng" dirty="0">
                <a:ln>
                  <a:solidFill>
                    <a:srgbClr val="FFFF00"/>
                  </a:solidFill>
                </a:ln>
                <a:solidFill>
                  <a:schemeClr val="bg1"/>
                </a:solidFill>
                <a:latin typeface="Arial" panose="020B0604020202020204" pitchFamily="34" charset="0"/>
                <a:cs typeface="Arial" panose="020B0604020202020204" pitchFamily="34" charset="0"/>
              </a:rPr>
              <a:t>is the day</a:t>
            </a:r>
            <a:r>
              <a:rPr lang="en-US" sz="2000" b="1" i="1" dirty="0">
                <a:ln>
                  <a:solidFill>
                    <a:srgbClr val="FFFF00"/>
                  </a:solidFill>
                </a:ln>
                <a:solidFill>
                  <a:schemeClr val="bg1"/>
                </a:solidFill>
                <a:latin typeface="Arial" panose="020B0604020202020204" pitchFamily="34" charset="0"/>
                <a:cs typeface="Arial" panose="020B0604020202020204" pitchFamily="34" charset="0"/>
              </a:rPr>
              <a:t> the Lord has </a:t>
            </a:r>
            <a:r>
              <a:rPr lang="en-US" sz="2000" b="1" i="1" dirty="0" smtClean="0">
                <a:ln>
                  <a:solidFill>
                    <a:srgbClr val="FFFF00"/>
                  </a:solidFill>
                </a:ln>
                <a:solidFill>
                  <a:schemeClr val="bg1"/>
                </a:solidFill>
                <a:latin typeface="Arial" panose="020B0604020202020204" pitchFamily="34" charset="0"/>
                <a:cs typeface="Arial" panose="020B0604020202020204" pitchFamily="34" charset="0"/>
              </a:rPr>
              <a:t>made; we </a:t>
            </a:r>
            <a:r>
              <a:rPr lang="en-US" sz="2000" b="1" i="1" dirty="0">
                <a:ln>
                  <a:solidFill>
                    <a:srgbClr val="FFFF00"/>
                  </a:solidFill>
                </a:ln>
                <a:solidFill>
                  <a:schemeClr val="bg1"/>
                </a:solidFill>
                <a:latin typeface="Arial" panose="020B0604020202020204" pitchFamily="34" charset="0"/>
                <a:cs typeface="Arial" panose="020B0604020202020204" pitchFamily="34" charset="0"/>
              </a:rPr>
              <a:t>will rejoice and be glad </a:t>
            </a:r>
            <a:r>
              <a:rPr lang="en-US" sz="2000" b="1" i="1" u="sng" dirty="0">
                <a:ln>
                  <a:solidFill>
                    <a:srgbClr val="FFFF00"/>
                  </a:solidFill>
                </a:ln>
                <a:solidFill>
                  <a:schemeClr val="bg1"/>
                </a:solidFill>
                <a:latin typeface="Arial" panose="020B0604020202020204" pitchFamily="34" charset="0"/>
                <a:cs typeface="Arial" panose="020B0604020202020204" pitchFamily="34" charset="0"/>
              </a:rPr>
              <a:t>in </a:t>
            </a:r>
            <a:r>
              <a:rPr lang="en-US" sz="2000" b="1" i="1" u="sng" dirty="0" smtClean="0">
                <a:ln>
                  <a:solidFill>
                    <a:srgbClr val="FFFF00"/>
                  </a:solidFill>
                </a:ln>
                <a:solidFill>
                  <a:schemeClr val="bg1"/>
                </a:solidFill>
                <a:latin typeface="Arial" panose="020B0604020202020204" pitchFamily="34" charset="0"/>
                <a:cs typeface="Arial" panose="020B0604020202020204" pitchFamily="34" charset="0"/>
              </a:rPr>
              <a:t>it </a:t>
            </a:r>
          </a:p>
          <a:p>
            <a:pPr algn="r"/>
            <a:r>
              <a:rPr lang="en-US" b="1" dirty="0" smtClean="0">
                <a:solidFill>
                  <a:schemeClr val="bg1"/>
                </a:solidFill>
                <a:latin typeface="Arial" panose="020B0604020202020204" pitchFamily="34" charset="0"/>
                <a:cs typeface="Arial" panose="020B0604020202020204" pitchFamily="34" charset="0"/>
              </a:rPr>
              <a:t>(Psa 118:22-24).</a:t>
            </a:r>
            <a:endParaRPr lang="en-US"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9242612" y="1792937"/>
            <a:ext cx="681317" cy="358588"/>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47355" y="3030015"/>
            <a:ext cx="9179859" cy="1600438"/>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Now on the </a:t>
            </a:r>
            <a:r>
              <a:rPr lang="en-US" sz="2000" b="1" i="1" u="sng" dirty="0">
                <a:ln>
                  <a:solidFill>
                    <a:srgbClr val="FFFF00"/>
                  </a:solidFill>
                </a:ln>
                <a:solidFill>
                  <a:schemeClr val="bg1"/>
                </a:solidFill>
                <a:latin typeface="Arial" panose="020B0604020202020204" pitchFamily="34" charset="0"/>
                <a:cs typeface="Arial" panose="020B0604020202020204" pitchFamily="34" charset="0"/>
              </a:rPr>
              <a:t>first day of the week</a:t>
            </a:r>
            <a:r>
              <a:rPr lang="en-US" sz="2000" b="1" i="1" dirty="0">
                <a:solidFill>
                  <a:schemeClr val="bg1"/>
                </a:solidFill>
                <a:latin typeface="Arial" panose="020B0604020202020204" pitchFamily="34" charset="0"/>
                <a:cs typeface="Arial" panose="020B0604020202020204" pitchFamily="34" charset="0"/>
              </a:rPr>
              <a:t>, very early in the morning, they, and certain other women with </a:t>
            </a:r>
            <a:r>
              <a:rPr lang="en-US" sz="2000" b="1" i="1" dirty="0" smtClean="0">
                <a:solidFill>
                  <a:schemeClr val="bg1"/>
                </a:solidFill>
                <a:latin typeface="Arial" panose="020B0604020202020204" pitchFamily="34" charset="0"/>
                <a:cs typeface="Arial" panose="020B0604020202020204" pitchFamily="34" charset="0"/>
              </a:rPr>
              <a:t>them, </a:t>
            </a:r>
            <a:r>
              <a:rPr lang="en-US" sz="2000" b="1" i="1" dirty="0">
                <a:solidFill>
                  <a:schemeClr val="bg1"/>
                </a:solidFill>
                <a:latin typeface="Arial" panose="020B0604020202020204" pitchFamily="34" charset="0"/>
                <a:cs typeface="Arial" panose="020B0604020202020204" pitchFamily="34" charset="0"/>
              </a:rPr>
              <a:t>came to the tomb bringing the spices which they had prepared. </a:t>
            </a:r>
            <a:r>
              <a:rPr lang="en-US" sz="2000" b="1" i="1" dirty="0" smtClean="0">
                <a:solidFill>
                  <a:schemeClr val="bg1"/>
                </a:solidFill>
                <a:latin typeface="Arial" panose="020B0604020202020204" pitchFamily="34" charset="0"/>
                <a:cs typeface="Arial" panose="020B0604020202020204" pitchFamily="34" charset="0"/>
              </a:rPr>
              <a:t>But </a:t>
            </a:r>
            <a:r>
              <a:rPr lang="en-US" sz="2000" b="1" i="1" dirty="0">
                <a:solidFill>
                  <a:schemeClr val="bg1"/>
                </a:solidFill>
                <a:latin typeface="Arial" panose="020B0604020202020204" pitchFamily="34" charset="0"/>
                <a:cs typeface="Arial" panose="020B0604020202020204" pitchFamily="34" charset="0"/>
              </a:rPr>
              <a:t>they found the stone rolled away from the tomb. </a:t>
            </a:r>
            <a:r>
              <a:rPr lang="en-US" sz="2000" b="1" i="1" dirty="0" smtClean="0">
                <a:solidFill>
                  <a:schemeClr val="bg1"/>
                </a:solidFill>
                <a:latin typeface="Arial" panose="020B0604020202020204" pitchFamily="34" charset="0"/>
                <a:cs typeface="Arial" panose="020B0604020202020204" pitchFamily="34" charset="0"/>
              </a:rPr>
              <a:t>Then </a:t>
            </a:r>
            <a:r>
              <a:rPr lang="en-US" sz="2000" b="1" i="1" dirty="0">
                <a:solidFill>
                  <a:schemeClr val="bg1"/>
                </a:solidFill>
                <a:latin typeface="Arial" panose="020B0604020202020204" pitchFamily="34" charset="0"/>
                <a:cs typeface="Arial" panose="020B0604020202020204" pitchFamily="34" charset="0"/>
              </a:rPr>
              <a:t>they went in and did not find the body of the Lord Jesus</a:t>
            </a:r>
            <a:r>
              <a:rPr lang="en-US" sz="2000" b="1" i="1" dirty="0" smtClean="0">
                <a:solidFill>
                  <a:schemeClr val="bg1"/>
                </a:solidFill>
                <a:latin typeface="Arial" panose="020B0604020202020204" pitchFamily="34" charset="0"/>
                <a:cs typeface="Arial" panose="020B0604020202020204" pitchFamily="34" charset="0"/>
              </a:rPr>
              <a:t>.</a:t>
            </a:r>
          </a:p>
          <a:p>
            <a:pPr algn="r"/>
            <a:r>
              <a:rPr lang="en-US" b="1" dirty="0" smtClean="0">
                <a:solidFill>
                  <a:schemeClr val="bg1"/>
                </a:solidFill>
                <a:latin typeface="Arial" panose="020B0604020202020204" pitchFamily="34" charset="0"/>
                <a:cs typeface="Arial" panose="020B0604020202020204" pitchFamily="34" charset="0"/>
              </a:rPr>
              <a:t>(Lk 24:1-3).</a:t>
            </a:r>
            <a:endParaRPr lang="en-US"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488137" y="4949785"/>
            <a:ext cx="10130112" cy="1908215"/>
          </a:xfrm>
          <a:prstGeom prst="rect">
            <a:avLst/>
          </a:prstGeom>
          <a:noFill/>
        </p:spPr>
        <p:txBody>
          <a:bodyPr wrap="square" rtlCol="0">
            <a:spAutoFit/>
          </a:bodyPr>
          <a:lstStyle/>
          <a:p>
            <a:pPr algn="r"/>
            <a:r>
              <a:rPr lang="en-US" sz="2000" b="1" i="1" dirty="0">
                <a:solidFill>
                  <a:schemeClr val="bg1"/>
                </a:solidFill>
                <a:latin typeface="Arial" panose="020B0604020202020204" pitchFamily="34" charset="0"/>
                <a:cs typeface="Arial" panose="020B0604020202020204" pitchFamily="34" charset="0"/>
              </a:rPr>
              <a:t>Now behold, two of them were traveling </a:t>
            </a:r>
            <a:r>
              <a:rPr lang="en-US" sz="2000" b="1" i="1" dirty="0">
                <a:ln>
                  <a:solidFill>
                    <a:srgbClr val="FFFF00"/>
                  </a:solidFill>
                </a:ln>
                <a:solidFill>
                  <a:schemeClr val="bg1"/>
                </a:solidFill>
                <a:latin typeface="Arial" panose="020B0604020202020204" pitchFamily="34" charset="0"/>
                <a:cs typeface="Arial" panose="020B0604020202020204" pitchFamily="34" charset="0"/>
              </a:rPr>
              <a:t>that same day</a:t>
            </a:r>
            <a:r>
              <a:rPr lang="en-US" sz="2000" b="1" i="1" dirty="0">
                <a:solidFill>
                  <a:schemeClr val="bg1"/>
                </a:solidFill>
                <a:latin typeface="Arial" panose="020B0604020202020204" pitchFamily="34" charset="0"/>
                <a:cs typeface="Arial" panose="020B0604020202020204" pitchFamily="34" charset="0"/>
              </a:rPr>
              <a:t> to a village called Emmaus, which was seven </a:t>
            </a:r>
            <a:r>
              <a:rPr lang="en-US" sz="2000" b="1" i="1" dirty="0" smtClean="0">
                <a:solidFill>
                  <a:schemeClr val="bg1"/>
                </a:solidFill>
                <a:latin typeface="Arial" panose="020B0604020202020204" pitchFamily="34" charset="0"/>
                <a:cs typeface="Arial" panose="020B0604020202020204" pitchFamily="34" charset="0"/>
              </a:rPr>
              <a:t>miles </a:t>
            </a:r>
            <a:r>
              <a:rPr lang="en-US" sz="2000" b="1" i="1" dirty="0">
                <a:solidFill>
                  <a:schemeClr val="bg1"/>
                </a:solidFill>
                <a:latin typeface="Arial" panose="020B0604020202020204" pitchFamily="34" charset="0"/>
                <a:cs typeface="Arial" panose="020B0604020202020204" pitchFamily="34" charset="0"/>
              </a:rPr>
              <a:t>from </a:t>
            </a:r>
            <a:r>
              <a:rPr lang="en-US" sz="2000" b="1" i="1" dirty="0" smtClean="0">
                <a:solidFill>
                  <a:schemeClr val="bg1"/>
                </a:solidFill>
                <a:latin typeface="Arial" panose="020B0604020202020204" pitchFamily="34" charset="0"/>
                <a:cs typeface="Arial" panose="020B0604020202020204" pitchFamily="34" charset="0"/>
              </a:rPr>
              <a:t>Jerusalem . . </a:t>
            </a:r>
            <a:r>
              <a:rPr lang="en-US" sz="2000" b="1" i="1" dirty="0">
                <a:solidFill>
                  <a:schemeClr val="bg1"/>
                </a:solidFill>
                <a:latin typeface="Arial" panose="020B0604020202020204" pitchFamily="34" charset="0"/>
                <a:cs typeface="Arial" panose="020B0604020202020204" pitchFamily="34" charset="0"/>
              </a:rPr>
              <a:t>. the chief priests and our rulers delivered Him to be condemned to death, and crucified Him. </a:t>
            </a:r>
            <a:r>
              <a:rPr lang="en-US" sz="2000" b="1" i="1" dirty="0" smtClean="0">
                <a:solidFill>
                  <a:schemeClr val="bg1"/>
                </a:solidFill>
                <a:latin typeface="Arial" panose="020B0604020202020204" pitchFamily="34" charset="0"/>
                <a:cs typeface="Arial" panose="020B0604020202020204" pitchFamily="34" charset="0"/>
              </a:rPr>
              <a:t>But </a:t>
            </a:r>
            <a:r>
              <a:rPr lang="en-US" sz="2000" b="1" i="1" dirty="0">
                <a:solidFill>
                  <a:schemeClr val="bg1"/>
                </a:solidFill>
                <a:latin typeface="Arial" panose="020B0604020202020204" pitchFamily="34" charset="0"/>
                <a:cs typeface="Arial" panose="020B0604020202020204" pitchFamily="34" charset="0"/>
              </a:rPr>
              <a:t>we were hoping that it was He who was going to redeem Israel. Indeed, besides all this, </a:t>
            </a:r>
            <a:r>
              <a:rPr lang="en-US" sz="2000" b="1" i="1" dirty="0">
                <a:ln>
                  <a:solidFill>
                    <a:srgbClr val="FFFF00"/>
                  </a:solidFill>
                </a:ln>
                <a:solidFill>
                  <a:schemeClr val="bg1"/>
                </a:solidFill>
                <a:latin typeface="Arial" panose="020B0604020202020204" pitchFamily="34" charset="0"/>
                <a:cs typeface="Arial" panose="020B0604020202020204" pitchFamily="34" charset="0"/>
              </a:rPr>
              <a:t>today is the third day</a:t>
            </a:r>
            <a:r>
              <a:rPr lang="en-US" sz="2000" b="1" i="1" dirty="0">
                <a:solidFill>
                  <a:schemeClr val="bg1"/>
                </a:solidFill>
                <a:latin typeface="Arial" panose="020B0604020202020204" pitchFamily="34" charset="0"/>
                <a:cs typeface="Arial" panose="020B0604020202020204" pitchFamily="34" charset="0"/>
              </a:rPr>
              <a:t> since these things happened</a:t>
            </a:r>
            <a:r>
              <a:rPr lang="en-US" sz="2000" b="1" i="1" dirty="0" smtClean="0">
                <a:solidFill>
                  <a:schemeClr val="bg1"/>
                </a:solidFill>
                <a:latin typeface="Arial" panose="020B0604020202020204" pitchFamily="34" charset="0"/>
                <a:cs typeface="Arial" panose="020B0604020202020204" pitchFamily="34" charset="0"/>
              </a:rPr>
              <a:t>.</a:t>
            </a:r>
          </a:p>
          <a:p>
            <a:pPr algn="r"/>
            <a:r>
              <a:rPr lang="en-US" b="1" dirty="0" smtClean="0">
                <a:solidFill>
                  <a:schemeClr val="bg1"/>
                </a:solidFill>
                <a:latin typeface="Arial" panose="020B0604020202020204" pitchFamily="34" charset="0"/>
                <a:cs typeface="Arial" panose="020B0604020202020204" pitchFamily="34" charset="0"/>
              </a:rPr>
              <a:t>(Lk 24:13-21).</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19845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3000"/>
                                        <p:tgtEl>
                                          <p:spTgt spid="16"/>
                                        </p:tgtEl>
                                      </p:cBhvr>
                                    </p:animEffect>
                                  </p:childTnLst>
                                </p:cTn>
                              </p:par>
                              <p:par>
                                <p:cTn id="8" presetID="9" presetClass="exit" presetSubtype="0" fill="hold" grpId="0" nodeType="withEffect">
                                  <p:stCondLst>
                                    <p:cond delay="0"/>
                                  </p:stCondLst>
                                  <p:childTnLst>
                                    <p:animEffect transition="out" filter="dissolve">
                                      <p:cBhvr>
                                        <p:cTn id="9" dur="3000"/>
                                        <p:tgtEl>
                                          <p:spTgt spid="10"/>
                                        </p:tgtEl>
                                      </p:cBhvr>
                                    </p:animEffect>
                                    <p:set>
                                      <p:cBhvr>
                                        <p:cTn id="10" dur="1" fill="hold">
                                          <p:stCondLst>
                                            <p:cond delay="2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3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D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24115"/>
          <a:stretch/>
        </p:blipFill>
        <p:spPr>
          <a:xfrm>
            <a:off x="4122568" y="87887"/>
            <a:ext cx="4527266" cy="1534535"/>
          </a:xfrm>
          <a:prstGeom prst="rect">
            <a:avLst/>
          </a:prstGeom>
        </p:spPr>
      </p:pic>
      <p:sp>
        <p:nvSpPr>
          <p:cNvPr id="3" name="TextBox 2"/>
          <p:cNvSpPr txBox="1"/>
          <p:nvPr/>
        </p:nvSpPr>
        <p:spPr>
          <a:xfrm>
            <a:off x="250004" y="1793143"/>
            <a:ext cx="11691991" cy="4616648"/>
          </a:xfrm>
          <a:prstGeom prst="rect">
            <a:avLst/>
          </a:prstGeom>
          <a:noFill/>
        </p:spPr>
        <p:txBody>
          <a:bodyPr wrap="square" rtlCol="0">
            <a:spAutoFit/>
          </a:bodyPr>
          <a:lstStyle/>
          <a:p>
            <a:pPr>
              <a:lnSpc>
                <a:spcPct val="150000"/>
              </a:lnSpc>
            </a:pPr>
            <a:r>
              <a:rPr lang="en-US" sz="2800" b="1" dirty="0" smtClean="0">
                <a:latin typeface="Copperplate Gothic Bold" panose="020E0705020206020404" pitchFamily="34" charset="0"/>
              </a:rPr>
              <a:t>Jesus fulfilled His promise to defeat death (Matt 16:21)</a:t>
            </a:r>
          </a:p>
          <a:p>
            <a:pPr>
              <a:lnSpc>
                <a:spcPct val="150000"/>
              </a:lnSpc>
            </a:pPr>
            <a:r>
              <a:rPr lang="en-US" sz="2800" b="1" dirty="0" smtClean="0">
                <a:latin typeface="Copperplate Gothic Bold" panose="020E0705020206020404" pitchFamily="34" charset="0"/>
              </a:rPr>
              <a:t>Jesus was confirmed to be the son of God (Rom 1:4)</a:t>
            </a:r>
          </a:p>
          <a:p>
            <a:pPr>
              <a:lnSpc>
                <a:spcPct val="150000"/>
              </a:lnSpc>
            </a:pPr>
            <a:r>
              <a:rPr lang="en-US" sz="2800" b="1" dirty="0" smtClean="0">
                <a:latin typeface="Copperplate Gothic Bold" panose="020E0705020206020404" pitchFamily="34" charset="0"/>
              </a:rPr>
              <a:t>Jesus was enthroned as King of kings (Acts 2:30-31)</a:t>
            </a:r>
          </a:p>
          <a:p>
            <a:pPr>
              <a:lnSpc>
                <a:spcPct val="150000"/>
              </a:lnSpc>
            </a:pPr>
            <a:r>
              <a:rPr lang="en-US" sz="2800" b="1" dirty="0" smtClean="0">
                <a:latin typeface="Copperplate Gothic Bold" panose="020E0705020206020404" pitchFamily="34" charset="0"/>
              </a:rPr>
              <a:t>The Holy Spirit came upon the apostles (Acts 2:1-4)</a:t>
            </a:r>
          </a:p>
          <a:p>
            <a:pPr>
              <a:lnSpc>
                <a:spcPct val="150000"/>
              </a:lnSpc>
            </a:pPr>
            <a:r>
              <a:rPr lang="en-US" sz="2800" b="1" dirty="0" smtClean="0">
                <a:latin typeface="Copperplate Gothic Bold" panose="020E0705020206020404" pitchFamily="34" charset="0"/>
              </a:rPr>
              <a:t>The church came into existence (Acts 2:37-47)</a:t>
            </a:r>
          </a:p>
          <a:p>
            <a:pPr>
              <a:lnSpc>
                <a:spcPct val="150000"/>
              </a:lnSpc>
            </a:pPr>
            <a:r>
              <a:rPr lang="en-US" sz="2800" b="1" dirty="0" smtClean="0">
                <a:latin typeface="Copperplate Gothic Bold" panose="020E0705020206020404" pitchFamily="34" charset="0"/>
              </a:rPr>
              <a:t>John received the Revelation vision (Rev 1:10)</a:t>
            </a:r>
          </a:p>
          <a:p>
            <a:pPr>
              <a:lnSpc>
                <a:spcPct val="150000"/>
              </a:lnSpc>
            </a:pPr>
            <a:r>
              <a:rPr lang="en-US" sz="2800" b="1" dirty="0" smtClean="0">
                <a:latin typeface="Copperplate Gothic Bold" panose="020E0705020206020404" pitchFamily="34" charset="0"/>
              </a:rPr>
              <a:t>The early church met to worship (Acts 20:7; 1 Cor 16:1-2)</a:t>
            </a:r>
          </a:p>
        </p:txBody>
      </p:sp>
      <p:sp>
        <p:nvSpPr>
          <p:cNvPr id="7" name="Rectangle 6"/>
          <p:cNvSpPr/>
          <p:nvPr/>
        </p:nvSpPr>
        <p:spPr>
          <a:xfrm>
            <a:off x="364628" y="65777"/>
            <a:ext cx="3408305" cy="1862048"/>
          </a:xfrm>
          <a:prstGeom prst="rect">
            <a:avLst/>
          </a:prstGeom>
          <a:noFill/>
        </p:spPr>
        <p:txBody>
          <a:bodyPr wrap="none" lIns="91440" tIns="45720" rIns="91440" bIns="45720">
            <a:spAutoFit/>
          </a:bodyPr>
          <a:lstStyle/>
          <a:p>
            <a:pPr algn="ctr"/>
            <a:r>
              <a:rPr lang="en-US" sz="11500" cap="none" spc="-300" dirty="0" smtClean="0">
                <a:ln w="10541" cmpd="sng">
                  <a:noFill/>
                  <a:prstDash val="solid"/>
                </a:ln>
                <a:effectLst/>
                <a:latin typeface="Algerian" panose="04020705040A02060702" pitchFamily="82" charset="0"/>
              </a:rPr>
              <a:t>S</a:t>
            </a:r>
            <a:r>
              <a:rPr lang="en-US" sz="6000" cap="none" spc="-300" dirty="0" smtClean="0">
                <a:ln w="10541" cmpd="sng">
                  <a:noFill/>
                  <a:prstDash val="solid"/>
                </a:ln>
                <a:effectLst/>
                <a:latin typeface="Algerian" panose="04020705040A02060702" pitchFamily="82" charset="0"/>
              </a:rPr>
              <a:t>unday:</a:t>
            </a:r>
            <a:endParaRPr lang="en-US" sz="6000" cap="none" spc="-300" dirty="0">
              <a:ln w="10541" cmpd="sng">
                <a:noFill/>
                <a:prstDash val="solid"/>
              </a:ln>
              <a:effectLst/>
              <a:latin typeface="Algerian" panose="04020705040A02060702" pitchFamily="82" charset="0"/>
            </a:endParaRPr>
          </a:p>
        </p:txBody>
      </p:sp>
    </p:spTree>
    <p:extLst>
      <p:ext uri="{BB962C8B-B14F-4D97-AF65-F5344CB8AC3E}">
        <p14:creationId xmlns:p14="http://schemas.microsoft.com/office/powerpoint/2010/main" val="428859882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91594" y="0"/>
            <a:ext cx="1040881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Goudy Old Style" panose="02020502050305020303" pitchFamily="18" charset="0"/>
              </a:rPr>
              <a:t>What’s Happened to the Lord’s Day?</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oudy Old Style" panose="02020502050305020303" pitchFamily="18"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b="6832"/>
          <a:stretch/>
        </p:blipFill>
        <p:spPr>
          <a:xfrm>
            <a:off x="1546564" y="923329"/>
            <a:ext cx="9098872" cy="5651485"/>
          </a:xfrm>
          <a:prstGeom prst="rect">
            <a:avLst/>
          </a:prstGeom>
          <a:ln>
            <a:noFill/>
          </a:ln>
          <a:effectLst>
            <a:softEdge rad="112500"/>
          </a:effectLst>
        </p:spPr>
      </p:pic>
      <p:sp>
        <p:nvSpPr>
          <p:cNvPr id="16" name="TextBox 15"/>
          <p:cNvSpPr txBox="1"/>
          <p:nvPr/>
        </p:nvSpPr>
        <p:spPr>
          <a:xfrm>
            <a:off x="2581834" y="3845859"/>
            <a:ext cx="5316071" cy="830997"/>
          </a:xfrm>
          <a:prstGeom prst="rect">
            <a:avLst/>
          </a:prstGeom>
          <a:noFill/>
        </p:spPr>
        <p:txBody>
          <a:bodyPr wrap="square" rtlCol="0">
            <a:spAutoFit/>
          </a:bodyPr>
          <a:lstStyle/>
          <a:p>
            <a:pPr algn="ctr"/>
            <a:r>
              <a:rPr lang="en-US" sz="2400" b="1" dirty="0" smtClean="0"/>
              <a:t>20 % Attend church once each week,</a:t>
            </a:r>
          </a:p>
          <a:p>
            <a:pPr algn="ctr"/>
            <a:r>
              <a:rPr lang="en-US" sz="2400" b="1" dirty="0" smtClean="0"/>
              <a:t>80% of Americans do not!</a:t>
            </a:r>
            <a:endParaRPr lang="en-US" sz="2400" b="1" dirty="0"/>
          </a:p>
        </p:txBody>
      </p:sp>
      <p:sp>
        <p:nvSpPr>
          <p:cNvPr id="18" name="TextBox 17"/>
          <p:cNvSpPr txBox="1"/>
          <p:nvPr/>
        </p:nvSpPr>
        <p:spPr>
          <a:xfrm>
            <a:off x="3437963" y="5082988"/>
            <a:ext cx="5316071" cy="830997"/>
          </a:xfrm>
          <a:prstGeom prst="rect">
            <a:avLst/>
          </a:prstGeom>
          <a:noFill/>
        </p:spPr>
        <p:txBody>
          <a:bodyPr wrap="square" rtlCol="0">
            <a:spAutoFit/>
          </a:bodyPr>
          <a:lstStyle/>
          <a:p>
            <a:pPr algn="ctr"/>
            <a:r>
              <a:rPr lang="en-US" sz="2400" b="1" dirty="0" smtClean="0"/>
              <a:t>Between 4,000—7,000 churches close their doors permanently each year.</a:t>
            </a:r>
            <a:endParaRPr lang="en-US" sz="2400" b="1" dirty="0"/>
          </a:p>
        </p:txBody>
      </p:sp>
    </p:spTree>
    <p:extLst>
      <p:ext uri="{BB962C8B-B14F-4D97-AF65-F5344CB8AC3E}">
        <p14:creationId xmlns:p14="http://schemas.microsoft.com/office/powerpoint/2010/main" val="269055035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2332</TotalTime>
  <Words>678</Words>
  <Application>Microsoft Office PowerPoint</Application>
  <PresentationFormat>Custom</PresentationFormat>
  <Paragraphs>57</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Harrington</vt:lpstr>
      <vt:lpstr>Copperplate Gothic Bold</vt:lpstr>
      <vt:lpstr>Algerian</vt:lpstr>
      <vt:lpstr>Calibri</vt:lpstr>
      <vt:lpstr>Wingdings</vt:lpstr>
      <vt:lpstr>Goudy Old Style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Danville Church</cp:lastModifiedBy>
  <cp:revision>153</cp:revision>
  <dcterms:created xsi:type="dcterms:W3CDTF">2015-03-17T14:57:19Z</dcterms:created>
  <dcterms:modified xsi:type="dcterms:W3CDTF">2015-08-30T13:55:22Z</dcterms:modified>
</cp:coreProperties>
</file>