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85" r:id="rId5"/>
    <p:sldId id="259" r:id="rId6"/>
    <p:sldId id="284" r:id="rId7"/>
    <p:sldId id="290" r:id="rId8"/>
    <p:sldId id="287" r:id="rId9"/>
    <p:sldId id="291" r:id="rId10"/>
    <p:sldId id="262"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otype Corsiva" panose="03010101010201010101" pitchFamily="66" charset="0"/>
      <p: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userDrawn="1">
          <p15:clr>
            <a:srgbClr val="A4A3A4"/>
          </p15:clr>
        </p15:guide>
        <p15:guide id="3" orient="horz" pos="2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3300"/>
    <a:srgbClr val="413831"/>
    <a:srgbClr val="6DA652"/>
    <a:srgbClr val="596853"/>
    <a:srgbClr val="6E7453"/>
    <a:srgbClr val="212E1D"/>
    <a:srgbClr val="B61900"/>
    <a:srgbClr val="667EB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5" d="100"/>
          <a:sy n="75" d="100"/>
        </p:scale>
        <p:origin x="-318" y="-84"/>
      </p:cViewPr>
      <p:guideLst>
        <p:guide orient="horz" pos="2159"/>
        <p:guide orient="horz" pos="216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035EA-4B1F-464A-9EDB-78A18505FAD7}" type="datetimeFigureOut">
              <a:rPr lang="en-US" smtClean="0"/>
              <a:t>7/19/2015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FD2FE-CA30-4A7F-AB72-F9A0F3CC0AB4}" type="slidenum">
              <a:rPr lang="en-US" smtClean="0"/>
              <a:t>‹#›</a:t>
            </a:fld>
            <a:endParaRPr lang="en-US"/>
          </a:p>
        </p:txBody>
      </p:sp>
    </p:spTree>
    <p:extLst>
      <p:ext uri="{BB962C8B-B14F-4D97-AF65-F5344CB8AC3E}">
        <p14:creationId xmlns:p14="http://schemas.microsoft.com/office/powerpoint/2010/main" val="169676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1</a:t>
            </a:fld>
            <a:endParaRPr lang="en-US"/>
          </a:p>
        </p:txBody>
      </p:sp>
    </p:spTree>
    <p:extLst>
      <p:ext uri="{BB962C8B-B14F-4D97-AF65-F5344CB8AC3E}">
        <p14:creationId xmlns:p14="http://schemas.microsoft.com/office/powerpoint/2010/main" val="389587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10</a:t>
            </a:fld>
            <a:endParaRPr lang="en-US"/>
          </a:p>
        </p:txBody>
      </p:sp>
    </p:spTree>
    <p:extLst>
      <p:ext uri="{BB962C8B-B14F-4D97-AF65-F5344CB8AC3E}">
        <p14:creationId xmlns:p14="http://schemas.microsoft.com/office/powerpoint/2010/main" val="322763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2</a:t>
            </a:fld>
            <a:endParaRPr lang="en-US"/>
          </a:p>
        </p:txBody>
      </p:sp>
    </p:spTree>
    <p:extLst>
      <p:ext uri="{BB962C8B-B14F-4D97-AF65-F5344CB8AC3E}">
        <p14:creationId xmlns:p14="http://schemas.microsoft.com/office/powerpoint/2010/main" val="273947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3</a:t>
            </a:fld>
            <a:endParaRPr lang="en-US"/>
          </a:p>
        </p:txBody>
      </p:sp>
    </p:spTree>
    <p:extLst>
      <p:ext uri="{BB962C8B-B14F-4D97-AF65-F5344CB8AC3E}">
        <p14:creationId xmlns:p14="http://schemas.microsoft.com/office/powerpoint/2010/main" val="140561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4</a:t>
            </a:fld>
            <a:endParaRPr lang="en-US"/>
          </a:p>
        </p:txBody>
      </p:sp>
    </p:spTree>
    <p:extLst>
      <p:ext uri="{BB962C8B-B14F-4D97-AF65-F5344CB8AC3E}">
        <p14:creationId xmlns:p14="http://schemas.microsoft.com/office/powerpoint/2010/main" val="40487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5</a:t>
            </a:fld>
            <a:endParaRPr lang="en-US"/>
          </a:p>
        </p:txBody>
      </p:sp>
    </p:spTree>
    <p:extLst>
      <p:ext uri="{BB962C8B-B14F-4D97-AF65-F5344CB8AC3E}">
        <p14:creationId xmlns:p14="http://schemas.microsoft.com/office/powerpoint/2010/main" val="420931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6</a:t>
            </a:fld>
            <a:endParaRPr lang="en-US"/>
          </a:p>
        </p:txBody>
      </p:sp>
    </p:spTree>
    <p:extLst>
      <p:ext uri="{BB962C8B-B14F-4D97-AF65-F5344CB8AC3E}">
        <p14:creationId xmlns:p14="http://schemas.microsoft.com/office/powerpoint/2010/main" val="245760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7</a:t>
            </a:fld>
            <a:endParaRPr lang="en-US"/>
          </a:p>
        </p:txBody>
      </p:sp>
    </p:spTree>
    <p:extLst>
      <p:ext uri="{BB962C8B-B14F-4D97-AF65-F5344CB8AC3E}">
        <p14:creationId xmlns:p14="http://schemas.microsoft.com/office/powerpoint/2010/main" val="278972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8</a:t>
            </a:fld>
            <a:endParaRPr lang="en-US"/>
          </a:p>
        </p:txBody>
      </p:sp>
    </p:spTree>
    <p:extLst>
      <p:ext uri="{BB962C8B-B14F-4D97-AF65-F5344CB8AC3E}">
        <p14:creationId xmlns:p14="http://schemas.microsoft.com/office/powerpoint/2010/main" val="353455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FD2FE-CA30-4A7F-AB72-F9A0F3CC0AB4}" type="slidenum">
              <a:rPr lang="en-US" smtClean="0"/>
              <a:t>9</a:t>
            </a:fld>
            <a:endParaRPr lang="en-US"/>
          </a:p>
        </p:txBody>
      </p:sp>
    </p:spTree>
    <p:extLst>
      <p:ext uri="{BB962C8B-B14F-4D97-AF65-F5344CB8AC3E}">
        <p14:creationId xmlns:p14="http://schemas.microsoft.com/office/powerpoint/2010/main" val="166381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900407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77992359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92501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F238B-B3B5-4D5D-AC34-30DB94D37840}"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786683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F238B-B3B5-4D5D-AC34-30DB94D37840}"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111825426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F238B-B3B5-4D5D-AC34-30DB94D37840}"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02561402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F238B-B3B5-4D5D-AC34-30DB94D37840}" type="datetimeFigureOut">
              <a:rPr lang="en-US" smtClean="0"/>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82204410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F238B-B3B5-4D5D-AC34-30DB94D37840}" type="datetimeFigureOut">
              <a:rPr lang="en-US" smtClean="0"/>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37821808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F238B-B3B5-4D5D-AC34-30DB94D37840}" type="datetimeFigureOut">
              <a:rPr lang="en-US" smtClean="0"/>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8904375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6688930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F238B-B3B5-4D5D-AC34-30DB94D37840}"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21398-6BE6-4040-AF45-E0A3CBD30186}" type="slidenum">
              <a:rPr lang="en-US" smtClean="0"/>
              <a:t>‹#›</a:t>
            </a:fld>
            <a:endParaRPr lang="en-US"/>
          </a:p>
        </p:txBody>
      </p:sp>
    </p:spTree>
    <p:extLst>
      <p:ext uri="{BB962C8B-B14F-4D97-AF65-F5344CB8AC3E}">
        <p14:creationId xmlns:p14="http://schemas.microsoft.com/office/powerpoint/2010/main" val="2270995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F238B-B3B5-4D5D-AC34-30DB94D37840}" type="datetimeFigureOut">
              <a:rPr lang="en-US" smtClean="0"/>
              <a:t>7/19/2015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21398-6BE6-4040-AF45-E0A3CBD30186}" type="slidenum">
              <a:rPr lang="en-US" smtClean="0"/>
              <a:t>‹#›</a:t>
            </a:fld>
            <a:endParaRPr lang="en-US"/>
          </a:p>
        </p:txBody>
      </p:sp>
    </p:spTree>
    <p:extLst>
      <p:ext uri="{BB962C8B-B14F-4D97-AF65-F5344CB8AC3E}">
        <p14:creationId xmlns:p14="http://schemas.microsoft.com/office/powerpoint/2010/main" val="149387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8130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903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901" y="908496"/>
            <a:ext cx="11792197" cy="5493812"/>
          </a:xfrm>
          <a:prstGeom prst="rect">
            <a:avLst/>
          </a:prstGeom>
          <a:noFill/>
        </p:spPr>
        <p:txBody>
          <a:bodyPr wrap="square" rtlCol="0">
            <a:spAutoFit/>
          </a:bodyPr>
          <a:lstStyle/>
          <a:p>
            <a:r>
              <a:rPr lang="en-US" sz="39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3900" b="1" dirty="0" smtClean="0">
                <a:latin typeface="Arial" panose="020B0604020202020204" pitchFamily="34" charset="0"/>
                <a:cs typeface="Arial" panose="020B0604020202020204" pitchFamily="34" charset="0"/>
              </a:rPr>
              <a:t>The </a:t>
            </a:r>
            <a:r>
              <a:rPr lang="en-US" sz="3900" b="1" dirty="0">
                <a:latin typeface="Arial" panose="020B0604020202020204" pitchFamily="34" charset="0"/>
                <a:cs typeface="Arial" panose="020B0604020202020204" pitchFamily="34" charset="0"/>
              </a:rPr>
              <a:t>former account I made, O Theophilus, of all that Jesus began both to do and teach,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until the day in which He was taken up, after He through the Holy Spirit had given commandments to the apostles whom He had chosen, </a:t>
            </a:r>
            <a:r>
              <a:rPr lang="en-US" sz="39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900" b="1" baseline="30000" dirty="0">
                <a:latin typeface="Arial" panose="020B0604020202020204" pitchFamily="34" charset="0"/>
                <a:cs typeface="Arial" panose="020B0604020202020204" pitchFamily="34" charset="0"/>
              </a:rPr>
              <a:t> </a:t>
            </a:r>
            <a:r>
              <a:rPr lang="en-US" sz="3900" b="1" dirty="0">
                <a:latin typeface="Arial" panose="020B0604020202020204" pitchFamily="34" charset="0"/>
                <a:cs typeface="Arial" panose="020B0604020202020204" pitchFamily="34" charset="0"/>
              </a:rPr>
              <a:t>to whom He also presented Himself alive after His suffering by many infallible proofs, being seen by them during forty days and speaking of the things pertaining to the kingdom of God.</a:t>
            </a:r>
          </a:p>
        </p:txBody>
      </p:sp>
      <p:sp>
        <p:nvSpPr>
          <p:cNvPr id="3" name="Rectangle 2"/>
          <p:cNvSpPr/>
          <p:nvPr/>
        </p:nvSpPr>
        <p:spPr>
          <a:xfrm>
            <a:off x="4073101" y="0"/>
            <a:ext cx="4073552"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600" dirty="0" smtClean="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rPr>
              <a:t>Acts 1:1-3</a:t>
            </a:r>
            <a:endParaRPr lang="en-US" sz="6600" b="1" cap="none" spc="600" dirty="0">
              <a:ln w="11430">
                <a:solidFill>
                  <a:sysClr val="windowText" lastClr="000000"/>
                </a:solidFill>
              </a:ln>
              <a:solidFill>
                <a:srgbClr val="C00000"/>
              </a:solidFill>
              <a:effectLst>
                <a:outerShdw blurRad="50800" dist="39000" dir="5460000" algn="tl">
                  <a:srgbClr val="000000">
                    <a:alpha val="38000"/>
                  </a:srgbClr>
                </a:outerShdw>
              </a:effectLst>
              <a:latin typeface="Monotype Corsiva" panose="03010101010201010101" pitchFamily="66" charset="0"/>
            </a:endParaRPr>
          </a:p>
        </p:txBody>
      </p:sp>
    </p:spTree>
    <p:extLst>
      <p:ext uri="{BB962C8B-B14F-4D97-AF65-F5344CB8AC3E}">
        <p14:creationId xmlns:p14="http://schemas.microsoft.com/office/powerpoint/2010/main" val="222172393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267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 y="780287"/>
            <a:ext cx="12472416" cy="6254497"/>
          </a:xfrm>
          <a:prstGeom prst="rect">
            <a:avLst/>
          </a:prstGeom>
          <a:ln>
            <a:noFill/>
          </a:ln>
          <a:effectLst>
            <a:softEdge rad="112500"/>
          </a:effectLst>
        </p:spPr>
      </p:pic>
    </p:spTree>
    <p:extLst>
      <p:ext uri="{BB962C8B-B14F-4D97-AF65-F5344CB8AC3E}">
        <p14:creationId xmlns:p14="http://schemas.microsoft.com/office/powerpoint/2010/main" val="7529200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65538" y="0"/>
            <a:ext cx="11860939" cy="707886"/>
          </a:xfrm>
          <a:prstGeom prst="rect">
            <a:avLst/>
          </a:prstGeom>
          <a:solidFill>
            <a:srgbClr val="663300">
              <a:alpha val="60000"/>
            </a:srgbClr>
          </a:solidFill>
          <a:effectLst>
            <a:softEdge rad="63500"/>
          </a:effectLst>
        </p:spPr>
        <p:txBody>
          <a:bodyPr wrap="none" lIns="91440" tIns="45720" rIns="91440" bIns="45720">
            <a:spAutoFit/>
          </a:bodyPr>
          <a:lstStyle/>
          <a:p>
            <a:pPr algn="ctr"/>
            <a:r>
              <a:rPr lang="en-US" sz="4000" b="1" cap="none" spc="600" dirty="0" smtClean="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“Christians” Really Believe In. . .</a:t>
            </a:r>
            <a:endParaRPr lang="en-US" sz="4000" b="1" cap="none" spc="600" dirty="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65539" y="704375"/>
            <a:ext cx="12026462" cy="6093976"/>
          </a:xfrm>
          <a:prstGeom prst="rect">
            <a:avLst/>
          </a:prstGeom>
          <a:solidFill>
            <a:srgbClr val="663300">
              <a:alpha val="69804"/>
            </a:srgbClr>
          </a:solidFill>
        </p:spPr>
        <p:txBody>
          <a:bodyPr wrap="square" rtlCol="0">
            <a:spAutoFit/>
          </a:bodyPr>
          <a:lstStyle/>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Attending Worship Always (Heb 10:25)?</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Seeking First God’s Kingdom (Matt 6:33)?</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Giving each Sunday (1 Cor 16:1-2)?</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Partaking of the Lord’s Supper each Sunday (Acts 20:7)?</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Guarding our Language (Col 3:8)?</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Being careful about what We See (Psa 101:3)?</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a:t>
            </a:r>
            <a:r>
              <a:rPr lang="en-US" sz="2600" b="1" dirty="0">
                <a:ln>
                  <a:solidFill>
                    <a:srgbClr val="FFC000"/>
                  </a:solidFill>
                </a:ln>
                <a:solidFill>
                  <a:schemeClr val="bg1"/>
                </a:solidFill>
                <a:latin typeface="Arial" panose="020B0604020202020204" pitchFamily="34" charset="0"/>
                <a:cs typeface="Arial" panose="020B0604020202020204" pitchFamily="34" charset="0"/>
              </a:rPr>
              <a:t> </a:t>
            </a: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Dressing Modestly (1 Tim 2:9-10)?</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a:t>
            </a:r>
            <a:r>
              <a:rPr lang="en-US" sz="2600" b="1" dirty="0">
                <a:ln>
                  <a:solidFill>
                    <a:srgbClr val="FFC000"/>
                  </a:solidFill>
                </a:ln>
                <a:solidFill>
                  <a:schemeClr val="bg1"/>
                </a:solidFill>
                <a:latin typeface="Arial" panose="020B0604020202020204" pitchFamily="34" charset="0"/>
                <a:cs typeface="Arial" panose="020B0604020202020204" pitchFamily="34" charset="0"/>
              </a:rPr>
              <a:t> </a:t>
            </a: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Controlling our temper/tongue (Eph 4:31)?</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Loving others (Mk 12:31; Matt 5:44)?</a:t>
            </a:r>
          </a:p>
          <a:p>
            <a:pPr>
              <a:lnSpc>
                <a:spcPct val="150000"/>
              </a:lnSpc>
            </a:pPr>
            <a:r>
              <a:rPr lang="en-US" sz="2600" b="1" dirty="0" smtClean="0">
                <a:ln>
                  <a:solidFill>
                    <a:srgbClr val="FFC000"/>
                  </a:solidFill>
                </a:ln>
                <a:solidFill>
                  <a:schemeClr val="bg1"/>
                </a:solidFill>
                <a:latin typeface="Arial" panose="020B0604020202020204" pitchFamily="34" charset="0"/>
                <a:cs typeface="Arial" panose="020B0604020202020204" pitchFamily="34" charset="0"/>
              </a:rPr>
              <a:t>. . .  Forgiving others (Matt 6:14-15)?</a:t>
            </a:r>
            <a:endParaRPr lang="en-US" sz="2600" b="1" dirty="0">
              <a:ln>
                <a:solidFill>
                  <a:srgbClr val="FFC00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87542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2000"/>
                                        <p:tgtEl>
                                          <p:spTgt spid="6">
                                            <p:bg/>
                                          </p:spTgt>
                                        </p:tgtEl>
                                      </p:cBhvr>
                                    </p:animEffect>
                                  </p:childTnLst>
                                </p:cTn>
                              </p:par>
                            </p:childTnLst>
                          </p:cTn>
                        </p:par>
                        <p:par>
                          <p:cTn id="8" fill="hold">
                            <p:stCondLst>
                              <p:cond delay="3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2000"/>
                                        <p:tgtEl>
                                          <p:spTgt spid="6">
                                            <p:txEl>
                                              <p:pRg st="0" end="0"/>
                                            </p:txEl>
                                          </p:spTgt>
                                        </p:tgtEl>
                                      </p:cBhvr>
                                    </p:animEffect>
                                  </p:childTnLst>
                                </p:cTn>
                              </p:par>
                            </p:childTnLst>
                          </p:cTn>
                        </p:par>
                        <p:par>
                          <p:cTn id="12" fill="hold">
                            <p:stCondLst>
                              <p:cond delay="55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2000"/>
                                        <p:tgtEl>
                                          <p:spTgt spid="6">
                                            <p:txEl>
                                              <p:pRg st="1" end="1"/>
                                            </p:txEl>
                                          </p:spTgt>
                                        </p:tgtEl>
                                      </p:cBhvr>
                                    </p:animEffect>
                                  </p:childTnLst>
                                </p:cTn>
                              </p:par>
                            </p:childTnLst>
                          </p:cTn>
                        </p:par>
                        <p:par>
                          <p:cTn id="16" fill="hold">
                            <p:stCondLst>
                              <p:cond delay="75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2000"/>
                                        <p:tgtEl>
                                          <p:spTgt spid="6">
                                            <p:txEl>
                                              <p:pRg st="2" end="2"/>
                                            </p:txEl>
                                          </p:spTgt>
                                        </p:tgtEl>
                                      </p:cBhvr>
                                    </p:animEffect>
                                  </p:childTnLst>
                                </p:cTn>
                              </p:par>
                            </p:childTnLst>
                          </p:cTn>
                        </p:par>
                        <p:par>
                          <p:cTn id="20" fill="hold">
                            <p:stCondLst>
                              <p:cond delay="9500"/>
                            </p:stCondLst>
                            <p:childTnLst>
                              <p:par>
                                <p:cTn id="21" presetID="22" presetClass="entr" presetSubtype="8"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2000"/>
                                        <p:tgtEl>
                                          <p:spTgt spid="6">
                                            <p:txEl>
                                              <p:pRg st="3" end="3"/>
                                            </p:txEl>
                                          </p:spTgt>
                                        </p:tgtEl>
                                      </p:cBhvr>
                                    </p:animEffect>
                                  </p:childTnLst>
                                </p:cTn>
                              </p:par>
                            </p:childTnLst>
                          </p:cTn>
                        </p:par>
                        <p:par>
                          <p:cTn id="24" fill="hold">
                            <p:stCondLst>
                              <p:cond delay="11500"/>
                            </p:stCondLst>
                            <p:childTnLst>
                              <p:par>
                                <p:cTn id="25" presetID="22" presetClass="entr" presetSubtype="8"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2000"/>
                                        <p:tgtEl>
                                          <p:spTgt spid="6">
                                            <p:txEl>
                                              <p:pRg st="4" end="4"/>
                                            </p:txEl>
                                          </p:spTgt>
                                        </p:tgtEl>
                                      </p:cBhvr>
                                    </p:animEffect>
                                  </p:childTnLst>
                                </p:cTn>
                              </p:par>
                            </p:childTnLst>
                          </p:cTn>
                        </p:par>
                        <p:par>
                          <p:cTn id="28" fill="hold">
                            <p:stCondLst>
                              <p:cond delay="13500"/>
                            </p:stCondLst>
                            <p:childTnLst>
                              <p:par>
                                <p:cTn id="29" presetID="22" presetClass="entr" presetSubtype="8"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2000"/>
                                        <p:tgtEl>
                                          <p:spTgt spid="6">
                                            <p:txEl>
                                              <p:pRg st="5" end="5"/>
                                            </p:txEl>
                                          </p:spTgt>
                                        </p:tgtEl>
                                      </p:cBhvr>
                                    </p:animEffect>
                                  </p:childTnLst>
                                </p:cTn>
                              </p:par>
                            </p:childTnLst>
                          </p:cTn>
                        </p:par>
                        <p:par>
                          <p:cTn id="32" fill="hold">
                            <p:stCondLst>
                              <p:cond delay="15500"/>
                            </p:stCondLst>
                            <p:childTnLst>
                              <p:par>
                                <p:cTn id="33" presetID="22" presetClass="entr" presetSubtype="8"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2000"/>
                                        <p:tgtEl>
                                          <p:spTgt spid="6">
                                            <p:txEl>
                                              <p:pRg st="6" end="6"/>
                                            </p:txEl>
                                          </p:spTgt>
                                        </p:tgtEl>
                                      </p:cBhvr>
                                    </p:animEffect>
                                  </p:childTnLst>
                                </p:cTn>
                              </p:par>
                            </p:childTnLst>
                          </p:cTn>
                        </p:par>
                        <p:par>
                          <p:cTn id="36" fill="hold">
                            <p:stCondLst>
                              <p:cond delay="17500"/>
                            </p:stCondLst>
                            <p:childTnLst>
                              <p:par>
                                <p:cTn id="37" presetID="22" presetClass="entr" presetSubtype="8"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left)">
                                      <p:cBhvr>
                                        <p:cTn id="39" dur="2000"/>
                                        <p:tgtEl>
                                          <p:spTgt spid="6">
                                            <p:txEl>
                                              <p:pRg st="7" end="7"/>
                                            </p:txEl>
                                          </p:spTgt>
                                        </p:tgtEl>
                                      </p:cBhvr>
                                    </p:animEffect>
                                  </p:childTnLst>
                                </p:cTn>
                              </p:par>
                            </p:childTnLst>
                          </p:cTn>
                        </p:par>
                        <p:par>
                          <p:cTn id="40" fill="hold">
                            <p:stCondLst>
                              <p:cond delay="19500"/>
                            </p:stCondLst>
                            <p:childTnLst>
                              <p:par>
                                <p:cTn id="41" presetID="22" presetClass="entr" presetSubtype="8"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left)">
                                      <p:cBhvr>
                                        <p:cTn id="43" dur="2000"/>
                                        <p:tgtEl>
                                          <p:spTgt spid="6">
                                            <p:txEl>
                                              <p:pRg st="8" end="8"/>
                                            </p:txEl>
                                          </p:spTgt>
                                        </p:tgtEl>
                                      </p:cBhvr>
                                    </p:animEffect>
                                  </p:childTnLst>
                                </p:cTn>
                              </p:par>
                            </p:childTnLst>
                          </p:cTn>
                        </p:par>
                        <p:par>
                          <p:cTn id="44" fill="hold">
                            <p:stCondLst>
                              <p:cond delay="21500"/>
                            </p:stCondLst>
                            <p:childTnLst>
                              <p:par>
                                <p:cTn id="45" presetID="22" presetClass="entr" presetSubtype="8"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left)">
                                      <p:cBhvr>
                                        <p:cTn id="4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806489" y="0"/>
            <a:ext cx="6579045" cy="707886"/>
          </a:xfrm>
          <a:prstGeom prst="rect">
            <a:avLst/>
          </a:prstGeom>
          <a:solidFill>
            <a:srgbClr val="663300">
              <a:alpha val="60000"/>
            </a:srgbClr>
          </a:solidFill>
          <a:effectLst>
            <a:softEdge rad="63500"/>
          </a:effectLst>
        </p:spPr>
        <p:txBody>
          <a:bodyPr wrap="none" lIns="91440" tIns="45720" rIns="91440" bIns="45720">
            <a:spAutoFit/>
          </a:bodyPr>
          <a:lstStyle/>
          <a:p>
            <a:pPr algn="ctr"/>
            <a:r>
              <a:rPr lang="en-US" sz="4000" b="1" cap="none" spc="600" dirty="0" smtClean="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So, then Why . . . </a:t>
            </a:r>
            <a:endParaRPr lang="en-US" sz="4000" b="1" cap="none" spc="600" dirty="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49902" y="704375"/>
            <a:ext cx="11887200" cy="5632311"/>
          </a:xfrm>
          <a:prstGeom prst="rect">
            <a:avLst/>
          </a:prstGeom>
          <a:solidFill>
            <a:srgbClr val="663300">
              <a:alpha val="69804"/>
            </a:srgbClr>
          </a:solidFill>
        </p:spPr>
        <p:txBody>
          <a:bodyPr wrap="square" rtlCol="0">
            <a:spAutoFit/>
          </a:bodyPr>
          <a:lstStyle/>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Is There such a “drop-off” in Attendance from AM to PM to Wed PM?</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Are parents seeking the secular rather than the spiritual for their children?</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Churches struggling to have enough money to operate?</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Are so many believers using “euphemisms”?</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Regularly viewing “R-rated movies?</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70% of professed believers (50% male/20% female) viewing Pornography?</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a:t>
            </a:r>
            <a:r>
              <a:rPr lang="en-US" sz="2400" b="1" dirty="0">
                <a:ln>
                  <a:solidFill>
                    <a:srgbClr val="FFC000"/>
                  </a:solidFill>
                </a:ln>
                <a:solidFill>
                  <a:schemeClr val="bg1"/>
                </a:solidFill>
                <a:latin typeface="Arial" panose="020B0604020202020204" pitchFamily="34" charset="0"/>
                <a:cs typeface="Arial" panose="020B0604020202020204" pitchFamily="34" charset="0"/>
              </a:rPr>
              <a:t> </a:t>
            </a: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Wear skimpy swimming attire on public beaches, and swimming pools?</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a:t>
            </a:r>
            <a:r>
              <a:rPr lang="en-US" sz="2400" b="1" dirty="0">
                <a:ln>
                  <a:solidFill>
                    <a:srgbClr val="FFC000"/>
                  </a:solidFill>
                </a:ln>
                <a:solidFill>
                  <a:schemeClr val="bg1"/>
                </a:solidFill>
                <a:latin typeface="Arial" panose="020B0604020202020204" pitchFamily="34" charset="0"/>
                <a:cs typeface="Arial" panose="020B0604020202020204" pitchFamily="34" charset="0"/>
              </a:rPr>
              <a:t> </a:t>
            </a: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Are so many willing to verbally rip to shreds those who angered them?</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Is the divorce rate still high among professed Christians?</a:t>
            </a:r>
          </a:p>
          <a:p>
            <a:pPr>
              <a:lnSpc>
                <a:spcPct val="150000"/>
              </a:lnSpc>
            </a:pPr>
            <a:r>
              <a:rPr lang="en-US" sz="2400" b="1" dirty="0" smtClean="0">
                <a:ln>
                  <a:solidFill>
                    <a:srgbClr val="FFC000"/>
                  </a:solidFill>
                </a:ln>
                <a:solidFill>
                  <a:schemeClr val="bg1"/>
                </a:solidFill>
                <a:latin typeface="Arial" panose="020B0604020202020204" pitchFamily="34" charset="0"/>
                <a:cs typeface="Arial" panose="020B0604020202020204" pitchFamily="34" charset="0"/>
              </a:rPr>
              <a:t>. . .  Are church pews filled with alcohol and drug users?</a:t>
            </a:r>
            <a:endParaRPr lang="en-US" sz="2400" b="1" dirty="0">
              <a:ln>
                <a:solidFill>
                  <a:srgbClr val="FFC000"/>
                </a:solidFill>
              </a:ln>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820599"/>
      </p:ext>
    </p:extLst>
  </p:cSld>
  <p:clrMapOvr>
    <a:masterClrMapping/>
  </p:clrMapOvr>
  <mc:AlternateContent xmlns:mc="http://schemas.openxmlformats.org/markup-compatibility/2006" xmlns:p14="http://schemas.microsoft.com/office/powerpoint/2010/main">
    <mc:Choice Requires="p14">
      <p:transition spd="slow" p14:dur="4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3000"/>
                                        <p:tgtEl>
                                          <p:spTgt spid="6">
                                            <p:bg/>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3000"/>
                                        <p:tgtEl>
                                          <p:spTgt spid="6">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3000"/>
                                        <p:tgtEl>
                                          <p:spTgt spid="6">
                                            <p:txEl>
                                              <p:pRg st="1" end="1"/>
                                            </p:txEl>
                                          </p:spTgt>
                                        </p:tgtEl>
                                      </p:cBhvr>
                                    </p:animEffect>
                                  </p:childTnLst>
                                </p:cTn>
                              </p:par>
                            </p:childTnLst>
                          </p:cTn>
                        </p:par>
                        <p:par>
                          <p:cTn id="16" fill="hold">
                            <p:stCondLst>
                              <p:cond delay="9000"/>
                            </p:stCondLst>
                            <p:childTnLst>
                              <p:par>
                                <p:cTn id="17" presetID="22" presetClass="entr" presetSubtype="8"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3000"/>
                                        <p:tgtEl>
                                          <p:spTgt spid="6">
                                            <p:txEl>
                                              <p:pRg st="2" end="2"/>
                                            </p:txEl>
                                          </p:spTgt>
                                        </p:tgtEl>
                                      </p:cBhvr>
                                    </p:animEffect>
                                  </p:childTnLst>
                                </p:cTn>
                              </p:par>
                            </p:childTnLst>
                          </p:cTn>
                        </p:par>
                        <p:par>
                          <p:cTn id="20" fill="hold">
                            <p:stCondLst>
                              <p:cond delay="12000"/>
                            </p:stCondLst>
                            <p:childTnLst>
                              <p:par>
                                <p:cTn id="21" presetID="22" presetClass="entr" presetSubtype="8"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3000"/>
                                        <p:tgtEl>
                                          <p:spTgt spid="6">
                                            <p:txEl>
                                              <p:pRg st="3" end="3"/>
                                            </p:txEl>
                                          </p:spTgt>
                                        </p:tgtEl>
                                      </p:cBhvr>
                                    </p:animEffect>
                                  </p:childTnLst>
                                </p:cTn>
                              </p:par>
                            </p:childTnLst>
                          </p:cTn>
                        </p:par>
                        <p:par>
                          <p:cTn id="24" fill="hold">
                            <p:stCondLst>
                              <p:cond delay="15000"/>
                            </p:stCondLst>
                            <p:childTnLst>
                              <p:par>
                                <p:cTn id="25" presetID="22" presetClass="entr" presetSubtype="8"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3000"/>
                                        <p:tgtEl>
                                          <p:spTgt spid="6">
                                            <p:txEl>
                                              <p:pRg st="4" end="4"/>
                                            </p:txEl>
                                          </p:spTgt>
                                        </p:tgtEl>
                                      </p:cBhvr>
                                    </p:animEffect>
                                  </p:childTnLst>
                                </p:cTn>
                              </p:par>
                            </p:childTnLst>
                          </p:cTn>
                        </p:par>
                        <p:par>
                          <p:cTn id="28" fill="hold">
                            <p:stCondLst>
                              <p:cond delay="18000"/>
                            </p:stCondLst>
                            <p:childTnLst>
                              <p:par>
                                <p:cTn id="29" presetID="22" presetClass="entr" presetSubtype="8"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3000"/>
                                        <p:tgtEl>
                                          <p:spTgt spid="6">
                                            <p:txEl>
                                              <p:pRg st="5" end="5"/>
                                            </p:txEl>
                                          </p:spTgt>
                                        </p:tgtEl>
                                      </p:cBhvr>
                                    </p:animEffect>
                                  </p:childTnLst>
                                </p:cTn>
                              </p:par>
                            </p:childTnLst>
                          </p:cTn>
                        </p:par>
                        <p:par>
                          <p:cTn id="32" fill="hold">
                            <p:stCondLst>
                              <p:cond delay="21000"/>
                            </p:stCondLst>
                            <p:childTnLst>
                              <p:par>
                                <p:cTn id="33" presetID="22" presetClass="entr" presetSubtype="8"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left)">
                                      <p:cBhvr>
                                        <p:cTn id="35" dur="3000"/>
                                        <p:tgtEl>
                                          <p:spTgt spid="6">
                                            <p:txEl>
                                              <p:pRg st="6" end="6"/>
                                            </p:txEl>
                                          </p:spTgt>
                                        </p:tgtEl>
                                      </p:cBhvr>
                                    </p:animEffect>
                                  </p:childTnLst>
                                </p:cTn>
                              </p:par>
                            </p:childTnLst>
                          </p:cTn>
                        </p:par>
                        <p:par>
                          <p:cTn id="36" fill="hold">
                            <p:stCondLst>
                              <p:cond delay="24000"/>
                            </p:stCondLst>
                            <p:childTnLst>
                              <p:par>
                                <p:cTn id="37" presetID="22" presetClass="entr" presetSubtype="8"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left)">
                                      <p:cBhvr>
                                        <p:cTn id="39" dur="3000"/>
                                        <p:tgtEl>
                                          <p:spTgt spid="6">
                                            <p:txEl>
                                              <p:pRg st="7" end="7"/>
                                            </p:txEl>
                                          </p:spTgt>
                                        </p:tgtEl>
                                      </p:cBhvr>
                                    </p:animEffect>
                                  </p:childTnLst>
                                </p:cTn>
                              </p:par>
                            </p:childTnLst>
                          </p:cTn>
                        </p:par>
                        <p:par>
                          <p:cTn id="40" fill="hold">
                            <p:stCondLst>
                              <p:cond delay="27000"/>
                            </p:stCondLst>
                            <p:childTnLst>
                              <p:par>
                                <p:cTn id="41" presetID="22" presetClass="entr" presetSubtype="8"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left)">
                                      <p:cBhvr>
                                        <p:cTn id="43" dur="3000"/>
                                        <p:tgtEl>
                                          <p:spTgt spid="6">
                                            <p:txEl>
                                              <p:pRg st="8" end="8"/>
                                            </p:txEl>
                                          </p:spTgt>
                                        </p:tgtEl>
                                      </p:cBhvr>
                                    </p:animEffect>
                                  </p:childTnLst>
                                </p:cTn>
                              </p:par>
                            </p:childTnLst>
                          </p:cTn>
                        </p:par>
                        <p:par>
                          <p:cTn id="44" fill="hold">
                            <p:stCondLst>
                              <p:cond delay="30000"/>
                            </p:stCondLst>
                            <p:childTnLst>
                              <p:par>
                                <p:cTn id="45" presetID="22" presetClass="entr" presetSubtype="8"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left)">
                                      <p:cBhvr>
                                        <p:cTn id="47" dur="3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165538" y="0"/>
            <a:ext cx="11860939" cy="707886"/>
          </a:xfrm>
          <a:prstGeom prst="rect">
            <a:avLst/>
          </a:prstGeom>
          <a:solidFill>
            <a:srgbClr val="663300">
              <a:alpha val="60000"/>
            </a:srgbClr>
          </a:solidFill>
          <a:effectLst>
            <a:softEdge rad="63500"/>
          </a:effectLst>
        </p:spPr>
        <p:txBody>
          <a:bodyPr wrap="none" lIns="91440" tIns="45720" rIns="91440" bIns="45720">
            <a:spAutoFit/>
          </a:bodyPr>
          <a:lstStyle/>
          <a:p>
            <a:pPr algn="ctr"/>
            <a:r>
              <a:rPr lang="en-US" sz="4000" b="1" cap="none" spc="600" dirty="0" smtClean="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“Christians” Really Believe In. . .</a:t>
            </a:r>
            <a:endParaRPr lang="en-US" sz="4000" b="1" cap="none" spc="600" dirty="0">
              <a:ln w="10541" cmpd="sng">
                <a:solidFill>
                  <a:srgbClr val="FFFFFF"/>
                </a:solid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rot="20474443">
            <a:off x="-251843" y="3819387"/>
            <a:ext cx="10096034" cy="1107996"/>
          </a:xfrm>
          <a:prstGeom prst="rect">
            <a:avLst/>
          </a:prstGeom>
          <a:noFill/>
        </p:spPr>
        <p:txBody>
          <a:bodyPr wrap="none" lIns="91440" tIns="45720" rIns="91440" bIns="45720">
            <a:spAutoFit/>
          </a:bodyPr>
          <a:lstStyle/>
          <a:p>
            <a:pPr algn="ctr"/>
            <a:r>
              <a:rPr lang="en-US" sz="6000" b="1" cap="none" spc="600" dirty="0" smtClean="0">
                <a:ln w="10541" cmpd="sng">
                  <a:solidFill>
                    <a:srgbClr val="C00000"/>
                  </a:solidFill>
                  <a:prstDash val="solid"/>
                </a:ln>
                <a:effectLst>
                  <a:outerShdw blurRad="38100" dist="38100" dir="2700000" algn="tl">
                    <a:srgbClr val="000000">
                      <a:alpha val="43137"/>
                    </a:srgbClr>
                  </a:outerShdw>
                </a:effectLst>
                <a:latin typeface="Monotype Corsiva" panose="03010101010201010101" pitchFamily="66" charset="0"/>
              </a:rPr>
              <a:t>The Resurrection of  </a:t>
            </a:r>
            <a:r>
              <a:rPr lang="en-US" sz="6600" b="1" cap="none" spc="600" dirty="0" smtClean="0">
                <a:ln w="10541" cmpd="sng">
                  <a:solidFill>
                    <a:schemeClr val="bg1"/>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Christ?</a:t>
            </a:r>
            <a:endParaRPr lang="en-US" sz="6600" b="1" cap="none" spc="600" dirty="0">
              <a:ln w="10541" cmpd="sng">
                <a:solidFill>
                  <a:schemeClr val="bg1"/>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9920724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452202" y="1356376"/>
            <a:ext cx="11287593" cy="3416320"/>
          </a:xfrm>
          <a:prstGeom prst="rect">
            <a:avLst/>
          </a:prstGeom>
          <a:solidFill>
            <a:srgbClr val="FFFFFF">
              <a:alpha val="69804"/>
            </a:srgbClr>
          </a:solidFill>
        </p:spPr>
        <p:txBody>
          <a:bodyPr wrap="square" rtlCol="0">
            <a:spAutoFit/>
          </a:bodyPr>
          <a:lstStyle/>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said He would be raised (Matt 16:21; 26:32).</a:t>
            </a:r>
          </a:p>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Tomb was Empty (Matt 27:62—28:1-8). </a:t>
            </a:r>
          </a:p>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were multiple eyewitnesses (Acts 1:3).</a:t>
            </a:r>
          </a:p>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Transformation of the disciples (Matt 26:56; Acts 4:19-20).</a:t>
            </a:r>
          </a:p>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Existence of and Growth of the church (1 Cor 2:1-5; Acts 17:3, 30-31).</a:t>
            </a:r>
          </a:p>
          <a:p>
            <a:pPr marL="342900" indent="-342900">
              <a:lnSpc>
                <a:spcPct val="150000"/>
              </a:lnSpc>
              <a:buFont typeface="+mj-lt"/>
              <a:buAutoNum type="arabicPeriod"/>
            </a:pP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Means: We will be Raised &amp; Judged (1 Cor 15:20-23; Acts 17:31).</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453" r="25237"/>
          <a:stretch/>
        </p:blipFill>
        <p:spPr>
          <a:xfrm>
            <a:off x="6930453" y="4792923"/>
            <a:ext cx="5261547" cy="2065077"/>
          </a:xfrm>
          <a:prstGeom prst="rect">
            <a:avLst/>
          </a:prstGeom>
          <a:ln>
            <a:noFill/>
          </a:ln>
          <a:effectLst>
            <a:softEdge rad="112500"/>
          </a:effectLst>
        </p:spPr>
      </p:pic>
    </p:spTree>
    <p:extLst>
      <p:ext uri="{BB962C8B-B14F-4D97-AF65-F5344CB8AC3E}">
        <p14:creationId xmlns:p14="http://schemas.microsoft.com/office/powerpoint/2010/main" val="40864218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2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2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2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8" name="Rectangle 7"/>
          <p:cNvSpPr/>
          <p:nvPr/>
        </p:nvSpPr>
        <p:spPr>
          <a:xfrm>
            <a:off x="0" y="-1"/>
            <a:ext cx="7451655" cy="646331"/>
          </a:xfrm>
          <a:prstGeom prst="rect">
            <a:avLst/>
          </a:prstGeom>
          <a:noFill/>
        </p:spPr>
        <p:txBody>
          <a:bodyPr wrap="none" lIns="91440" tIns="45720" rIns="91440" bIns="45720">
            <a:spAutoFit/>
          </a:bodyPr>
          <a:lstStyle/>
          <a:p>
            <a:pPr algn="ctr"/>
            <a:r>
              <a:rPr lang="en-US" sz="3600" b="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Belief in the Resurrection Changes Us:</a:t>
            </a:r>
            <a:endParaRPr lang="en-US" sz="3600" b="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9" name="TextBox 8"/>
          <p:cNvSpPr txBox="1"/>
          <p:nvPr/>
        </p:nvSpPr>
        <p:spPr>
          <a:xfrm>
            <a:off x="614597" y="929389"/>
            <a:ext cx="5481403" cy="2492990"/>
          </a:xfrm>
          <a:prstGeom prst="rect">
            <a:avLst/>
          </a:prstGeom>
          <a:noFill/>
        </p:spPr>
        <p:txBody>
          <a:bodyPr wrap="square" rtlCol="0">
            <a:spAutoFit/>
          </a:bodyPr>
          <a:lstStyle/>
          <a:p>
            <a:pPr marL="285750" indent="-285750">
              <a:buFont typeface="Wingdings" panose="05000000000000000000" pitchFamily="2" charset="2"/>
              <a:buChar char="Ø"/>
            </a:pPr>
            <a:r>
              <a:rPr lang="en-US"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purge sins from our lives (Col 3:1-9; Eph 4:22; Rom 6:4).</a:t>
            </a:r>
          </a:p>
          <a:p>
            <a:pPr marL="285750" indent="-285750">
              <a:buFont typeface="Wingdings" panose="05000000000000000000" pitchFamily="2" charset="2"/>
              <a:buChar char="Ø"/>
            </a:pPr>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put on characteristics of Righteousness (Col 3:10: Eph 4:24; Rom 6:13).</a:t>
            </a:r>
            <a:endParaRPr lang="en-US"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540" r="9189"/>
          <a:stretch/>
        </p:blipFill>
        <p:spPr>
          <a:xfrm>
            <a:off x="0" y="-29980"/>
            <a:ext cx="12192000" cy="6858000"/>
          </a:xfrm>
          <a:prstGeom prst="rect">
            <a:avLst/>
          </a:prstGeom>
        </p:spPr>
      </p:pic>
    </p:spTree>
    <p:extLst>
      <p:ext uri="{BB962C8B-B14F-4D97-AF65-F5344CB8AC3E}">
        <p14:creationId xmlns:p14="http://schemas.microsoft.com/office/powerpoint/2010/main" val="211311238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435</Words>
  <Application>Microsoft Office PowerPoint</Application>
  <PresentationFormat>Custom</PresentationFormat>
  <Paragraphs>46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Wingdings</vt:lpstr>
      <vt:lpstr>Monotype Corsiva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Danville Church</cp:lastModifiedBy>
  <cp:revision>157</cp:revision>
  <dcterms:created xsi:type="dcterms:W3CDTF">2014-08-19T14:33:59Z</dcterms:created>
  <dcterms:modified xsi:type="dcterms:W3CDTF">2015-07-19T15:16:40Z</dcterms:modified>
</cp:coreProperties>
</file>