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92" r:id="rId5"/>
    <p:sldId id="285" r:id="rId6"/>
    <p:sldId id="259" r:id="rId7"/>
    <p:sldId id="284" r:id="rId8"/>
    <p:sldId id="289" r:id="rId9"/>
    <p:sldId id="287" r:id="rId10"/>
    <p:sldId id="290" r:id="rId11"/>
    <p:sldId id="293" r:id="rId12"/>
    <p:sldId id="262" r:id="rId13"/>
  </p:sldIdLst>
  <p:sldSz cx="12192000" cy="6858000"/>
  <p:notesSz cx="6858000" cy="9144000"/>
  <p:embeddedFontLst>
    <p:embeddedFont>
      <p:font typeface="Calibri Light" panose="020F0302020204030204" pitchFamily="34" charset="0"/>
      <p:regular r:id="rId14"/>
      <p:italic r:id="rId15"/>
    </p:embeddedFont>
    <p:embeddedFont>
      <p:font typeface="Monotype Corsiva" panose="03010101010201010101" pitchFamily="66" charset="0"/>
      <p:italic r:id="rId16"/>
    </p:embeddedFont>
    <p:embeddedFont>
      <p:font typeface="David" panose="020E0502060401010101" pitchFamily="34" charset="-79"/>
      <p:regular r:id="rId17"/>
      <p:bold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4" orient="horz" pos="2159">
          <p15:clr>
            <a:srgbClr val="A4A3A4"/>
          </p15:clr>
        </p15:guide>
        <p15:guide id="5" orient="horz" pos="2162">
          <p15:clr>
            <a:srgbClr val="A4A3A4"/>
          </p15:clr>
        </p15:guide>
        <p15:guide id="6" pos="38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3831"/>
    <a:srgbClr val="FFFFFF"/>
    <a:srgbClr val="6DA652"/>
    <a:srgbClr val="596853"/>
    <a:srgbClr val="6E7453"/>
    <a:srgbClr val="212E1D"/>
    <a:srgbClr val="B61900"/>
    <a:srgbClr val="667EBE"/>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5" d="100"/>
          <a:sy n="75" d="100"/>
        </p:scale>
        <p:origin x="-318" y="-84"/>
      </p:cViewPr>
      <p:guideLst>
        <p:guide orient="horz" pos="2160"/>
        <p:guide orient="horz" pos="2159"/>
        <p:guide orient="horz" pos="2162"/>
        <p:guide pos="3840"/>
        <p:guide pos="38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90040797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77992359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92501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7866835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F238B-B3B5-4D5D-AC34-30DB94D3784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111825426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F238B-B3B5-4D5D-AC34-30DB94D37840}" type="datetimeFigureOut">
              <a:rPr lang="en-US" smtClean="0"/>
              <a:t>7/5/2015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2561402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F238B-B3B5-4D5D-AC34-30DB94D37840}" type="datetimeFigureOut">
              <a:rPr lang="en-US" smtClean="0"/>
              <a:t>7/5/2015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82204410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F238B-B3B5-4D5D-AC34-30DB94D37840}" type="datetimeFigureOut">
              <a:rPr lang="en-US" smtClean="0"/>
              <a:t>7/5/2015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78218086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F238B-B3B5-4D5D-AC34-30DB94D37840}" type="datetimeFigureOut">
              <a:rPr lang="en-US" smtClean="0"/>
              <a:t>7/5/2015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043750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7/5/2015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6688930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7/5/2015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27099594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F238B-B3B5-4D5D-AC34-30DB94D37840}" type="datetimeFigureOut">
              <a:rPr lang="en-US" smtClean="0"/>
              <a:t>7/5/2015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21398-6BE6-4040-AF45-E0A3CBD30186}" type="slidenum">
              <a:rPr lang="en-US" smtClean="0"/>
              <a:t>‹#›</a:t>
            </a:fld>
            <a:endParaRPr lang="en-US"/>
          </a:p>
        </p:txBody>
      </p:sp>
    </p:spTree>
    <p:extLst>
      <p:ext uri="{BB962C8B-B14F-4D97-AF65-F5344CB8AC3E}">
        <p14:creationId xmlns:p14="http://schemas.microsoft.com/office/powerpoint/2010/main" val="149387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8130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297539" y="4491016"/>
            <a:ext cx="11587397" cy="2308324"/>
          </a:xfrm>
          <a:prstGeom prst="rect">
            <a:avLst/>
          </a:prstGeom>
          <a:noFill/>
        </p:spPr>
        <p:txBody>
          <a:bodyPr wrap="square" rtlCol="0">
            <a:spAutoFit/>
          </a:bodyPr>
          <a:lstStyle/>
          <a:p>
            <a:pPr algn="ctr">
              <a:lnSpc>
                <a:spcPct val="150000"/>
              </a:lnSpc>
            </a:pPr>
            <a:r>
              <a:rPr lang="en-US" sz="3200" b="1" dirty="0" smtClean="0">
                <a:solidFill>
                  <a:schemeClr val="bg1"/>
                </a:solidFill>
                <a:latin typeface="Arial" panose="020B0604020202020204" pitchFamily="34" charset="0"/>
                <a:cs typeface="Arial" panose="020B0604020202020204" pitchFamily="34" charset="0"/>
              </a:rPr>
              <a:t>“For </a:t>
            </a:r>
            <a:r>
              <a:rPr lang="en-US" sz="3200" b="1" dirty="0">
                <a:solidFill>
                  <a:schemeClr val="bg1"/>
                </a:solidFill>
                <a:latin typeface="Arial" panose="020B0604020202020204" pitchFamily="34" charset="0"/>
                <a:cs typeface="Arial" panose="020B0604020202020204" pitchFamily="34" charset="0"/>
              </a:rPr>
              <a:t>I am the </a:t>
            </a:r>
            <a:r>
              <a:rPr lang="en-US" sz="3200" b="1" cap="small" dirty="0">
                <a:solidFill>
                  <a:schemeClr val="bg1"/>
                </a:solidFill>
                <a:latin typeface="Arial" panose="020B0604020202020204" pitchFamily="34" charset="0"/>
                <a:cs typeface="Arial" panose="020B0604020202020204" pitchFamily="34" charset="0"/>
              </a:rPr>
              <a:t>Lord</a:t>
            </a:r>
            <a:r>
              <a:rPr lang="en-US" sz="3200" b="1" dirty="0">
                <a:solidFill>
                  <a:schemeClr val="bg1"/>
                </a:solidFill>
                <a:latin typeface="Arial" panose="020B0604020202020204" pitchFamily="34" charset="0"/>
                <a:cs typeface="Arial" panose="020B0604020202020204" pitchFamily="34" charset="0"/>
              </a:rPr>
              <a:t>, </a:t>
            </a:r>
            <a:r>
              <a:rPr lang="en-US" sz="3200" b="1" u="sng" dirty="0">
                <a:solidFill>
                  <a:schemeClr val="bg1"/>
                </a:solidFill>
                <a:latin typeface="Arial" panose="020B0604020202020204" pitchFamily="34" charset="0"/>
                <a:cs typeface="Arial" panose="020B0604020202020204" pitchFamily="34" charset="0"/>
              </a:rPr>
              <a:t>I do not </a:t>
            </a:r>
            <a:r>
              <a:rPr lang="en-US" sz="3200" b="1" u="sng" dirty="0" smtClean="0">
                <a:solidFill>
                  <a:schemeClr val="bg1"/>
                </a:solidFill>
                <a:latin typeface="Arial" panose="020B0604020202020204" pitchFamily="34" charset="0"/>
                <a:cs typeface="Arial" panose="020B0604020202020204" pitchFamily="34" charset="0"/>
              </a:rPr>
              <a:t>change</a:t>
            </a:r>
            <a:r>
              <a:rPr lang="en-US" sz="3200" b="1" dirty="0" smtClean="0">
                <a:solidFill>
                  <a:schemeClr val="bg1"/>
                </a:solidFill>
                <a:latin typeface="Arial" panose="020B0604020202020204" pitchFamily="34" charset="0"/>
                <a:cs typeface="Arial" panose="020B0604020202020204" pitchFamily="34" charset="0"/>
              </a:rPr>
              <a:t>” (Mal 3:6).</a:t>
            </a:r>
          </a:p>
          <a:p>
            <a:pPr algn="ctr">
              <a:lnSpc>
                <a:spcPct val="150000"/>
              </a:lnSpc>
            </a:pPr>
            <a:r>
              <a:rPr lang="en-US" sz="3200" b="1" dirty="0" smtClean="0">
                <a:solidFill>
                  <a:schemeClr val="bg1"/>
                </a:solidFill>
                <a:latin typeface="Arial" panose="020B0604020202020204" pitchFamily="34" charset="0"/>
                <a:cs typeface="Arial" panose="020B0604020202020204" pitchFamily="34" charset="0"/>
              </a:rPr>
              <a:t>“The </a:t>
            </a:r>
            <a:r>
              <a:rPr lang="en-US" sz="3200" b="1" dirty="0">
                <a:solidFill>
                  <a:schemeClr val="bg1"/>
                </a:solidFill>
                <a:latin typeface="Arial" panose="020B0604020202020204" pitchFamily="34" charset="0"/>
                <a:cs typeface="Arial" panose="020B0604020202020204" pitchFamily="34" charset="0"/>
              </a:rPr>
              <a:t>counsel of the Lord </a:t>
            </a:r>
            <a:r>
              <a:rPr lang="en-US" sz="3200" b="1" u="sng" dirty="0">
                <a:solidFill>
                  <a:schemeClr val="bg1"/>
                </a:solidFill>
                <a:latin typeface="Arial" panose="020B0604020202020204" pitchFamily="34" charset="0"/>
                <a:cs typeface="Arial" panose="020B0604020202020204" pitchFamily="34" charset="0"/>
              </a:rPr>
              <a:t>stands </a:t>
            </a:r>
            <a:r>
              <a:rPr lang="en-US" sz="3200" b="1" u="sng" dirty="0" smtClean="0">
                <a:solidFill>
                  <a:schemeClr val="bg1"/>
                </a:solidFill>
                <a:latin typeface="Arial" panose="020B0604020202020204" pitchFamily="34" charset="0"/>
                <a:cs typeface="Arial" panose="020B0604020202020204" pitchFamily="34" charset="0"/>
              </a:rPr>
              <a:t>forever</a:t>
            </a:r>
            <a:r>
              <a:rPr lang="en-US" sz="3200" b="1" dirty="0" smtClean="0">
                <a:solidFill>
                  <a:schemeClr val="bg1"/>
                </a:solidFill>
                <a:latin typeface="Arial" panose="020B0604020202020204" pitchFamily="34" charset="0"/>
                <a:cs typeface="Arial" panose="020B0604020202020204" pitchFamily="34" charset="0"/>
              </a:rPr>
              <a:t>”  (Psa 33:11).</a:t>
            </a:r>
          </a:p>
          <a:p>
            <a:pPr algn="ctr">
              <a:lnSpc>
                <a:spcPct val="150000"/>
              </a:lnSpc>
            </a:pPr>
            <a:r>
              <a:rPr lang="en-US" sz="3200" b="1" dirty="0" smtClean="0">
                <a:solidFill>
                  <a:schemeClr val="bg1"/>
                </a:solidFill>
                <a:latin typeface="Arial" panose="020B0604020202020204" pitchFamily="34" charset="0"/>
                <a:cs typeface="Arial" panose="020B0604020202020204" pitchFamily="34" charset="0"/>
              </a:rPr>
              <a:t>“. . . My </a:t>
            </a:r>
            <a:r>
              <a:rPr lang="en-US" sz="3200" b="1" dirty="0">
                <a:solidFill>
                  <a:schemeClr val="bg1"/>
                </a:solidFill>
                <a:latin typeface="Arial" panose="020B0604020202020204" pitchFamily="34" charset="0"/>
                <a:cs typeface="Arial" panose="020B0604020202020204" pitchFamily="34" charset="0"/>
              </a:rPr>
              <a:t>words will by </a:t>
            </a:r>
            <a:r>
              <a:rPr lang="en-US" sz="3200" b="1" u="sng" dirty="0">
                <a:solidFill>
                  <a:schemeClr val="bg1"/>
                </a:solidFill>
                <a:latin typeface="Arial" panose="020B0604020202020204" pitchFamily="34" charset="0"/>
                <a:cs typeface="Arial" panose="020B0604020202020204" pitchFamily="34" charset="0"/>
              </a:rPr>
              <a:t>no means pass </a:t>
            </a:r>
            <a:r>
              <a:rPr lang="en-US" sz="3200" b="1" u="sng" dirty="0" smtClean="0">
                <a:solidFill>
                  <a:schemeClr val="bg1"/>
                </a:solidFill>
                <a:latin typeface="Arial" panose="020B0604020202020204" pitchFamily="34" charset="0"/>
                <a:cs typeface="Arial" panose="020B0604020202020204" pitchFamily="34" charset="0"/>
              </a:rPr>
              <a:t>away</a:t>
            </a:r>
            <a:r>
              <a:rPr lang="en-US" sz="3200" b="1" dirty="0" smtClean="0">
                <a:solidFill>
                  <a:schemeClr val="bg1"/>
                </a:solidFill>
                <a:latin typeface="Arial" panose="020B0604020202020204" pitchFamily="34" charset="0"/>
                <a:cs typeface="Arial" panose="020B0604020202020204" pitchFamily="34" charset="0"/>
              </a:rPr>
              <a:t>” (Matt 24:35).</a:t>
            </a:r>
            <a:endParaRPr lang="en-US" sz="32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536144" y="-35004"/>
            <a:ext cx="9110186" cy="1323439"/>
          </a:xfrm>
          <a:prstGeom prst="rect">
            <a:avLst/>
          </a:prstGeom>
          <a:noFill/>
        </p:spPr>
        <p:txBody>
          <a:bodyPr wrap="none" lIns="91440" tIns="45720" rIns="91440" bIns="45720">
            <a:spAutoFit/>
          </a:bodyPr>
          <a:lstStyle/>
          <a:p>
            <a:pPr algn="ctr"/>
            <a:r>
              <a:rPr lang="en-US" sz="8000" b="1" cap="none" spc="300" dirty="0" smtClean="0">
                <a:ln w="10541" cmpd="sng">
                  <a:solidFill>
                    <a:srgbClr val="7D7D7D">
                      <a:tint val="100000"/>
                      <a:shade val="100000"/>
                      <a:satMod val="110000"/>
                    </a:srgbClr>
                  </a:solidFill>
                  <a:prstDash val="solid"/>
                </a:ln>
                <a:solidFill>
                  <a:sysClr val="windowText" lastClr="000000"/>
                </a:solidFill>
                <a:effectLst>
                  <a:outerShdw blurRad="38100" dist="38100" dir="2700000" algn="tl">
                    <a:srgbClr val="000000">
                      <a:alpha val="43137"/>
                    </a:srgbClr>
                  </a:outerShdw>
                </a:effectLst>
                <a:latin typeface="Monotype Corsiva" panose="03010101010201010101" pitchFamily="66" charset="0"/>
              </a:rPr>
              <a:t>God Has Not Changed</a:t>
            </a:r>
            <a:endParaRPr lang="en-US" sz="8000" b="1" cap="none" spc="300" dirty="0">
              <a:ln w="10541" cmpd="sng">
                <a:solidFill>
                  <a:srgbClr val="7D7D7D">
                    <a:tint val="100000"/>
                    <a:shade val="100000"/>
                    <a:satMod val="110000"/>
                  </a:srgbClr>
                </a:solidFill>
                <a:prstDash val="solid"/>
              </a:ln>
              <a:solidFill>
                <a:sysClr val="windowText" lastClr="000000"/>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9920724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3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9" fill="hold" grpId="0" nodeType="afterEffect">
                                  <p:stCondLst>
                                    <p:cond delay="200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3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3" dur="30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8000"/>
                            </p:stCondLst>
                            <p:childTnLst>
                              <p:par>
                                <p:cTn id="15" presetID="2" presetClass="entr" presetSubtype="9" fill="hold" grpId="0" nodeType="afterEffect">
                                  <p:stCondLst>
                                    <p:cond delay="200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3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8" dur="30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42596" y="44970"/>
            <a:ext cx="11712213" cy="5016758"/>
          </a:xfrm>
          <a:prstGeom prst="rect">
            <a:avLst/>
          </a:prstGeom>
          <a:noFill/>
        </p:spPr>
        <p:txBody>
          <a:bodyPr wrap="square" rtlCol="0">
            <a:spAutoFit/>
          </a:bodyPr>
          <a:lstStyle/>
          <a:p>
            <a:pPr marL="742950" indent="-742950">
              <a:buFont typeface="Wingdings" panose="05000000000000000000" pitchFamily="2" charset="2"/>
              <a:buChar char="§"/>
            </a:pPr>
            <a: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God’s Definition of Marriage </a:t>
            </a:r>
            <a:r>
              <a:rPr lang="en-US" sz="4000" b="1" u="sng" dirty="0" smtClean="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Remains</a:t>
            </a:r>
          </a:p>
          <a:p>
            <a:pPr algn="r"/>
            <a:r>
              <a:rPr lang="en-US" sz="4000" b="1" u="sng" dirty="0" smtClean="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Unchanged</a:t>
            </a:r>
          </a:p>
          <a:p>
            <a:pPr marL="742950" indent="-742950">
              <a:buFont typeface="Wingdings" panose="05000000000000000000" pitchFamily="2" charset="2"/>
              <a:buChar char="§"/>
            </a:pPr>
            <a:endPar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742950" indent="-742950">
              <a:buFont typeface="Wingdings" panose="05000000000000000000" pitchFamily="2" charset="2"/>
              <a:buChar char="§"/>
            </a:pPr>
            <a: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God’s View of Homosexuality </a:t>
            </a:r>
            <a:r>
              <a:rPr lang="en-US" sz="4000" b="1" u="sng" dirty="0" smtClean="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Remains</a:t>
            </a:r>
          </a:p>
          <a:p>
            <a:pPr algn="r"/>
            <a:r>
              <a:rPr lang="en-US" sz="4000" b="1" u="sng" dirty="0" smtClean="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Unchanged</a:t>
            </a:r>
          </a:p>
          <a:p>
            <a:pPr marL="742950" indent="-742950">
              <a:buFont typeface="Wingdings" panose="05000000000000000000" pitchFamily="2" charset="2"/>
              <a:buChar char="§"/>
            </a:pPr>
            <a:endPar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742950" indent="-742950">
              <a:buFont typeface="Wingdings" panose="05000000000000000000" pitchFamily="2" charset="2"/>
              <a:buChar char="§"/>
            </a:pPr>
            <a: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Loyalty and Preaching Must </a:t>
            </a:r>
            <a:r>
              <a:rPr lang="en-US" sz="4000" b="1" u="sng" dirty="0" smtClean="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Remain</a:t>
            </a:r>
          </a:p>
          <a:p>
            <a:pPr algn="r"/>
            <a:r>
              <a:rPr lang="en-US" sz="4000" b="1" u="sng" dirty="0" smtClean="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Unchanged</a:t>
            </a:r>
          </a:p>
        </p:txBody>
      </p:sp>
    </p:spTree>
    <p:extLst>
      <p:ext uri="{BB962C8B-B14F-4D97-AF65-F5344CB8AC3E}">
        <p14:creationId xmlns:p14="http://schemas.microsoft.com/office/powerpoint/2010/main" val="256645302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2000"/>
                                        <p:tgtEl>
                                          <p:spTgt spid="8">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20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left)">
                                      <p:cBhvr>
                                        <p:cTn id="16" dur="2000"/>
                                        <p:tgtEl>
                                          <p:spTgt spid="8">
                                            <p:txEl>
                                              <p:pRg st="3" end="3"/>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wipe(left)">
                                      <p:cBhvr>
                                        <p:cTn id="20" dur="20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wipe(left)">
                                      <p:cBhvr>
                                        <p:cTn id="25" dur="2000"/>
                                        <p:tgtEl>
                                          <p:spTgt spid="8">
                                            <p:txEl>
                                              <p:pRg st="6" end="6"/>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wipe(left)">
                                      <p:cBhvr>
                                        <p:cTn id="29"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9030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901" y="871920"/>
            <a:ext cx="11792197" cy="6247864"/>
          </a:xfrm>
          <a:prstGeom prst="rect">
            <a:avLst/>
          </a:prstGeom>
          <a:noFill/>
        </p:spPr>
        <p:txBody>
          <a:bodyPr wrap="square" rtlCol="0">
            <a:spAutoFit/>
          </a:bodyPr>
          <a:lstStyle/>
          <a:p>
            <a:r>
              <a:rPr lang="en-US" sz="39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n-US" sz="3900" b="1" baseline="30000" dirty="0">
                <a:latin typeface="Arial" panose="020B0604020202020204" pitchFamily="34" charset="0"/>
                <a:cs typeface="Arial" panose="020B0604020202020204" pitchFamily="34" charset="0"/>
              </a:rPr>
              <a:t> </a:t>
            </a:r>
            <a:r>
              <a:rPr lang="en-US" sz="3900" b="1" dirty="0">
                <a:latin typeface="Arial" panose="020B0604020202020204" pitchFamily="34" charset="0"/>
                <a:cs typeface="Arial" panose="020B0604020202020204" pitchFamily="34" charset="0"/>
              </a:rPr>
              <a:t>Do you not know that the unrighteous will not inherit the kingdom of God? Do not be deceived. Neither fornicators, nor idolaters, nor adulterers, nor </a:t>
            </a:r>
            <a:r>
              <a:rPr lang="en-US" sz="3900" b="1" dirty="0" smtClean="0">
                <a:latin typeface="Arial" panose="020B0604020202020204" pitchFamily="34" charset="0"/>
                <a:cs typeface="Arial" panose="020B0604020202020204" pitchFamily="34" charset="0"/>
              </a:rPr>
              <a:t>homosexuals, </a:t>
            </a:r>
            <a:r>
              <a:rPr lang="en-US" sz="3900" b="1" dirty="0">
                <a:latin typeface="Arial" panose="020B0604020202020204" pitchFamily="34" charset="0"/>
                <a:cs typeface="Arial" panose="020B0604020202020204" pitchFamily="34" charset="0"/>
              </a:rPr>
              <a:t>nor sodomites, </a:t>
            </a:r>
            <a:r>
              <a:rPr lang="en-US" sz="39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r>
              <a:rPr lang="en-US" sz="3900" b="1" baseline="30000" dirty="0">
                <a:latin typeface="Arial" panose="020B0604020202020204" pitchFamily="34" charset="0"/>
                <a:cs typeface="Arial" panose="020B0604020202020204" pitchFamily="34" charset="0"/>
              </a:rPr>
              <a:t> </a:t>
            </a:r>
            <a:r>
              <a:rPr lang="en-US" sz="3900" b="1" dirty="0">
                <a:latin typeface="Arial" panose="020B0604020202020204" pitchFamily="34" charset="0"/>
                <a:cs typeface="Arial" panose="020B0604020202020204" pitchFamily="34" charset="0"/>
              </a:rPr>
              <a:t>nor thieves, nor covetous, nor drunkards, nor revilers, nor extortioners will inherit the kingdom of God. </a:t>
            </a:r>
            <a:r>
              <a:rPr lang="en-US" sz="39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11 </a:t>
            </a:r>
            <a:r>
              <a:rPr lang="en-US" sz="3900" b="1" dirty="0">
                <a:latin typeface="Arial" panose="020B0604020202020204" pitchFamily="34" charset="0"/>
                <a:cs typeface="Arial" panose="020B0604020202020204" pitchFamily="34" charset="0"/>
              </a:rPr>
              <a:t>And such were some of you. But you were washed, but you were sanctified, but you were justified in the name of the Lord Jesus and by the Spirit of our God.</a:t>
            </a:r>
          </a:p>
        </p:txBody>
      </p:sp>
      <p:sp>
        <p:nvSpPr>
          <p:cNvPr id="3" name="Rectangle 2"/>
          <p:cNvSpPr/>
          <p:nvPr/>
        </p:nvSpPr>
        <p:spPr>
          <a:xfrm>
            <a:off x="2154309" y="0"/>
            <a:ext cx="7911140"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600" dirty="0" smtClean="0">
                <a:ln w="11430">
                  <a:solidFill>
                    <a:sysClr val="windowText" lastClr="000000"/>
                  </a:solidFill>
                </a:ln>
                <a:solidFill>
                  <a:srgbClr val="C00000"/>
                </a:solidFill>
                <a:effectLst>
                  <a:outerShdw blurRad="50800" dist="39000" dir="5460000" algn="tl">
                    <a:srgbClr val="000000">
                      <a:alpha val="38000"/>
                    </a:srgbClr>
                  </a:outerShdw>
                </a:effectLst>
                <a:latin typeface="Monotype Corsiva" panose="03010101010201010101" pitchFamily="66" charset="0"/>
              </a:rPr>
              <a:t>1 Corinthians 6:9-11</a:t>
            </a:r>
            <a:endParaRPr lang="en-US" sz="6600" b="1" cap="none" spc="600" dirty="0">
              <a:ln w="11430">
                <a:solidFill>
                  <a:sysClr val="windowText" lastClr="000000"/>
                </a:solidFill>
              </a:ln>
              <a:solidFill>
                <a:srgbClr val="C00000"/>
              </a:solidFill>
              <a:effectLst>
                <a:outerShdw blurRad="50800" dist="39000" dir="5460000" algn="tl">
                  <a:srgbClr val="000000">
                    <a:alpha val="38000"/>
                  </a:srgbClr>
                </a:outerShdw>
              </a:effectLst>
              <a:latin typeface="Monotype Corsiva" panose="03010101010201010101" pitchFamily="66" charset="0"/>
            </a:endParaRPr>
          </a:p>
        </p:txBody>
      </p:sp>
    </p:spTree>
    <p:extLst>
      <p:ext uri="{BB962C8B-B14F-4D97-AF65-F5344CB8AC3E}">
        <p14:creationId xmlns:p14="http://schemas.microsoft.com/office/powerpoint/2010/main" val="222172393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12671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901" y="871920"/>
            <a:ext cx="11792197" cy="6247864"/>
          </a:xfrm>
          <a:prstGeom prst="rect">
            <a:avLst/>
          </a:prstGeom>
          <a:noFill/>
        </p:spPr>
        <p:txBody>
          <a:bodyPr wrap="square" rtlCol="0">
            <a:spAutoFit/>
          </a:bodyPr>
          <a:lstStyle/>
          <a:p>
            <a:r>
              <a:rPr lang="en-US" sz="39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n-US" sz="3900" b="1" baseline="30000" dirty="0">
                <a:latin typeface="Arial" panose="020B0604020202020204" pitchFamily="34" charset="0"/>
                <a:cs typeface="Arial" panose="020B0604020202020204" pitchFamily="34" charset="0"/>
              </a:rPr>
              <a:t> </a:t>
            </a:r>
            <a:r>
              <a:rPr lang="en-US" sz="3900" b="1" dirty="0">
                <a:latin typeface="Arial" panose="020B0604020202020204" pitchFamily="34" charset="0"/>
                <a:cs typeface="Arial" panose="020B0604020202020204" pitchFamily="34" charset="0"/>
              </a:rPr>
              <a:t>Do you not know that the unrighteous will not inherit the kingdom of God? Do not be deceived. Neither fornicators, nor idolaters, nor adulterers, nor </a:t>
            </a:r>
            <a:r>
              <a:rPr lang="en-US" sz="3900" b="1" dirty="0" smtClean="0">
                <a:latin typeface="Arial" panose="020B0604020202020204" pitchFamily="34" charset="0"/>
                <a:cs typeface="Arial" panose="020B0604020202020204" pitchFamily="34" charset="0"/>
              </a:rPr>
              <a:t>homosexuals, </a:t>
            </a:r>
            <a:r>
              <a:rPr lang="en-US" sz="3900" b="1" dirty="0">
                <a:latin typeface="Arial" panose="020B0604020202020204" pitchFamily="34" charset="0"/>
                <a:cs typeface="Arial" panose="020B0604020202020204" pitchFamily="34" charset="0"/>
              </a:rPr>
              <a:t>nor sodomites, </a:t>
            </a:r>
            <a:r>
              <a:rPr lang="en-US" sz="39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r>
              <a:rPr lang="en-US" sz="3900" b="1" baseline="30000" dirty="0">
                <a:latin typeface="Arial" panose="020B0604020202020204" pitchFamily="34" charset="0"/>
                <a:cs typeface="Arial" panose="020B0604020202020204" pitchFamily="34" charset="0"/>
              </a:rPr>
              <a:t> </a:t>
            </a:r>
            <a:r>
              <a:rPr lang="en-US" sz="3900" b="1" dirty="0">
                <a:latin typeface="Arial" panose="020B0604020202020204" pitchFamily="34" charset="0"/>
                <a:cs typeface="Arial" panose="020B0604020202020204" pitchFamily="34" charset="0"/>
              </a:rPr>
              <a:t>nor thieves, nor covetous, nor drunkards, nor revilers, nor extortioners will inherit the kingdom of God. </a:t>
            </a:r>
            <a:r>
              <a:rPr lang="en-US" sz="39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11 </a:t>
            </a:r>
            <a:r>
              <a:rPr lang="en-US" sz="3900" b="1" dirty="0">
                <a:latin typeface="Arial" panose="020B0604020202020204" pitchFamily="34" charset="0"/>
                <a:cs typeface="Arial" panose="020B0604020202020204" pitchFamily="34" charset="0"/>
              </a:rPr>
              <a:t>And such were some of you. But you were washed, but you were sanctified, but you were justified in the name of the Lord Jesus and by the Spirit of our God.</a:t>
            </a:r>
          </a:p>
        </p:txBody>
      </p:sp>
      <p:sp>
        <p:nvSpPr>
          <p:cNvPr id="3" name="Rectangle 2"/>
          <p:cNvSpPr/>
          <p:nvPr/>
        </p:nvSpPr>
        <p:spPr>
          <a:xfrm>
            <a:off x="2154309" y="0"/>
            <a:ext cx="7911140"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600" dirty="0" smtClean="0">
                <a:ln w="11430">
                  <a:solidFill>
                    <a:sysClr val="windowText" lastClr="000000"/>
                  </a:solidFill>
                </a:ln>
                <a:solidFill>
                  <a:srgbClr val="C00000"/>
                </a:solidFill>
                <a:effectLst>
                  <a:outerShdw blurRad="50800" dist="39000" dir="5460000" algn="tl">
                    <a:srgbClr val="000000">
                      <a:alpha val="38000"/>
                    </a:srgbClr>
                  </a:outerShdw>
                </a:effectLst>
                <a:latin typeface="Monotype Corsiva" panose="03010101010201010101" pitchFamily="66" charset="0"/>
              </a:rPr>
              <a:t>1 Corinthians 6:9-11</a:t>
            </a:r>
            <a:endParaRPr lang="en-US" sz="6600" b="1" cap="none" spc="600" dirty="0">
              <a:ln w="11430">
                <a:solidFill>
                  <a:sysClr val="windowText" lastClr="000000"/>
                </a:solidFill>
              </a:ln>
              <a:solidFill>
                <a:srgbClr val="C00000"/>
              </a:solidFill>
              <a:effectLst>
                <a:outerShdw blurRad="50800" dist="39000" dir="5460000" algn="tl">
                  <a:srgbClr val="000000">
                    <a:alpha val="38000"/>
                  </a:srgbClr>
                </a:outerShdw>
              </a:effectLst>
              <a:latin typeface="Monotype Corsiva" panose="03010101010201010101" pitchFamily="66" charset="0"/>
            </a:endParaRPr>
          </a:p>
        </p:txBody>
      </p:sp>
      <p:sp>
        <p:nvSpPr>
          <p:cNvPr id="4" name="TextBox 3"/>
          <p:cNvSpPr txBox="1"/>
          <p:nvPr/>
        </p:nvSpPr>
        <p:spPr>
          <a:xfrm>
            <a:off x="1129791" y="2645856"/>
            <a:ext cx="3439411" cy="692497"/>
          </a:xfrm>
          <a:prstGeom prst="rect">
            <a:avLst/>
          </a:prstGeom>
          <a:noFill/>
        </p:spPr>
        <p:txBody>
          <a:bodyPr wrap="square" rtlCol="0">
            <a:spAutoFit/>
          </a:bodyPr>
          <a:lstStyle/>
          <a:p>
            <a:r>
              <a:rPr lang="en-US" sz="3900" b="1" u="sng" dirty="0" smtClean="0">
                <a:latin typeface="Arial" panose="020B0604020202020204" pitchFamily="34" charset="0"/>
                <a:cs typeface="Arial" panose="020B0604020202020204" pitchFamily="34" charset="0"/>
              </a:rPr>
              <a:t>homosexuals</a:t>
            </a:r>
            <a:endParaRPr lang="en-US" sz="3900" b="1" u="sng" dirty="0">
              <a:latin typeface="Arial" panose="020B0604020202020204" pitchFamily="34" charset="0"/>
              <a:cs typeface="Arial" panose="020B0604020202020204" pitchFamily="34" charset="0"/>
            </a:endParaRPr>
          </a:p>
        </p:txBody>
      </p:sp>
      <p:sp>
        <p:nvSpPr>
          <p:cNvPr id="5" name="TextBox 4"/>
          <p:cNvSpPr txBox="1"/>
          <p:nvPr/>
        </p:nvSpPr>
        <p:spPr>
          <a:xfrm>
            <a:off x="5521708" y="2647317"/>
            <a:ext cx="2805427" cy="692497"/>
          </a:xfrm>
          <a:prstGeom prst="rect">
            <a:avLst/>
          </a:prstGeom>
          <a:noFill/>
        </p:spPr>
        <p:txBody>
          <a:bodyPr wrap="square" rtlCol="0">
            <a:spAutoFit/>
          </a:bodyPr>
          <a:lstStyle/>
          <a:p>
            <a:r>
              <a:rPr lang="en-US" sz="3900" b="1" u="sng" dirty="0" smtClean="0">
                <a:latin typeface="Arial" panose="020B0604020202020204" pitchFamily="34" charset="0"/>
                <a:cs typeface="Arial" panose="020B0604020202020204" pitchFamily="34" charset="0"/>
              </a:rPr>
              <a:t>sodomites</a:t>
            </a:r>
            <a:endParaRPr lang="en-US" sz="3900" b="1" u="sng" dirty="0">
              <a:latin typeface="Arial" panose="020B0604020202020204" pitchFamily="34" charset="0"/>
              <a:cs typeface="Arial" panose="020B0604020202020204" pitchFamily="34" charset="0"/>
            </a:endParaRPr>
          </a:p>
        </p:txBody>
      </p:sp>
      <p:sp>
        <p:nvSpPr>
          <p:cNvPr id="6" name="Rectangular Callout 5"/>
          <p:cNvSpPr/>
          <p:nvPr/>
        </p:nvSpPr>
        <p:spPr>
          <a:xfrm>
            <a:off x="329784" y="3532344"/>
            <a:ext cx="5501390" cy="2703564"/>
          </a:xfrm>
          <a:prstGeom prst="wedgeRectCallout">
            <a:avLst>
              <a:gd name="adj1" fmla="val -3325"/>
              <a:gd name="adj2" fmla="val -122641"/>
            </a:avLst>
          </a:prstGeom>
          <a:solidFill>
            <a:schemeClr val="bg1">
              <a:lumMod val="8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Arial" panose="020B0604020202020204" pitchFamily="34" charset="0"/>
                <a:cs typeface="Arial" panose="020B0604020202020204" pitchFamily="34" charset="0"/>
              </a:rPr>
              <a:t>malakos</a:t>
            </a:r>
            <a:r>
              <a:rPr lang="en-US" sz="2400" b="1" dirty="0" smtClean="0">
                <a:solidFill>
                  <a:schemeClr val="tx1"/>
                </a:solidFill>
                <a:latin typeface="Arial" panose="020B0604020202020204" pitchFamily="34" charset="0"/>
                <a:cs typeface="Arial" panose="020B0604020202020204" pitchFamily="34" charset="0"/>
              </a:rPr>
              <a:t> (KJV, effeminate)</a:t>
            </a:r>
          </a:p>
          <a:p>
            <a:pPr algn="ctr"/>
            <a:r>
              <a:rPr lang="en-US" sz="2400" b="1" dirty="0" smtClean="0">
                <a:solidFill>
                  <a:schemeClr val="tx1"/>
                </a:solidFill>
                <a:latin typeface="Arial" panose="020B0604020202020204" pitchFamily="34" charset="0"/>
                <a:cs typeface="Arial" panose="020B0604020202020204" pitchFamily="34" charset="0"/>
              </a:rPr>
              <a:t>“</a:t>
            </a:r>
            <a:r>
              <a:rPr lang="en-US" sz="2400" b="1" dirty="0" smtClean="0">
                <a:ln>
                  <a:solidFill>
                    <a:srgbClr val="C00000"/>
                  </a:solidFill>
                </a:ln>
                <a:solidFill>
                  <a:schemeClr val="tx1"/>
                </a:solidFill>
                <a:latin typeface="Arial" panose="020B0604020202020204" pitchFamily="34" charset="0"/>
                <a:cs typeface="Arial" panose="020B0604020202020204" pitchFamily="34" charset="0"/>
              </a:rPr>
              <a:t>a catamite </a:t>
            </a:r>
            <a:r>
              <a:rPr lang="en-US" sz="2400" b="1" dirty="0" smtClean="0">
                <a:solidFill>
                  <a:schemeClr val="tx1"/>
                </a:solidFill>
                <a:latin typeface="Arial" panose="020B0604020202020204" pitchFamily="34" charset="0"/>
                <a:cs typeface="Arial" panose="020B0604020202020204" pitchFamily="34" charset="0"/>
              </a:rPr>
              <a:t>(</a:t>
            </a:r>
            <a:r>
              <a:rPr lang="en-US" sz="2400" b="1" i="1" dirty="0" smtClean="0">
                <a:solidFill>
                  <a:schemeClr val="tx1"/>
                </a:solidFill>
                <a:latin typeface="Arial" panose="020B0604020202020204" pitchFamily="34" charset="0"/>
                <a:cs typeface="Arial" panose="020B0604020202020204" pitchFamily="34" charset="0"/>
              </a:rPr>
              <a:t>Greco-Roman—a boy kept for sexual purposes, a younger male lover</a:t>
            </a:r>
            <a:r>
              <a:rPr lang="en-US" sz="2400" b="1" dirty="0" smtClean="0">
                <a:solidFill>
                  <a:schemeClr val="tx1"/>
                </a:solidFill>
                <a:latin typeface="Arial" panose="020B0604020202020204" pitchFamily="34" charset="0"/>
                <a:cs typeface="Arial" panose="020B0604020202020204" pitchFamily="34" charset="0"/>
              </a:rPr>
              <a:t>), </a:t>
            </a:r>
            <a:r>
              <a:rPr lang="en-US" sz="2400" b="1" dirty="0" smtClean="0">
                <a:ln>
                  <a:solidFill>
                    <a:srgbClr val="C00000"/>
                  </a:solidFill>
                </a:ln>
                <a:solidFill>
                  <a:schemeClr val="tx1"/>
                </a:solidFill>
                <a:latin typeface="Arial" panose="020B0604020202020204" pitchFamily="34" charset="0"/>
                <a:cs typeface="Arial" panose="020B0604020202020204" pitchFamily="34" charset="0"/>
              </a:rPr>
              <a:t>a male who submits his body to unlawful lewdness.</a:t>
            </a:r>
            <a:r>
              <a:rPr lang="en-US" sz="2400" b="1" dirty="0" smtClean="0">
                <a:solidFill>
                  <a:schemeClr val="tx1"/>
                </a:solidFill>
                <a:latin typeface="Arial" panose="020B0604020202020204" pitchFamily="34" charset="0"/>
                <a:cs typeface="Arial" panose="020B0604020202020204" pitchFamily="34" charset="0"/>
              </a:rPr>
              <a:t>” [Thayer’s Greek-English Lexicon, pg 387].</a:t>
            </a:r>
            <a:endParaRPr lang="en-US" sz="2400" b="1" dirty="0">
              <a:solidFill>
                <a:schemeClr val="tx1"/>
              </a:solidFill>
              <a:latin typeface="Arial" panose="020B0604020202020204" pitchFamily="34" charset="0"/>
              <a:cs typeface="Arial" panose="020B0604020202020204" pitchFamily="34" charset="0"/>
            </a:endParaRPr>
          </a:p>
        </p:txBody>
      </p:sp>
      <p:sp>
        <p:nvSpPr>
          <p:cNvPr id="7" name="Rectangular Callout 6"/>
          <p:cNvSpPr/>
          <p:nvPr/>
        </p:nvSpPr>
        <p:spPr>
          <a:xfrm>
            <a:off x="6343338" y="3547333"/>
            <a:ext cx="5501390" cy="2703564"/>
          </a:xfrm>
          <a:prstGeom prst="wedgeRectCallout">
            <a:avLst>
              <a:gd name="adj1" fmla="val 5394"/>
              <a:gd name="adj2" fmla="val -122641"/>
            </a:avLst>
          </a:prstGeom>
          <a:solidFill>
            <a:schemeClr val="bg1">
              <a:lumMod val="8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Arial" panose="020B0604020202020204" pitchFamily="34" charset="0"/>
                <a:cs typeface="Arial" panose="020B0604020202020204" pitchFamily="34" charset="0"/>
              </a:rPr>
              <a:t>arsenokoites</a:t>
            </a:r>
            <a:r>
              <a:rPr lang="en-US" sz="2400" b="1" dirty="0" smtClean="0">
                <a:solidFill>
                  <a:schemeClr val="tx1"/>
                </a:solidFill>
                <a:latin typeface="Arial" panose="020B0604020202020204" pitchFamily="34" charset="0"/>
                <a:cs typeface="Arial" panose="020B0604020202020204" pitchFamily="34" charset="0"/>
              </a:rPr>
              <a:t> (KJV, abusers of themselves with mankind)</a:t>
            </a:r>
          </a:p>
          <a:p>
            <a:pPr algn="ctr"/>
            <a:r>
              <a:rPr lang="en-US" sz="2400" b="1" dirty="0" smtClean="0">
                <a:solidFill>
                  <a:schemeClr val="tx1"/>
                </a:solidFill>
                <a:latin typeface="Arial" panose="020B0604020202020204" pitchFamily="34" charset="0"/>
                <a:cs typeface="Arial" panose="020B0604020202020204" pitchFamily="34" charset="0"/>
              </a:rPr>
              <a:t>“</a:t>
            </a:r>
            <a:r>
              <a:rPr lang="en-US" sz="2400" b="1" dirty="0" smtClean="0">
                <a:ln>
                  <a:solidFill>
                    <a:srgbClr val="C00000"/>
                  </a:solidFill>
                </a:ln>
                <a:solidFill>
                  <a:schemeClr val="tx1"/>
                </a:solidFill>
                <a:latin typeface="Arial" panose="020B0604020202020204" pitchFamily="34" charset="0"/>
                <a:cs typeface="Arial" panose="020B0604020202020204" pitchFamily="34" charset="0"/>
              </a:rPr>
              <a:t>one who lies with a male as with a female, a sodomite.</a:t>
            </a:r>
            <a:r>
              <a:rPr lang="en-US" sz="2400" b="1" dirty="0" smtClean="0">
                <a:solidFill>
                  <a:schemeClr val="tx1"/>
                </a:solidFill>
                <a:latin typeface="Arial" panose="020B0604020202020204" pitchFamily="34" charset="0"/>
                <a:cs typeface="Arial" panose="020B0604020202020204" pitchFamily="34" charset="0"/>
              </a:rPr>
              <a:t>” </a:t>
            </a:r>
          </a:p>
          <a:p>
            <a:pPr algn="ctr"/>
            <a:r>
              <a:rPr lang="en-US" sz="2400" b="1" dirty="0" smtClean="0">
                <a:solidFill>
                  <a:schemeClr val="tx1"/>
                </a:solidFill>
                <a:latin typeface="Arial" panose="020B0604020202020204" pitchFamily="34" charset="0"/>
                <a:cs typeface="Arial" panose="020B0604020202020204" pitchFamily="34" charset="0"/>
              </a:rPr>
              <a:t>[Thayer’s Greek-English Lexicon, pg 75].</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08495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64" presetClass="path" presetSubtype="0" accel="50000" decel="50000" fill="hold" grpId="0" nodeType="withEffect">
                                  <p:stCondLst>
                                    <p:cond delay="0"/>
                                  </p:stCondLst>
                                  <p:childTnLst>
                                    <p:animMotion origin="layout" path="M 0 0 L 0 -0.25 E" pathEditMode="relative" ptsTypes="">
                                      <p:cBhvr>
                                        <p:cTn id="9" dur="2000" fill="hold"/>
                                        <p:tgtEl>
                                          <p:spTgt spid="4"/>
                                        </p:tgtEl>
                                        <p:attrNameLst>
                                          <p:attrName>ppt_x</p:attrName>
                                          <p:attrName>ppt_y</p:attrName>
                                        </p:attrNameLst>
                                      </p:cBhvr>
                                    </p:animMotion>
                                  </p:childTnLst>
                                </p:cTn>
                              </p:par>
                              <p:par>
                                <p:cTn id="10" presetID="64" presetClass="path" presetSubtype="0" accel="50000" decel="50000" fill="hold" grpId="0" nodeType="withEffect">
                                  <p:stCondLst>
                                    <p:cond delay="0"/>
                                  </p:stCondLst>
                                  <p:childTnLst>
                                    <p:animMotion origin="layout" path="M -4.40276E-7 6.35838E-7 L 0.21284 -0.24994 " pathEditMode="relative" rAng="0" ptsTypes="AA">
                                      <p:cBhvr>
                                        <p:cTn id="11" dur="2000" fill="hold"/>
                                        <p:tgtEl>
                                          <p:spTgt spid="5"/>
                                        </p:tgtEl>
                                        <p:attrNameLst>
                                          <p:attrName>ppt_x</p:attrName>
                                          <p:attrName>ppt_y</p:attrName>
                                        </p:attrNameLst>
                                      </p:cBhvr>
                                      <p:rCtr x="10642" y="-12509"/>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35591" y="29263"/>
            <a:ext cx="10520830" cy="1015663"/>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6000" b="1" cap="none" spc="600" dirty="0" smtClean="0">
                <a:ln w="1905">
                  <a:solidFill>
                    <a:srgbClr val="C00000"/>
                  </a:solidFill>
                </a:ln>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Homosexuality in Rome</a:t>
            </a:r>
            <a:endParaRPr lang="en-US" sz="6000" b="1" cap="none" spc="600" dirty="0">
              <a:ln w="1905">
                <a:solidFill>
                  <a:srgbClr val="C00000"/>
                </a:solidFill>
              </a:ln>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152406" y="1269778"/>
            <a:ext cx="11919673" cy="3416320"/>
          </a:xfrm>
          <a:prstGeom prst="rect">
            <a:avLst/>
          </a:prstGeom>
          <a:solidFill>
            <a:srgbClr val="FFFFFF">
              <a:alpha val="69804"/>
            </a:srgbClr>
          </a:solidFill>
        </p:spPr>
        <p:txBody>
          <a:bodyPr wrap="square" rtlCol="0">
            <a:spAutoFit/>
          </a:bodyPr>
          <a:lstStyle/>
          <a:p>
            <a:pPr>
              <a:lnSpc>
                <a:spcPct val="150000"/>
              </a:lnSpc>
            </a:pPr>
            <a:r>
              <a:rPr lang="en-US" sz="2400" b="1" dirty="0" smtClean="0">
                <a:latin typeface="Arial" panose="020B0604020202020204" pitchFamily="34" charset="0"/>
                <a:cs typeface="Arial" panose="020B0604020202020204" pitchFamily="34" charset="0"/>
              </a:rPr>
              <a:t>Homosexuality had spread like a cancer through Rome from the Greek culture.</a:t>
            </a:r>
          </a:p>
          <a:p>
            <a:pPr>
              <a:lnSpc>
                <a:spcPct val="150000"/>
              </a:lnSpc>
            </a:pPr>
            <a:r>
              <a:rPr lang="en-US" sz="2400" b="1" dirty="0" smtClean="0">
                <a:latin typeface="Arial" panose="020B0604020202020204" pitchFamily="34" charset="0"/>
                <a:cs typeface="Arial" panose="020B0604020202020204" pitchFamily="34" charset="0"/>
              </a:rPr>
              <a:t>Fourteen out of the first fifteen Roman Emperors were homosexual.</a:t>
            </a:r>
          </a:p>
          <a:p>
            <a:pPr>
              <a:lnSpc>
                <a:spcPct val="150000"/>
              </a:lnSpc>
            </a:pPr>
            <a:r>
              <a:rPr lang="en-US" sz="2400" b="1" dirty="0" smtClean="0">
                <a:latin typeface="Arial" panose="020B0604020202020204" pitchFamily="34" charset="0"/>
                <a:cs typeface="Arial" panose="020B0604020202020204" pitchFamily="34" charset="0"/>
              </a:rPr>
              <a:t>Nero “married” a boy named Sporus and lived with him as his “wife.”</a:t>
            </a:r>
          </a:p>
          <a:p>
            <a:pPr>
              <a:lnSpc>
                <a:spcPct val="150000"/>
              </a:lnSpc>
            </a:pPr>
            <a:r>
              <a:rPr lang="en-US" sz="2400" b="1" dirty="0" smtClean="0">
                <a:latin typeface="Arial" panose="020B0604020202020204" pitchFamily="34" charset="0"/>
                <a:cs typeface="Arial" panose="020B0604020202020204" pitchFamily="34" charset="0"/>
              </a:rPr>
              <a:t>Christianity was born during this very degrading culture.</a:t>
            </a:r>
          </a:p>
          <a:p>
            <a:pPr>
              <a:lnSpc>
                <a:spcPct val="150000"/>
              </a:lnSpc>
            </a:pPr>
            <a:r>
              <a:rPr lang="en-US" sz="2400" b="1" dirty="0" smtClean="0">
                <a:latin typeface="Arial" panose="020B0604020202020204" pitchFamily="34" charset="0"/>
                <a:cs typeface="Arial" panose="020B0604020202020204" pitchFamily="34" charset="0"/>
              </a:rPr>
              <a:t>Some Corinthians had engaged in these unnatural sins.</a:t>
            </a:r>
          </a:p>
          <a:p>
            <a:pPr>
              <a:lnSpc>
                <a:spcPct val="150000"/>
              </a:lnSpc>
            </a:pPr>
            <a:r>
              <a:rPr lang="en-US" sz="2400" b="1" dirty="0" smtClean="0">
                <a:latin typeface="Arial" panose="020B0604020202020204" pitchFamily="34" charset="0"/>
                <a:cs typeface="Arial" panose="020B0604020202020204" pitchFamily="34" charset="0"/>
              </a:rPr>
              <a:t>Jesus Christ can change hearts and lives (</a:t>
            </a:r>
            <a:r>
              <a:rPr lang="en-US" sz="2400" b="1" dirty="0" smtClean="0">
                <a:ln>
                  <a:solidFill>
                    <a:srgbClr val="C00000"/>
                  </a:solidFill>
                </a:ln>
                <a:latin typeface="Arial" panose="020B0604020202020204" pitchFamily="34" charset="0"/>
                <a:cs typeface="Arial" panose="020B0604020202020204" pitchFamily="34" charset="0"/>
              </a:rPr>
              <a:t>“</a:t>
            </a:r>
            <a:r>
              <a:rPr lang="en-US" sz="2400" b="1" i="1" dirty="0" smtClean="0">
                <a:ln>
                  <a:solidFill>
                    <a:srgbClr val="C00000"/>
                  </a:solidFill>
                </a:ln>
                <a:latin typeface="Arial" panose="020B0604020202020204" pitchFamily="34" charset="0"/>
                <a:cs typeface="Arial" panose="020B0604020202020204" pitchFamily="34" charset="0"/>
              </a:rPr>
              <a:t>such were some of you</a:t>
            </a:r>
            <a:r>
              <a:rPr lang="en-US" sz="2400" b="1" dirty="0" smtClean="0">
                <a:ln>
                  <a:solidFill>
                    <a:srgbClr val="C00000"/>
                  </a:solidFill>
                </a:ln>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1 Cor 6:11).</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92005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2000"/>
                                        <p:tgtEl>
                                          <p:spTgt spid="3">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2069774" y="4965583"/>
            <a:ext cx="8084201" cy="1754326"/>
          </a:xfrm>
          <a:prstGeom prst="rect">
            <a:avLst/>
          </a:prstGeom>
          <a:solidFill>
            <a:srgbClr val="FFFFFF">
              <a:alpha val="60000"/>
            </a:srgbClr>
          </a:solidFill>
          <a:effectLst>
            <a:softEdge rad="63500"/>
          </a:effectLst>
        </p:spPr>
        <p:txBody>
          <a:bodyPr wrap="none" lIns="91440" tIns="45720" rIns="91440" bIns="45720">
            <a:spAutoFit/>
          </a:bodyPr>
          <a:lstStyle/>
          <a:p>
            <a:pPr algn="ctr"/>
            <a:r>
              <a:rPr lang="en-US" sz="5400" b="1" cap="none" spc="0" dirty="0" smtClean="0">
                <a:ln w="10541" cmpd="sng">
                  <a:solidFill>
                    <a:srgbClr val="C00000"/>
                  </a:solidFill>
                  <a:prstDash val="solid"/>
                </a:ln>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Defense of Marriage Act</a:t>
            </a:r>
          </a:p>
          <a:p>
            <a:pPr algn="ctr"/>
            <a:r>
              <a:rPr lang="en-US" sz="5400" b="1" dirty="0" smtClean="0">
                <a:ln w="10541" cmpd="sng">
                  <a:solidFill>
                    <a:srgbClr val="C00000"/>
                  </a:solidFill>
                  <a:prstDash val="solid"/>
                </a:ln>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1996</a:t>
            </a:r>
            <a:endParaRPr lang="en-US" sz="5400" b="1" cap="none" spc="0" dirty="0">
              <a:ln w="10541" cmpd="sng">
                <a:solidFill>
                  <a:srgbClr val="C00000"/>
                </a:solidFill>
                <a:prstDash val="solid"/>
              </a:ln>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Flowchart: Document 5"/>
          <p:cNvSpPr/>
          <p:nvPr/>
        </p:nvSpPr>
        <p:spPr>
          <a:xfrm>
            <a:off x="299803" y="314793"/>
            <a:ext cx="3792512" cy="4826833"/>
          </a:xfrm>
          <a:prstGeom prst="flowChartDocument">
            <a:avLst/>
          </a:prstGeom>
          <a:solidFill>
            <a:schemeClr val="tx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smtClean="0">
              <a:latin typeface="Times New Roman" panose="02020603050405020304" pitchFamily="18" charset="0"/>
              <a:ea typeface="Times New Roman"/>
              <a:cs typeface="Times New Roman" panose="02020603050405020304" pitchFamily="18" charset="0"/>
            </a:endParaRPr>
          </a:p>
          <a:p>
            <a:r>
              <a:rPr lang="en-US" sz="2000" b="1" dirty="0" smtClean="0">
                <a:latin typeface="Times New Roman" panose="02020603050405020304" pitchFamily="18" charset="0"/>
                <a:ea typeface="Times New Roman"/>
                <a:cs typeface="Times New Roman" panose="02020603050405020304" pitchFamily="18" charset="0"/>
              </a:rPr>
              <a:t>In </a:t>
            </a:r>
            <a:r>
              <a:rPr lang="en-US" sz="2000" b="1" dirty="0">
                <a:latin typeface="Times New Roman" panose="02020603050405020304" pitchFamily="18" charset="0"/>
                <a:ea typeface="Times New Roman"/>
                <a:cs typeface="Times New Roman" panose="02020603050405020304" pitchFamily="18" charset="0"/>
              </a:rPr>
              <a:t>determining the meaning of any Act of Congress, or of</a:t>
            </a:r>
            <a:endParaRPr lang="en-US" sz="2000" b="1" dirty="0">
              <a:latin typeface="Times New Roman" panose="02020603050405020304" pitchFamily="18" charset="0"/>
              <a:ea typeface="Calibri"/>
              <a:cs typeface="Times New Roman" panose="02020603050405020304" pitchFamily="18" charset="0"/>
            </a:endParaRPr>
          </a:p>
          <a:p>
            <a:r>
              <a:rPr lang="en-US" sz="2000" b="1" dirty="0">
                <a:latin typeface="Times New Roman" panose="02020603050405020304" pitchFamily="18" charset="0"/>
                <a:ea typeface="Times New Roman"/>
                <a:cs typeface="Times New Roman" panose="02020603050405020304" pitchFamily="18" charset="0"/>
              </a:rPr>
              <a:t>any ruling, regulation, or interpretation of the various </a:t>
            </a:r>
            <a:r>
              <a:rPr lang="en-US" sz="2000" b="1" dirty="0" smtClean="0">
                <a:latin typeface="Times New Roman" panose="02020603050405020304" pitchFamily="18" charset="0"/>
                <a:ea typeface="Times New Roman"/>
                <a:cs typeface="Times New Roman" panose="02020603050405020304" pitchFamily="18" charset="0"/>
              </a:rPr>
              <a:t>administrative </a:t>
            </a:r>
            <a:r>
              <a:rPr lang="en-US" sz="2000" b="1" dirty="0">
                <a:latin typeface="Times New Roman" panose="02020603050405020304" pitchFamily="18" charset="0"/>
                <a:ea typeface="Times New Roman"/>
                <a:cs typeface="Times New Roman" panose="02020603050405020304" pitchFamily="18" charset="0"/>
              </a:rPr>
              <a:t>bureaus and agencies of the United States, the word ‘marriage</a:t>
            </a:r>
            <a:r>
              <a:rPr lang="en-US" sz="2000" b="1" dirty="0" smtClean="0">
                <a:latin typeface="Times New Roman" panose="02020603050405020304" pitchFamily="18" charset="0"/>
                <a:ea typeface="Times New Roman"/>
                <a:cs typeface="Times New Roman" panose="02020603050405020304" pitchFamily="18" charset="0"/>
              </a:rPr>
              <a:t>’ means </a:t>
            </a:r>
            <a:r>
              <a:rPr lang="en-US" sz="2000" b="1" dirty="0">
                <a:latin typeface="Times New Roman" panose="02020603050405020304" pitchFamily="18" charset="0"/>
                <a:ea typeface="Times New Roman"/>
                <a:cs typeface="Times New Roman" panose="02020603050405020304" pitchFamily="18" charset="0"/>
              </a:rPr>
              <a:t>only a legal union between one man and one woman </a:t>
            </a:r>
            <a:r>
              <a:rPr lang="en-US" sz="2000" b="1" dirty="0" smtClean="0">
                <a:latin typeface="Times New Roman" panose="02020603050405020304" pitchFamily="18" charset="0"/>
                <a:ea typeface="Times New Roman"/>
                <a:cs typeface="Times New Roman" panose="02020603050405020304" pitchFamily="18" charset="0"/>
              </a:rPr>
              <a:t>as husband </a:t>
            </a:r>
            <a:r>
              <a:rPr lang="en-US" sz="2000" b="1" dirty="0">
                <a:latin typeface="Times New Roman" panose="02020603050405020304" pitchFamily="18" charset="0"/>
                <a:ea typeface="Times New Roman"/>
                <a:cs typeface="Times New Roman" panose="02020603050405020304" pitchFamily="18" charset="0"/>
              </a:rPr>
              <a:t>and wife, and the word ‘spouse’ refers only to a </a:t>
            </a:r>
            <a:r>
              <a:rPr lang="en-US" sz="2000" b="1" dirty="0" smtClean="0">
                <a:latin typeface="Times New Roman" panose="02020603050405020304" pitchFamily="18" charset="0"/>
                <a:ea typeface="Times New Roman"/>
                <a:cs typeface="Times New Roman" panose="02020603050405020304" pitchFamily="18" charset="0"/>
              </a:rPr>
              <a:t>person of </a:t>
            </a:r>
            <a:r>
              <a:rPr lang="en-US" sz="2000" b="1" dirty="0">
                <a:latin typeface="Times New Roman" panose="02020603050405020304" pitchFamily="18" charset="0"/>
                <a:ea typeface="Times New Roman"/>
                <a:cs typeface="Times New Roman" panose="02020603050405020304" pitchFamily="18" charset="0"/>
              </a:rPr>
              <a:t>the opposite sex who is a husband or a wife.</a:t>
            </a:r>
            <a:endParaRPr lang="en-US" sz="20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2" y="734519"/>
            <a:ext cx="4240020" cy="3477718"/>
          </a:xfrm>
          <a:prstGeom prst="rect">
            <a:avLst/>
          </a:prstGeom>
          <a:ln w="76200">
            <a:solidFill>
              <a:srgbClr val="413831"/>
            </a:solidFill>
          </a:ln>
        </p:spPr>
      </p:pic>
    </p:spTree>
    <p:extLst>
      <p:ext uri="{BB962C8B-B14F-4D97-AF65-F5344CB8AC3E}">
        <p14:creationId xmlns:p14="http://schemas.microsoft.com/office/powerpoint/2010/main" val="260587542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anim calcmode="lin" valueType="num">
                                      <p:cBhvr>
                                        <p:cTn id="8" dur="5000" fill="hold"/>
                                        <p:tgtEl>
                                          <p:spTgt spid="3"/>
                                        </p:tgtEl>
                                        <p:attrNameLst>
                                          <p:attrName>ppt_x</p:attrName>
                                        </p:attrNameLst>
                                      </p:cBhvr>
                                      <p:tavLst>
                                        <p:tav tm="0">
                                          <p:val>
                                            <p:strVal val="#ppt_x"/>
                                          </p:val>
                                        </p:tav>
                                        <p:tav tm="100000">
                                          <p:val>
                                            <p:strVal val="#ppt_x"/>
                                          </p:val>
                                        </p:tav>
                                      </p:tavLst>
                                    </p:anim>
                                    <p:anim calcmode="lin" valueType="num">
                                      <p:cBhvr>
                                        <p:cTn id="9" dur="5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xit" presetSubtype="16" fill="hold" grpId="1" nodeType="clickEffect">
                                  <p:stCondLst>
                                    <p:cond delay="0"/>
                                  </p:stCondLst>
                                  <p:childTnLst>
                                    <p:animEffect transition="out" filter="circle(in)">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7617543" y="2862404"/>
            <a:ext cx="4574457"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dirty="0" smtClean="0">
                <a:ln w="50800">
                  <a:solidFill>
                    <a:schemeClr val="tx1"/>
                  </a:solidFill>
                </a:ln>
                <a:effectLst>
                  <a:outerShdw blurRad="38100" dist="38100" dir="2700000" algn="tl">
                    <a:srgbClr val="000000">
                      <a:alpha val="43137"/>
                    </a:srgbClr>
                  </a:outerShdw>
                </a:effectLst>
              </a:rPr>
              <a:t>37 States Legalized</a:t>
            </a:r>
            <a:endParaRPr lang="en-US" sz="4400" b="1" cap="none" spc="0" dirty="0">
              <a:ln w="50800">
                <a:solidFill>
                  <a:schemeClr val="tx1"/>
                </a:solidFill>
              </a:ln>
              <a:effectLst>
                <a:outerShdw blurRad="38100" dist="38100" dir="2700000" algn="tl">
                  <a:srgbClr val="000000">
                    <a:alpha val="43137"/>
                  </a:srgbClr>
                </a:outerShdw>
              </a:effectLs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845"/>
          <a:stretch/>
        </p:blipFill>
        <p:spPr>
          <a:xfrm>
            <a:off x="-10438" y="0"/>
            <a:ext cx="12202438" cy="6858000"/>
          </a:xfrm>
          <a:prstGeom prst="rect">
            <a:avLst/>
          </a:prstGeom>
        </p:spPr>
      </p:pic>
      <p:sp>
        <p:nvSpPr>
          <p:cNvPr id="9" name="Rectangle 8"/>
          <p:cNvSpPr/>
          <p:nvPr/>
        </p:nvSpPr>
        <p:spPr>
          <a:xfrm>
            <a:off x="684780" y="0"/>
            <a:ext cx="10854190" cy="923330"/>
          </a:xfrm>
          <a:prstGeom prst="rect">
            <a:avLst/>
          </a:prstGeom>
          <a:noFill/>
        </p:spPr>
        <p:txBody>
          <a:bodyPr wrap="none" lIns="91440" tIns="45720" rIns="91440" bIns="45720">
            <a:spAutoFit/>
          </a:bodyPr>
          <a:lstStyle/>
          <a:p>
            <a:pPr algn="ctr"/>
            <a:r>
              <a:rPr lang="en-US" sz="5400" b="0" cap="none" spc="300" dirty="0" smtClean="0">
                <a:ln w="18415" cmpd="sng">
                  <a:solidFill>
                    <a:srgbClr val="FFFF00"/>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Homosexual “Marriage” is LAW</a:t>
            </a:r>
            <a:endParaRPr lang="en-US" sz="5400" b="0" cap="none" spc="300" dirty="0">
              <a:ln w="18415" cmpd="sng">
                <a:solidFill>
                  <a:srgbClr val="FFFF00"/>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82059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3000"/>
                                        <p:tgtEl>
                                          <p:spTgt spid="9"/>
                                        </p:tgtEl>
                                      </p:cBhvr>
                                    </p:animEffect>
                                    <p:anim calcmode="lin" valueType="num">
                                      <p:cBhvr>
                                        <p:cTn id="11" dur="3000" fill="hold"/>
                                        <p:tgtEl>
                                          <p:spTgt spid="9"/>
                                        </p:tgtEl>
                                        <p:attrNameLst>
                                          <p:attrName>ppt_x</p:attrName>
                                        </p:attrNameLst>
                                      </p:cBhvr>
                                      <p:tavLst>
                                        <p:tav tm="0">
                                          <p:val>
                                            <p:strVal val="#ppt_x"/>
                                          </p:val>
                                        </p:tav>
                                        <p:tav tm="100000">
                                          <p:val>
                                            <p:strVal val="#ppt_x"/>
                                          </p:val>
                                        </p:tav>
                                      </p:tavLst>
                                    </p:anim>
                                    <p:anim calcmode="lin" valueType="num">
                                      <p:cBhvr>
                                        <p:cTn id="12" dur="3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231569" y="134912"/>
            <a:ext cx="6595672" cy="255454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ruling is a victory for America . . . We’ve made our union a little more perfect . . . America should be very </a:t>
            </a:r>
            <a:r>
              <a:rPr lang="en-US" sz="32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proud</a:t>
            </a:r>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(Barack H. Obama)</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520543" y="5918882"/>
            <a:ext cx="11182663" cy="954107"/>
          </a:xfrm>
          <a:prstGeom prst="rect">
            <a:avLst/>
          </a:prstGeom>
          <a:noFill/>
        </p:spPr>
        <p:txBody>
          <a:bodyPr wrap="square" rtlCol="0">
            <a:spAutoFit/>
          </a:bodyPr>
          <a:lstStyle/>
          <a:p>
            <a:pPr algn="ctr"/>
            <a:r>
              <a:rPr lang="en-US"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Pride</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goes before destruction</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haughty spirit before a fall</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(Proverbs 16:18)</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78854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3000"/>
                                        <p:tgtEl>
                                          <p:spTgt spid="5"/>
                                        </p:tgtEl>
                                      </p:cBhvr>
                                    </p:animEffect>
                                    <p:anim calcmode="lin" valueType="num">
                                      <p:cBhvr>
                                        <p:cTn id="15" dur="3000" fill="hold"/>
                                        <p:tgtEl>
                                          <p:spTgt spid="5"/>
                                        </p:tgtEl>
                                        <p:attrNameLst>
                                          <p:attrName>ppt_x</p:attrName>
                                        </p:attrNameLst>
                                      </p:cBhvr>
                                      <p:tavLst>
                                        <p:tav tm="0">
                                          <p:val>
                                            <p:strVal val="#ppt_x"/>
                                          </p:val>
                                        </p:tav>
                                        <p:tav tm="100000">
                                          <p:val>
                                            <p:strVal val="#ppt_x"/>
                                          </p:val>
                                        </p:tav>
                                      </p:tavLst>
                                    </p:anim>
                                    <p:anim calcmode="lin" valueType="num">
                                      <p:cBhvr>
                                        <p:cTn id="16"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rot="20690017">
            <a:off x="6244012" y="3252294"/>
            <a:ext cx="558999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FFF00"/>
                  </a:solidFill>
                </a:ln>
                <a:solidFill>
                  <a:schemeClr val="bg1"/>
                </a:solidFill>
                <a:effectLst>
                  <a:outerShdw blurRad="25400" algn="tl" rotWithShape="0">
                    <a:srgbClr val="000000">
                      <a:alpha val="43000"/>
                    </a:srgbClr>
                  </a:outerShdw>
                </a:effectLst>
                <a:latin typeface="David" panose="020E0502060401010101" pitchFamily="34" charset="-79"/>
                <a:cs typeface="David" panose="020E0502060401010101" pitchFamily="34" charset="-79"/>
              </a:rPr>
              <a:t>Change has come</a:t>
            </a:r>
          </a:p>
          <a:p>
            <a:pPr algn="ctr"/>
            <a:r>
              <a:rPr lang="en-US" sz="5400" b="1" spc="150" dirty="0" smtClean="0">
                <a:ln w="11430">
                  <a:solidFill>
                    <a:srgbClr val="FFFF00"/>
                  </a:solidFill>
                </a:ln>
                <a:solidFill>
                  <a:schemeClr val="bg1"/>
                </a:solidFill>
                <a:effectLst>
                  <a:outerShdw blurRad="25400" algn="tl" rotWithShape="0">
                    <a:srgbClr val="000000">
                      <a:alpha val="43000"/>
                    </a:srgbClr>
                  </a:outerShdw>
                </a:effectLst>
                <a:latin typeface="David" panose="020E0502060401010101" pitchFamily="34" charset="-79"/>
                <a:cs typeface="David" panose="020E0502060401010101" pitchFamily="34" charset="-79"/>
              </a:rPr>
              <a:t>to America</a:t>
            </a:r>
            <a:endParaRPr lang="en-US" sz="5400" b="1" cap="none" spc="150" dirty="0">
              <a:ln w="11430">
                <a:solidFill>
                  <a:srgbClr val="FFFF00"/>
                </a:solidFill>
              </a:ln>
              <a:solidFill>
                <a:schemeClr val="bg1"/>
              </a:solidFill>
              <a:effectLst>
                <a:outerShdw blurRad="25400" algn="tl" rotWithShape="0">
                  <a:srgbClr val="000000">
                    <a:alpha val="43000"/>
                  </a:srgbClr>
                </a:outerShdw>
              </a:effectLst>
              <a:latin typeface="David" panose="020E0502060401010101" pitchFamily="34" charset="-79"/>
              <a:cs typeface="David" panose="020E0502060401010101" pitchFamily="34" charset="-79"/>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03" y="3427413"/>
            <a:ext cx="5985172" cy="34274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28" y="3427412"/>
            <a:ext cx="6001047" cy="3427413"/>
          </a:xfrm>
          <a:prstGeom prst="rect">
            <a:avLst/>
          </a:prstGeom>
        </p:spPr>
      </p:pic>
    </p:spTree>
    <p:extLst>
      <p:ext uri="{BB962C8B-B14F-4D97-AF65-F5344CB8AC3E}">
        <p14:creationId xmlns:p14="http://schemas.microsoft.com/office/powerpoint/2010/main" val="408642189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0"/>
                                        <p:tgtEl>
                                          <p:spTgt spid="4"/>
                                        </p:tgtEl>
                                      </p:cBhvr>
                                    </p:animEffect>
                                    <p:anim calcmode="lin" valueType="num">
                                      <p:cBhvr>
                                        <p:cTn id="14" dur="5000" fill="hold"/>
                                        <p:tgtEl>
                                          <p:spTgt spid="4"/>
                                        </p:tgtEl>
                                        <p:attrNameLst>
                                          <p:attrName>ppt_x</p:attrName>
                                        </p:attrNameLst>
                                      </p:cBhvr>
                                      <p:tavLst>
                                        <p:tav tm="0">
                                          <p:val>
                                            <p:strVal val="#ppt_x"/>
                                          </p:val>
                                        </p:tav>
                                        <p:tav tm="100000">
                                          <p:val>
                                            <p:strVal val="#ppt_x"/>
                                          </p:val>
                                        </p:tav>
                                      </p:tavLst>
                                    </p:anim>
                                    <p:anim calcmode="lin" valueType="num">
                                      <p:cBhvr>
                                        <p:cTn id="15" dur="5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0"/>
                                        <p:tgtEl>
                                          <p:spTgt spid="4"/>
                                        </p:tgtEl>
                                      </p:cBhvr>
                                    </p:animEffect>
                                    <p:set>
                                      <p:cBhvr>
                                        <p:cTn id="20" dur="1" fill="hold">
                                          <p:stCondLst>
                                            <p:cond delay="49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2675</TotalTime>
  <Words>376</Words>
  <Application>Microsoft Office PowerPoint</Application>
  <PresentationFormat>Custom</PresentationFormat>
  <Paragraphs>41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Times New Roman</vt:lpstr>
      <vt:lpstr>Wingdings</vt:lpstr>
      <vt:lpstr>Calibri Light</vt:lpstr>
      <vt:lpstr>Monotype Corsiva</vt:lpstr>
      <vt:lpstr>David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Danville Church</cp:lastModifiedBy>
  <cp:revision>165</cp:revision>
  <dcterms:created xsi:type="dcterms:W3CDTF">2014-08-19T14:33:59Z</dcterms:created>
  <dcterms:modified xsi:type="dcterms:W3CDTF">2015-07-05T13:51:44Z</dcterms:modified>
</cp:coreProperties>
</file>