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2" r:id="rId4"/>
    <p:sldId id="284" r:id="rId5"/>
    <p:sldId id="280" r:id="rId6"/>
    <p:sldId id="285" r:id="rId7"/>
    <p:sldId id="286" r:id="rId8"/>
    <p:sldId id="287" r:id="rId9"/>
    <p:sldId id="288" r:id="rId10"/>
    <p:sldId id="269" r:id="rId11"/>
    <p:sldId id="259" r:id="rId12"/>
    <p:sldId id="268"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667EB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5" d="100"/>
          <a:sy n="75" d="100"/>
        </p:scale>
        <p:origin x="-318" y="-84"/>
      </p:cViewPr>
      <p:guideLst>
        <p:guide orient="horz" pos="2160"/>
        <p:guide orient="horz" pos="216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6/14/2015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6/14/2015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6/14/2015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90" y="1443295"/>
            <a:ext cx="11857220" cy="4133446"/>
          </a:xfrm>
          <a:prstGeom prst="rect">
            <a:avLst/>
          </a:prstGeom>
        </p:spPr>
      </p:pic>
      <p:sp>
        <p:nvSpPr>
          <p:cNvPr id="2" name="TextBox 1"/>
          <p:cNvSpPr txBox="1"/>
          <p:nvPr/>
        </p:nvSpPr>
        <p:spPr>
          <a:xfrm>
            <a:off x="167390" y="3507676"/>
            <a:ext cx="11857220" cy="3323987"/>
          </a:xfrm>
          <a:prstGeom prst="rect">
            <a:avLst/>
          </a:prstGeom>
          <a:solidFill>
            <a:srgbClr val="000000">
              <a:alpha val="69804"/>
            </a:srgbClr>
          </a:solidFill>
          <a:ln>
            <a:noFill/>
          </a:ln>
          <a:effectLst/>
        </p:spPr>
        <p:txBody>
          <a:bodyPr wrap="square" rtlCol="0">
            <a:spAutoFit/>
          </a:bodyPr>
          <a:lstStyle/>
          <a:p>
            <a:pPr>
              <a:lnSpc>
                <a:spcPct val="150000"/>
              </a:lnSpc>
            </a:pPr>
            <a:r>
              <a:rPr lang="en-US" sz="2800" b="1" dirty="0" smtClean="0">
                <a:ln>
                  <a:solidFill>
                    <a:schemeClr val="bg1"/>
                  </a:solidFill>
                </a:ln>
                <a:solidFill>
                  <a:schemeClr val="bg1"/>
                </a:solidFill>
                <a:latin typeface="Arial" panose="020B0604020202020204" pitchFamily="34" charset="0"/>
                <a:cs typeface="Arial" panose="020B0604020202020204" pitchFamily="34" charset="0"/>
              </a:rPr>
              <a:t>Because I believe in God (Rom 1:20; Jn 5:37; Jn 14:1-3)</a:t>
            </a:r>
          </a:p>
          <a:p>
            <a:pPr>
              <a:lnSpc>
                <a:spcPct val="150000"/>
              </a:lnSpc>
            </a:pPr>
            <a:r>
              <a:rPr lang="en-US" sz="2800" b="1" dirty="0" smtClean="0">
                <a:ln>
                  <a:solidFill>
                    <a:schemeClr val="bg1"/>
                  </a:solidFill>
                </a:ln>
                <a:solidFill>
                  <a:schemeClr val="bg1"/>
                </a:solidFill>
                <a:latin typeface="Arial" panose="020B0604020202020204" pitchFamily="34" charset="0"/>
                <a:cs typeface="Arial" panose="020B0604020202020204" pitchFamily="34" charset="0"/>
              </a:rPr>
              <a:t>Because I believe in the Bible (Jn 5:39, 45-47)</a:t>
            </a:r>
          </a:p>
          <a:p>
            <a:pPr>
              <a:lnSpc>
                <a:spcPct val="150000"/>
              </a:lnSpc>
            </a:pPr>
            <a:r>
              <a:rPr lang="en-US" sz="2800" b="1" dirty="0" smtClean="0">
                <a:ln>
                  <a:solidFill>
                    <a:schemeClr val="bg1"/>
                  </a:solidFill>
                </a:ln>
                <a:solidFill>
                  <a:schemeClr val="bg1"/>
                </a:solidFill>
                <a:latin typeface="Arial" panose="020B0604020202020204" pitchFamily="34" charset="0"/>
                <a:cs typeface="Arial" panose="020B0604020202020204" pitchFamily="34" charset="0"/>
              </a:rPr>
              <a:t>Because I believe in the miracles recorded in the Bible (Jn 5:36)</a:t>
            </a:r>
          </a:p>
          <a:p>
            <a:pPr>
              <a:lnSpc>
                <a:spcPct val="150000"/>
              </a:lnSpc>
            </a:pPr>
            <a:r>
              <a:rPr lang="en-US" sz="2800" b="1" dirty="0" smtClean="0">
                <a:ln>
                  <a:solidFill>
                    <a:schemeClr val="bg1"/>
                  </a:solidFill>
                </a:ln>
                <a:solidFill>
                  <a:schemeClr val="bg1"/>
                </a:solidFill>
                <a:latin typeface="Arial" panose="020B0604020202020204" pitchFamily="34" charset="0"/>
                <a:cs typeface="Arial" panose="020B0604020202020204" pitchFamily="34" charset="0"/>
              </a:rPr>
              <a:t>Because I believe in the testimony of John (Jn 5:33-35; Matt 11:7-14)</a:t>
            </a:r>
          </a:p>
          <a:p>
            <a:pPr>
              <a:lnSpc>
                <a:spcPct val="150000"/>
              </a:lnSpc>
            </a:pPr>
            <a:r>
              <a:rPr lang="en-US" sz="2800" b="1" dirty="0" smtClean="0">
                <a:ln>
                  <a:solidFill>
                    <a:schemeClr val="bg1"/>
                  </a:solidFill>
                </a:ln>
                <a:solidFill>
                  <a:schemeClr val="bg1"/>
                </a:solidFill>
                <a:latin typeface="Arial" panose="020B0604020202020204" pitchFamily="34" charset="0"/>
                <a:cs typeface="Arial" panose="020B0604020202020204" pitchFamily="34" charset="0"/>
              </a:rPr>
              <a:t>Because of the change He has made in me (2 Cor 5:17; 1 Cor 6:9-11)</a:t>
            </a:r>
            <a:endParaRPr lang="en-US" sz="2800" b="1" dirty="0">
              <a:ln>
                <a:solidFill>
                  <a:schemeClr val="bg1"/>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641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wipe(up)">
                                      <p:cBhvr>
                                        <p:cTn id="10" dur="2000"/>
                                        <p:tgtEl>
                                          <p:spTgt spid="2">
                                            <p:bg/>
                                          </p:spTgt>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20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20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left)">
                                      <p:cBhvr>
                                        <p:cTn id="34"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18152" y="839447"/>
            <a:ext cx="9173980" cy="6001643"/>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 I went down to the place where I used to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today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saw the same old crowd I knew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when they asked me what had happened, I tried to tell them,</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to Calvary, I don't come here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anymore.</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Calvary I am not the man I used to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thanks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Calvary things are different than before.</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as the tears ran down my face I tried to tell them, </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to Calvary, I don't live here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anymore.</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went down to the house where we used to live,</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little girl ran behind the door, like so many times before;</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I said Honey you don't need to be afraid, you've got a new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daddy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to Calvary we don't live here anymore</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7405142" y="6670623"/>
            <a:ext cx="4786858" cy="1873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8754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up)">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19725" y="3375675"/>
            <a:ext cx="11479666" cy="3477875"/>
          </a:xfrm>
          <a:prstGeom prst="rect">
            <a:avLst/>
          </a:prstGeom>
          <a:noFill/>
          <a:ln>
            <a:noFill/>
          </a:ln>
          <a:effectLst>
            <a:glow rad="101600">
              <a:schemeClr val="accent5">
                <a:satMod val="175000"/>
                <a:alpha val="40000"/>
              </a:schemeClr>
            </a:glow>
          </a:effectLst>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is The Healer of Sin</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is The Healer of the Brokenhearted</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is The Healer of Relationships</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is The Healer of Churches</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is The Healer of Nations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0798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4608577" cy="3555188"/>
          </a:xfrm>
          <a:prstGeom prst="rect">
            <a:avLst/>
          </a:prstGeom>
          <a:ln>
            <a:noFill/>
          </a:ln>
          <a:effectLst>
            <a:softEdge rad="112500"/>
          </a:effectLst>
        </p:spPr>
      </p:pic>
      <p:sp>
        <p:nvSpPr>
          <p:cNvPr id="4" name="Rectangle 3"/>
          <p:cNvSpPr/>
          <p:nvPr/>
        </p:nvSpPr>
        <p:spPr>
          <a:xfrm>
            <a:off x="3697430" y="0"/>
            <a:ext cx="84945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accent1">
                      <a:lumMod val="60000"/>
                      <a:lumOff val="40000"/>
                    </a:schemeClr>
                  </a:solidFill>
                </a:ln>
                <a:solidFill>
                  <a:sysClr val="windowText" lastClr="000000"/>
                </a:solidFill>
                <a:effectLst>
                  <a:outerShdw blurRad="50800" dist="39000" dir="5460000" algn="tl">
                    <a:srgbClr val="000000">
                      <a:alpha val="38000"/>
                    </a:srgbClr>
                  </a:outerShdw>
                </a:effectLst>
              </a:rPr>
              <a:t>Surely </a:t>
            </a:r>
            <a:r>
              <a:rPr lang="en-US" sz="4000" b="1" cap="none" spc="0" dirty="0">
                <a:ln w="11430">
                  <a:solidFill>
                    <a:schemeClr val="accent1">
                      <a:lumMod val="60000"/>
                      <a:lumOff val="40000"/>
                    </a:schemeClr>
                  </a:solidFill>
                </a:ln>
                <a:solidFill>
                  <a:sysClr val="windowText" lastClr="000000"/>
                </a:solidFill>
                <a:effectLst>
                  <a:outerShdw blurRad="50800" dist="39000" dir="5460000" algn="tl">
                    <a:srgbClr val="000000">
                      <a:alpha val="38000"/>
                    </a:srgbClr>
                  </a:outerShdw>
                </a:effectLst>
              </a:rPr>
              <a:t>they busy themselves in </a:t>
            </a:r>
            <a:r>
              <a:rPr lang="en-US" sz="4000" b="1" cap="none" spc="0" dirty="0" smtClean="0">
                <a:ln w="11430">
                  <a:solidFill>
                    <a:schemeClr val="accent1">
                      <a:lumMod val="60000"/>
                      <a:lumOff val="40000"/>
                    </a:schemeClr>
                  </a:solidFill>
                </a:ln>
                <a:solidFill>
                  <a:sysClr val="windowText" lastClr="000000"/>
                </a:solidFill>
                <a:effectLst>
                  <a:outerShdw blurRad="50800" dist="39000" dir="5460000" algn="tl">
                    <a:srgbClr val="000000">
                      <a:alpha val="38000"/>
                    </a:srgbClr>
                  </a:outerShdw>
                </a:effectLst>
              </a:rPr>
              <a:t>vain . . .</a:t>
            </a:r>
          </a:p>
          <a:p>
            <a:pPr algn="ctr"/>
            <a:r>
              <a:rPr lang="en-US" sz="4000" b="1" dirty="0">
                <a:ln w="11430">
                  <a:solidFill>
                    <a:schemeClr val="accent1">
                      <a:lumMod val="60000"/>
                      <a:lumOff val="40000"/>
                    </a:schemeClr>
                  </a:solidFill>
                </a:ln>
                <a:solidFill>
                  <a:sysClr val="windowText" lastClr="000000"/>
                </a:solidFill>
                <a:effectLst>
                  <a:outerShdw blurRad="50800" dist="39000" dir="5460000" algn="tl">
                    <a:srgbClr val="000000">
                      <a:alpha val="38000"/>
                    </a:srgbClr>
                  </a:outerShdw>
                </a:effectLst>
              </a:rPr>
              <a:t>(Psalm 39:6</a:t>
            </a:r>
            <a:r>
              <a:rPr lang="en-US" sz="4000" b="1" dirty="0" smtClean="0">
                <a:ln w="11430">
                  <a:solidFill>
                    <a:schemeClr val="accent1">
                      <a:lumMod val="60000"/>
                      <a:lumOff val="40000"/>
                    </a:schemeClr>
                  </a:solidFill>
                </a:ln>
                <a:solidFill>
                  <a:sysClr val="windowText" lastClr="000000"/>
                </a:solidFill>
                <a:effectLst>
                  <a:outerShdw blurRad="50800" dist="39000" dir="5460000" algn="tl">
                    <a:srgbClr val="000000">
                      <a:alpha val="38000"/>
                    </a:srgbClr>
                  </a:outerShdw>
                </a:effectLst>
              </a:rPr>
              <a:t>)</a:t>
            </a:r>
            <a:endParaRPr lang="en-US" sz="4000" b="1" dirty="0">
              <a:ln w="11430">
                <a:solidFill>
                  <a:schemeClr val="accent1">
                    <a:lumMod val="60000"/>
                    <a:lumOff val="40000"/>
                  </a:schemeClr>
                </a:solidFill>
              </a:ln>
              <a:solidFill>
                <a:sysClr val="windowText" lastClr="000000"/>
              </a:solidFill>
              <a:effectLst>
                <a:outerShdw blurRad="50800" dist="39000" dir="5460000" algn="tl">
                  <a:srgbClr val="000000">
                    <a:alpha val="38000"/>
                  </a:srgbClr>
                </a:outerShdw>
              </a:effectLst>
            </a:endParaRPr>
          </a:p>
        </p:txBody>
      </p:sp>
      <p:sp>
        <p:nvSpPr>
          <p:cNvPr id="3" name="TextBox 2"/>
          <p:cNvSpPr txBox="1"/>
          <p:nvPr/>
        </p:nvSpPr>
        <p:spPr>
          <a:xfrm>
            <a:off x="5231567" y="1603948"/>
            <a:ext cx="6340840" cy="4401205"/>
          </a:xfrm>
          <a:prstGeom prst="rect">
            <a:avLst/>
          </a:prstGeom>
          <a:noFill/>
        </p:spPr>
        <p:txBody>
          <a:bodyPr wrap="square" rtlCol="0">
            <a:spAutoFit/>
          </a:bodyPr>
          <a:lstStyle/>
          <a:p>
            <a:r>
              <a:rPr lang="en-US" sz="2000" b="1" dirty="0" smtClean="0"/>
              <a:t>Monday:</a:t>
            </a:r>
            <a:endParaRPr lang="en-US" sz="2000" b="1" dirty="0"/>
          </a:p>
          <a:p>
            <a:pPr marL="285750" indent="-285750">
              <a:buFont typeface="Arial" panose="020B0604020202020204" pitchFamily="34" charset="0"/>
              <a:buChar char="•"/>
            </a:pPr>
            <a:r>
              <a:rPr lang="en-US" sz="2000" b="1" dirty="0"/>
              <a:t>This morning I had to get up early to make Benji and me bologna sandwiches, because I was going with him on his class field trip.</a:t>
            </a:r>
          </a:p>
          <a:p>
            <a:pPr marL="285750" indent="-285750">
              <a:buFont typeface="Arial" panose="020B0604020202020204" pitchFamily="34" charset="0"/>
              <a:buChar char="•"/>
            </a:pPr>
            <a:r>
              <a:rPr lang="en-US" sz="2000" b="1" dirty="0"/>
              <a:t>When we came home I had to go back to the school because Amy was seeing a sex education class and she wanted me to be there, she was nervous about seeing it by herself,</a:t>
            </a:r>
          </a:p>
          <a:p>
            <a:pPr marL="285750" indent="-285750">
              <a:buFont typeface="Arial" panose="020B0604020202020204" pitchFamily="34" charset="0"/>
              <a:buChar char="•"/>
            </a:pPr>
            <a:r>
              <a:rPr lang="en-US" sz="2000" b="1" dirty="0"/>
              <a:t>I hurried home before school was out and made a couple of pumpkin pies, because Bill had invited some people over for dinner,</a:t>
            </a:r>
          </a:p>
          <a:p>
            <a:pPr marL="285750" indent="-285750">
              <a:buFont typeface="Arial" panose="020B0604020202020204" pitchFamily="34" charset="0"/>
              <a:buChar char="•"/>
            </a:pPr>
            <a:r>
              <a:rPr lang="en-US" sz="2000" b="1" dirty="0"/>
              <a:t>I rushed back to school to pick the kids up, then went home and put dinner on the table and we visited with our company for the evening</a:t>
            </a:r>
            <a:r>
              <a:rPr lang="en-US" sz="2000" b="1" dirty="0" smtClean="0"/>
              <a:t>.</a:t>
            </a:r>
            <a:endParaRPr lang="en-US" sz="2000" b="1" dirty="0"/>
          </a:p>
        </p:txBody>
      </p:sp>
      <p:sp>
        <p:nvSpPr>
          <p:cNvPr id="5" name="TextBox 4"/>
          <p:cNvSpPr txBox="1"/>
          <p:nvPr/>
        </p:nvSpPr>
        <p:spPr>
          <a:xfrm>
            <a:off x="5294026" y="1618938"/>
            <a:ext cx="6340840" cy="5016758"/>
          </a:xfrm>
          <a:prstGeom prst="rect">
            <a:avLst/>
          </a:prstGeom>
          <a:noFill/>
        </p:spPr>
        <p:txBody>
          <a:bodyPr wrap="square" rtlCol="0">
            <a:spAutoFit/>
          </a:bodyPr>
          <a:lstStyle/>
          <a:p>
            <a:r>
              <a:rPr lang="en-US" sz="2000" b="1" dirty="0" smtClean="0"/>
              <a:t>Then it was TUESDAY,</a:t>
            </a:r>
          </a:p>
          <a:p>
            <a:pPr marL="342900" indent="-342900">
              <a:buFont typeface="Arial" panose="020B0604020202020204" pitchFamily="34" charset="0"/>
              <a:buChar char="•"/>
            </a:pPr>
            <a:r>
              <a:rPr lang="en-US" sz="2000" b="1" dirty="0" smtClean="0"/>
              <a:t>All day Tuesday we worked on a musical we had to finish,</a:t>
            </a:r>
          </a:p>
          <a:p>
            <a:pPr marL="342900" indent="-342900">
              <a:buFont typeface="Arial" panose="020B0604020202020204" pitchFamily="34" charset="0"/>
              <a:buChar char="•"/>
            </a:pPr>
            <a:r>
              <a:rPr lang="en-US" sz="2000" b="1" dirty="0" smtClean="0"/>
              <a:t>Then I remember to go to the grocery because we were out of everything,</a:t>
            </a:r>
          </a:p>
          <a:p>
            <a:pPr marL="342900" indent="-342900">
              <a:buFont typeface="Arial" panose="020B0604020202020204" pitchFamily="34" charset="0"/>
              <a:buChar char="•"/>
            </a:pPr>
            <a:r>
              <a:rPr lang="en-US" sz="2000" b="1" dirty="0" smtClean="0"/>
              <a:t>But before I went to the grocery I had to run by the drug store to get Amy a Scholl’s thing to put on the bottom of her foot because she has this wart on the bottom of her foot,  and I had to remember to get Benji a new kick ball because he kicked his other one into the thorn tree and put a hole in it,</a:t>
            </a:r>
          </a:p>
          <a:p>
            <a:pPr marL="342900" indent="-342900">
              <a:buFont typeface="Arial" panose="020B0604020202020204" pitchFamily="34" charset="0"/>
              <a:buChar char="•"/>
            </a:pPr>
            <a:r>
              <a:rPr lang="en-US" sz="2000" b="1" dirty="0" smtClean="0"/>
              <a:t>Then after school I had to pick up Suzanne and take her to the eye doctor because she has new contacts and they had to be checked,</a:t>
            </a:r>
          </a:p>
          <a:p>
            <a:pPr marL="342900" indent="-342900">
              <a:buFont typeface="Arial" panose="020B0604020202020204" pitchFamily="34" charset="0"/>
              <a:buChar char="•"/>
            </a:pPr>
            <a:r>
              <a:rPr lang="en-US" sz="2000" b="1" dirty="0" smtClean="0"/>
              <a:t>That night I went home and we played some badminton because it was family night.</a:t>
            </a:r>
            <a:endParaRPr lang="en-US" sz="2000" b="1" dirty="0"/>
          </a:p>
        </p:txBody>
      </p:sp>
      <p:sp>
        <p:nvSpPr>
          <p:cNvPr id="6" name="TextBox 5"/>
          <p:cNvSpPr txBox="1"/>
          <p:nvPr/>
        </p:nvSpPr>
        <p:spPr>
          <a:xfrm>
            <a:off x="5264048" y="1619895"/>
            <a:ext cx="6340840" cy="4401205"/>
          </a:xfrm>
          <a:prstGeom prst="rect">
            <a:avLst/>
          </a:prstGeom>
          <a:noFill/>
        </p:spPr>
        <p:txBody>
          <a:bodyPr wrap="square" rtlCol="0">
            <a:spAutoFit/>
          </a:bodyPr>
          <a:lstStyle/>
          <a:p>
            <a:r>
              <a:rPr lang="en-US" sz="2000" b="1" dirty="0"/>
              <a:t>On </a:t>
            </a:r>
            <a:r>
              <a:rPr lang="en-US" sz="2000" b="1" dirty="0" smtClean="0"/>
              <a:t>WEDNESDAY:</a:t>
            </a:r>
          </a:p>
          <a:p>
            <a:pPr marL="342900" indent="-342900">
              <a:buFont typeface="Arial" panose="020B0604020202020204" pitchFamily="34" charset="0"/>
              <a:buChar char="•"/>
            </a:pPr>
            <a:r>
              <a:rPr lang="en-US" sz="2000" b="1" dirty="0" smtClean="0"/>
              <a:t>I </a:t>
            </a:r>
            <a:r>
              <a:rPr lang="en-US" sz="2000" b="1" dirty="0"/>
              <a:t>worked on some songs we were writing,</a:t>
            </a:r>
          </a:p>
          <a:p>
            <a:pPr marL="342900" indent="-342900">
              <a:buFont typeface="Arial" panose="020B0604020202020204" pitchFamily="34" charset="0"/>
              <a:buChar char="•"/>
            </a:pPr>
            <a:r>
              <a:rPr lang="en-US" sz="2000" b="1" dirty="0"/>
              <a:t>Then I went and picked up the kids at school, because Wednesday is our piano lesson day, I had to remember to take Suzanne first to Oboe, because she can take her Oboe lesson while Amy’s taking her first piano lesson, and after Amy takes her piano lesson she has to go to flute lesson, and so I take her to flute and Benji takes his second piano lesson, while I go pick up Suzanne from Oboe, and before I take her there I stop at McDonalds and get Benji a hamburger before he faints,</a:t>
            </a:r>
          </a:p>
          <a:p>
            <a:pPr marL="342900" indent="-342900">
              <a:buFont typeface="Arial" panose="020B0604020202020204" pitchFamily="34" charset="0"/>
              <a:buChar char="•"/>
            </a:pPr>
            <a:r>
              <a:rPr lang="en-US" sz="2000" b="1" dirty="0"/>
              <a:t>And after we got done with music lessons we rushed home and in my spare </a:t>
            </a:r>
            <a:r>
              <a:rPr lang="en-US" sz="2000" b="1" dirty="0" smtClean="0"/>
              <a:t>time—I picked </a:t>
            </a:r>
            <a:r>
              <a:rPr lang="en-US" sz="2000" b="1" dirty="0"/>
              <a:t>up the Bible and </a:t>
            </a:r>
            <a:r>
              <a:rPr lang="en-US" sz="2000" b="1" dirty="0" smtClean="0"/>
              <a:t>read . . . Deuteronomy 6:4-9!</a:t>
            </a:r>
            <a:endParaRPr lang="en-US" sz="2000" b="1" dirty="0"/>
          </a:p>
        </p:txBody>
      </p:sp>
      <p:sp>
        <p:nvSpPr>
          <p:cNvPr id="7" name="Rectangle 6"/>
          <p:cNvSpPr/>
          <p:nvPr/>
        </p:nvSpPr>
        <p:spPr>
          <a:xfrm>
            <a:off x="55789" y="3419829"/>
            <a:ext cx="4916731"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I had said</a:t>
            </a:r>
          </a:p>
          <a:p>
            <a:pPr algn="ctr"/>
            <a:r>
              <a:rPr lang="en-US" sz="5400" b="1" u="sng" cap="none" spc="0" dirty="0" smtClean="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nothing</a:t>
            </a:r>
            <a:endParaRPr lang="en-US" sz="5400" b="1" dirty="0" smtClean="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a:p>
            <a:pPr algn="ctr"/>
            <a:r>
              <a:rPr lang="en-US" sz="5400" b="1" cap="none" spc="0" dirty="0" smtClean="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to my children</a:t>
            </a:r>
          </a:p>
          <a:p>
            <a:pPr algn="ctr"/>
            <a:r>
              <a:rPr lang="en-US" sz="5400" b="1" cap="none" spc="0" dirty="0" smtClean="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about </a:t>
            </a:r>
            <a:r>
              <a:rPr lang="en-US" sz="5400" b="1" u="sng" cap="none" spc="0" dirty="0" smtClean="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Jesus</a:t>
            </a:r>
            <a:r>
              <a:rPr lang="en-US" sz="5400" b="1" cap="none" spc="0" dirty="0" smtClean="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t>
            </a:r>
            <a:endParaRPr lang="en-US" sz="5400" b="1" cap="none" spc="0" dirty="0">
              <a:ln w="11430">
                <a:solidFill>
                  <a:sysClr val="windowText" lastClr="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24209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0"/>
                                        <p:tgtEl>
                                          <p:spTgt spid="7"/>
                                        </p:tgtEl>
                                      </p:cBhvr>
                                    </p:animEffect>
                                    <p:anim calcmode="lin" valueType="num">
                                      <p:cBhvr>
                                        <p:cTn id="29" dur="3000" fill="hold"/>
                                        <p:tgtEl>
                                          <p:spTgt spid="7"/>
                                        </p:tgtEl>
                                        <p:attrNameLst>
                                          <p:attrName>ppt_x</p:attrName>
                                        </p:attrNameLst>
                                      </p:cBhvr>
                                      <p:tavLst>
                                        <p:tav tm="0">
                                          <p:val>
                                            <p:strVal val="#ppt_x"/>
                                          </p:val>
                                        </p:tav>
                                        <p:tav tm="100000">
                                          <p:val>
                                            <p:strVal val="#ppt_x"/>
                                          </p:val>
                                        </p:tav>
                                      </p:tavLst>
                                    </p:anim>
                                    <p:anim calcmode="lin" valueType="num">
                                      <p:cBhvr>
                                        <p:cTn id="30"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184" b="30372"/>
          <a:stretch/>
        </p:blipFill>
        <p:spPr>
          <a:xfrm>
            <a:off x="1607498" y="0"/>
            <a:ext cx="8977004" cy="955041"/>
          </a:xfrm>
          <a:prstGeom prst="rect">
            <a:avLst/>
          </a:prstGeom>
        </p:spPr>
      </p:pic>
      <p:sp>
        <p:nvSpPr>
          <p:cNvPr id="2" name="TextBox 1"/>
          <p:cNvSpPr txBox="1"/>
          <p:nvPr/>
        </p:nvSpPr>
        <p:spPr>
          <a:xfrm>
            <a:off x="6096000" y="4704159"/>
            <a:ext cx="5803392" cy="2092881"/>
          </a:xfrm>
          <a:prstGeom prst="rect">
            <a:avLst/>
          </a:prstGeom>
          <a:solidFill>
            <a:srgbClr val="FFFFFF">
              <a:alpha val="69804"/>
            </a:srgbClr>
          </a:solidFill>
          <a:ln>
            <a:solidFill>
              <a:schemeClr val="accent1"/>
            </a:solidFill>
          </a:ln>
          <a:effectLst>
            <a:glow rad="101600">
              <a:schemeClr val="accent5">
                <a:satMod val="175000"/>
                <a:alpha val="40000"/>
              </a:schemeClr>
            </a:glow>
          </a:effectLst>
        </p:spPr>
        <p:txBody>
          <a:bodyPr wrap="square" rtlCol="0">
            <a:spAutoFit/>
          </a:bodyPr>
          <a:lstStyle/>
          <a:p>
            <a:r>
              <a:rPr lang="en-US" sz="2600" b="1" dirty="0" smtClean="0"/>
              <a:t>Jesus: The Healer of Sin</a:t>
            </a:r>
          </a:p>
          <a:p>
            <a:r>
              <a:rPr lang="en-US" sz="2600" b="1" dirty="0" smtClean="0"/>
              <a:t>Jesus: The Healer of the Brokenhearted</a:t>
            </a:r>
          </a:p>
          <a:p>
            <a:r>
              <a:rPr lang="en-US" sz="2600" b="1" dirty="0" smtClean="0"/>
              <a:t>Jesus: The Healer of Relationships</a:t>
            </a:r>
          </a:p>
          <a:p>
            <a:r>
              <a:rPr lang="en-US" sz="2600" b="1" dirty="0" smtClean="0"/>
              <a:t>Jesus: The Healer of Churches</a:t>
            </a:r>
          </a:p>
          <a:p>
            <a:r>
              <a:rPr lang="en-US" sz="2600" b="1" dirty="0" smtClean="0"/>
              <a:t>Jesus: The Healer of Nations</a:t>
            </a:r>
            <a:endParaRPr lang="en-US" sz="26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915610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15950"/>
            <a:ext cx="3429000" cy="3444949"/>
          </a:xfrm>
          <a:prstGeom prst="rect">
            <a:avLst/>
          </a:prstGeom>
          <a:effectLst>
            <a:softEdge rad="635000"/>
          </a:effectLst>
        </p:spPr>
      </p:pic>
      <p:sp>
        <p:nvSpPr>
          <p:cNvPr id="4" name="Rectangle 3"/>
          <p:cNvSpPr/>
          <p:nvPr/>
        </p:nvSpPr>
        <p:spPr>
          <a:xfrm>
            <a:off x="158740" y="58527"/>
            <a:ext cx="5370381" cy="1107996"/>
          </a:xfrm>
          <a:prstGeom prst="rect">
            <a:avLst/>
          </a:prstGeom>
          <a:noFill/>
        </p:spPr>
        <p:txBody>
          <a:bodyPr wrap="none" lIns="91440" tIns="45720" rIns="91440" bIns="45720">
            <a:spAutoFit/>
          </a:bodyPr>
          <a:lstStyle/>
          <a:p>
            <a:pPr algn="ctr"/>
            <a:r>
              <a:rPr lang="en-US" sz="6600" b="1" cap="none" spc="0" dirty="0">
                <a:ln w="10160">
                  <a:solidFill>
                    <a:sysClr val="windowText" lastClr="000000"/>
                  </a:solidFill>
                  <a:prstDash val="solid"/>
                </a:ln>
                <a:solidFill>
                  <a:srgbClr val="FFFFFF"/>
                </a:solidFill>
                <a:effectLst>
                  <a:outerShdw blurRad="38100" dist="32000" dir="5400000" algn="tl">
                    <a:srgbClr val="000000">
                      <a:alpha val="30000"/>
                    </a:srgbClr>
                  </a:outerShdw>
                </a:effectLst>
                <a:latin typeface="Monotype Corsiva" panose="03010101010201010101" pitchFamily="66" charset="0"/>
              </a:rPr>
              <a:t>Who can this be, </a:t>
            </a:r>
          </a:p>
        </p:txBody>
      </p:sp>
      <p:sp>
        <p:nvSpPr>
          <p:cNvPr id="5" name="Rectangle 4"/>
          <p:cNvSpPr/>
          <p:nvPr/>
        </p:nvSpPr>
        <p:spPr>
          <a:xfrm>
            <a:off x="3187190" y="2321004"/>
            <a:ext cx="5817619" cy="1107996"/>
          </a:xfrm>
          <a:prstGeom prst="rect">
            <a:avLst/>
          </a:prstGeom>
          <a:noFill/>
        </p:spPr>
        <p:txBody>
          <a:bodyPr wrap="none" lIns="91440" tIns="45720" rIns="91440" bIns="45720">
            <a:spAutoFit/>
          </a:bodyPr>
          <a:lstStyle/>
          <a:p>
            <a:pPr algn="ctr"/>
            <a:r>
              <a:rPr lang="en-US" sz="6600" b="1" dirty="0">
                <a:ln w="10160">
                  <a:solidFill>
                    <a:sysClr val="windowText" lastClr="000000"/>
                  </a:solidFill>
                  <a:prstDash val="solid"/>
                </a:ln>
                <a:solidFill>
                  <a:srgbClr val="FFFFFF"/>
                </a:solidFill>
                <a:effectLst>
                  <a:outerShdw blurRad="38100" dist="32000" dir="5400000" algn="tl">
                    <a:srgbClr val="000000">
                      <a:alpha val="30000"/>
                    </a:srgbClr>
                  </a:outerShdw>
                </a:effectLst>
                <a:latin typeface="Monotype Corsiva" panose="03010101010201010101" pitchFamily="66" charset="0"/>
              </a:rPr>
              <a:t>that even the </a:t>
            </a:r>
            <a:r>
              <a:rPr lang="en-US" sz="6600" b="1" dirty="0" smtClean="0">
                <a:ln w="10160">
                  <a:solidFill>
                    <a:sysClr val="windowText" lastClr="000000"/>
                  </a:solidFill>
                  <a:prstDash val="solid"/>
                </a:ln>
                <a:solidFill>
                  <a:srgbClr val="FFFFFF"/>
                </a:solidFill>
                <a:effectLst>
                  <a:outerShdw blurRad="38100" dist="32000" dir="5400000" algn="tl">
                    <a:srgbClr val="000000">
                      <a:alpha val="30000"/>
                    </a:srgbClr>
                  </a:outerShdw>
                </a:effectLst>
                <a:latin typeface="Monotype Corsiva" panose="03010101010201010101" pitchFamily="66" charset="0"/>
              </a:rPr>
              <a:t>wind</a:t>
            </a:r>
            <a:endParaRPr lang="en-US" sz="6600" b="1" dirty="0">
              <a:ln w="10160">
                <a:solidFill>
                  <a:sysClr val="windowText" lastClr="000000"/>
                </a:solidFill>
                <a:prstDash val="solid"/>
              </a:ln>
              <a:solidFill>
                <a:srgbClr val="FFFFFF"/>
              </a:solidFill>
              <a:effectLst>
                <a:outerShdw blurRad="38100" dist="32000" dir="5400000" algn="tl">
                  <a:srgbClr val="000000">
                    <a:alpha val="30000"/>
                  </a:srgbClr>
                </a:outerShdw>
              </a:effectLst>
              <a:latin typeface="Monotype Corsiva" panose="03010101010201010101" pitchFamily="66" charset="0"/>
            </a:endParaRPr>
          </a:p>
        </p:txBody>
      </p:sp>
      <p:sp>
        <p:nvSpPr>
          <p:cNvPr id="6" name="Rectangle 5"/>
          <p:cNvSpPr/>
          <p:nvPr/>
        </p:nvSpPr>
        <p:spPr>
          <a:xfrm>
            <a:off x="5223166" y="5275182"/>
            <a:ext cx="6833922" cy="1107996"/>
          </a:xfrm>
          <a:prstGeom prst="rect">
            <a:avLst/>
          </a:prstGeom>
          <a:noFill/>
        </p:spPr>
        <p:txBody>
          <a:bodyPr wrap="none" lIns="91440" tIns="45720" rIns="91440" bIns="45720">
            <a:spAutoFit/>
          </a:bodyPr>
          <a:lstStyle/>
          <a:p>
            <a:pPr algn="ctr"/>
            <a:r>
              <a:rPr lang="en-US" sz="6600" b="1" dirty="0">
                <a:ln w="10160">
                  <a:solidFill>
                    <a:sysClr val="windowText" lastClr="000000"/>
                  </a:solidFill>
                  <a:prstDash val="solid"/>
                </a:ln>
                <a:solidFill>
                  <a:srgbClr val="FFFFFF"/>
                </a:solidFill>
                <a:effectLst>
                  <a:outerShdw blurRad="38100" dist="32000" dir="5400000" algn="tl">
                    <a:srgbClr val="000000">
                      <a:alpha val="30000"/>
                    </a:srgbClr>
                  </a:outerShdw>
                </a:effectLst>
                <a:latin typeface="Monotype Corsiva" panose="03010101010201010101" pitchFamily="66" charset="0"/>
              </a:rPr>
              <a:t>and the sea obey Him?</a:t>
            </a:r>
          </a:p>
        </p:txBody>
      </p:sp>
    </p:spTree>
    <p:extLst>
      <p:ext uri="{BB962C8B-B14F-4D97-AF65-F5344CB8AC3E}">
        <p14:creationId xmlns:p14="http://schemas.microsoft.com/office/powerpoint/2010/main" val="372725148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2" presetClass="entr" presetSubtype="3"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0" fill="hold"/>
                                        <p:tgtEl>
                                          <p:spTgt spid="5"/>
                                        </p:tgtEl>
                                        <p:attrNameLst>
                                          <p:attrName>ppt_x</p:attrName>
                                        </p:attrNameLst>
                                      </p:cBhvr>
                                      <p:tavLst>
                                        <p:tav tm="0">
                                          <p:val>
                                            <p:strVal val="1+#ppt_w/2"/>
                                          </p:val>
                                        </p:tav>
                                        <p:tav tm="100000">
                                          <p:val>
                                            <p:strVal val="#ppt_x"/>
                                          </p:val>
                                        </p:tav>
                                      </p:tavLst>
                                    </p:anim>
                                    <p:anim calcmode="lin" valueType="num">
                                      <p:cBhvr additive="base">
                                        <p:cTn id="11" dur="3000" fill="hold"/>
                                        <p:tgtEl>
                                          <p:spTgt spid="5"/>
                                        </p:tgtEl>
                                        <p:attrNameLst>
                                          <p:attrName>ppt_y</p:attrName>
                                        </p:attrNameLst>
                                      </p:cBhvr>
                                      <p:tavLst>
                                        <p:tav tm="0">
                                          <p:val>
                                            <p:strVal val="0-#ppt_h/2"/>
                                          </p:val>
                                        </p:tav>
                                        <p:tav tm="100000">
                                          <p:val>
                                            <p:strVal val="#ppt_y"/>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3000" fill="hold"/>
                                        <p:tgtEl>
                                          <p:spTgt spid="6"/>
                                        </p:tgtEl>
                                        <p:attrNameLst>
                                          <p:attrName>ppt_w</p:attrName>
                                        </p:attrNameLst>
                                      </p:cBhvr>
                                      <p:tavLst>
                                        <p:tav tm="0">
                                          <p:val>
                                            <p:fltVal val="0"/>
                                          </p:val>
                                        </p:tav>
                                        <p:tav tm="100000">
                                          <p:val>
                                            <p:strVal val="#ppt_w"/>
                                          </p:val>
                                        </p:tav>
                                      </p:tavLst>
                                    </p:anim>
                                    <p:anim calcmode="lin" valueType="num">
                                      <p:cBhvr>
                                        <p:cTn id="15" dur="3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TextBox 14"/>
          <p:cNvSpPr txBox="1"/>
          <p:nvPr/>
        </p:nvSpPr>
        <p:spPr>
          <a:xfrm>
            <a:off x="374754" y="1080329"/>
            <a:ext cx="8019738" cy="3046988"/>
          </a:xfrm>
          <a:prstGeom prst="rect">
            <a:avLst/>
          </a:prstGeom>
          <a:noFill/>
        </p:spPr>
        <p:txBody>
          <a:bodyPr wrap="square" rtlCol="0">
            <a:spAutoFit/>
          </a:bodyPr>
          <a:lstStyle/>
          <a:p>
            <a:pPr>
              <a:lnSpc>
                <a:spcPct val="150000"/>
              </a:lnSpc>
            </a:pPr>
            <a:r>
              <a:rPr lang="en-US" sz="3200" b="1" dirty="0" smtClean="0">
                <a:latin typeface="Arial" panose="020B0604020202020204" pitchFamily="34" charset="0"/>
                <a:cs typeface="Arial" panose="020B0604020202020204" pitchFamily="34" charset="0"/>
              </a:rPr>
              <a:t>What did He look like?</a:t>
            </a:r>
          </a:p>
          <a:p>
            <a:pPr>
              <a:lnSpc>
                <a:spcPct val="150000"/>
              </a:lnSpc>
            </a:pPr>
            <a:r>
              <a:rPr lang="en-US" sz="3200" b="1" dirty="0" smtClean="0">
                <a:latin typeface="Arial" panose="020B0604020202020204" pitchFamily="34" charset="0"/>
                <a:cs typeface="Arial" panose="020B0604020202020204" pitchFamily="34" charset="0"/>
              </a:rPr>
              <a:t>What was His personality like?</a:t>
            </a:r>
          </a:p>
          <a:p>
            <a:pPr>
              <a:lnSpc>
                <a:spcPct val="150000"/>
              </a:lnSpc>
            </a:pPr>
            <a:r>
              <a:rPr lang="en-US" sz="3200" b="1" dirty="0" smtClean="0">
                <a:latin typeface="Arial" panose="020B0604020202020204" pitchFamily="34" charset="0"/>
                <a:cs typeface="Arial" panose="020B0604020202020204" pitchFamily="34" charset="0"/>
              </a:rPr>
              <a:t>Why were so many drawn to Him?</a:t>
            </a:r>
          </a:p>
          <a:p>
            <a:pPr>
              <a:lnSpc>
                <a:spcPct val="150000"/>
              </a:lnSpc>
            </a:pPr>
            <a:r>
              <a:rPr lang="en-US" sz="3200" b="1" dirty="0" smtClean="0">
                <a:latin typeface="Arial" panose="020B0604020202020204" pitchFamily="34" charset="0"/>
                <a:cs typeface="Arial" panose="020B0604020202020204" pitchFamily="34" charset="0"/>
              </a:rPr>
              <a:t>Why was He rejected and crucified?</a:t>
            </a:r>
          </a:p>
        </p:txBody>
      </p:sp>
    </p:spTree>
    <p:extLst>
      <p:ext uri="{BB962C8B-B14F-4D97-AF65-F5344CB8AC3E}">
        <p14:creationId xmlns:p14="http://schemas.microsoft.com/office/powerpoint/2010/main" val="103736263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2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20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2660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11" y="854438"/>
            <a:ext cx="11902191" cy="6001643"/>
          </a:xfrm>
          <a:prstGeom prst="rect">
            <a:avLst/>
          </a:prstGeom>
          <a:noFill/>
        </p:spPr>
        <p:txBody>
          <a:bodyPr wrap="square" rtlCol="0">
            <a:spAutoFit/>
          </a:bodyPr>
          <a:lstStyle/>
          <a:p>
            <a:r>
              <a:rPr lang="en-US" sz="3200" b="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3200" b="1" dirty="0">
                <a:latin typeface="Arial" panose="020B0604020202020204" pitchFamily="34" charset="0"/>
                <a:cs typeface="Arial" panose="020B0604020202020204" pitchFamily="34" charset="0"/>
              </a:rPr>
              <a:t>There was a man sent from God, whose name was John.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3200" b="1" baseline="300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This man came for a witness, to bear witness of the Light, that all through him might believe.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200" b="1" dirty="0">
                <a:latin typeface="Arial" panose="020B0604020202020204" pitchFamily="34" charset="0"/>
                <a:cs typeface="Arial" panose="020B0604020202020204" pitchFamily="34" charset="0"/>
              </a:rPr>
              <a:t>He was not that Light, but was sent to bear witness of that Light.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3200" b="1" dirty="0">
                <a:latin typeface="Arial" panose="020B0604020202020204" pitchFamily="34" charset="0"/>
                <a:cs typeface="Arial" panose="020B0604020202020204" pitchFamily="34" charset="0"/>
              </a:rPr>
              <a:t>That was the true Light which gives light to every man coming into the world</a:t>
            </a:r>
            <a:r>
              <a:rPr lang="en-US" sz="3200" b="1" dirty="0" smtClean="0">
                <a:latin typeface="Arial" panose="020B0604020202020204" pitchFamily="34" charset="0"/>
                <a:cs typeface="Arial" panose="020B0604020202020204" pitchFamily="34" charset="0"/>
              </a:rPr>
              <a:t>.</a:t>
            </a:r>
            <a:r>
              <a:rPr lang="en-US" sz="3200" b="1" baseline="30000" dirty="0">
                <a:latin typeface="Arial" panose="020B0604020202020204" pitchFamily="34" charset="0"/>
                <a:cs typeface="Arial" panose="020B0604020202020204" pitchFamily="34" charset="0"/>
              </a:rPr>
              <a:t> </a:t>
            </a:r>
            <a:r>
              <a:rPr lang="en-US" sz="3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He was in the world, and the world was made through Him, and the world did not know Him.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n-US" sz="3200" b="1" dirty="0">
                <a:latin typeface="Arial" panose="020B0604020202020204" pitchFamily="34" charset="0"/>
                <a:cs typeface="Arial" panose="020B0604020202020204" pitchFamily="34" charset="0"/>
              </a:rPr>
              <a:t>He came to His own</a:t>
            </a: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and His </a:t>
            </a:r>
            <a:r>
              <a:rPr lang="en-US" sz="3200" b="1" dirty="0" smtClean="0">
                <a:latin typeface="Arial" panose="020B0604020202020204" pitchFamily="34" charset="0"/>
                <a:cs typeface="Arial" panose="020B0604020202020204" pitchFamily="34" charset="0"/>
              </a:rPr>
              <a:t>own </a:t>
            </a:r>
            <a:r>
              <a:rPr lang="en-US" sz="3200" b="1" dirty="0">
                <a:latin typeface="Arial" panose="020B0604020202020204" pitchFamily="34" charset="0"/>
                <a:cs typeface="Arial" panose="020B0604020202020204" pitchFamily="34" charset="0"/>
              </a:rPr>
              <a:t>did not receive Him.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3200" b="1" baseline="300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But as many as received Him, to them He gave the right to become children of God, to those who believe in His name: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en-US" sz="3200" b="1" dirty="0">
                <a:latin typeface="Arial" panose="020B0604020202020204" pitchFamily="34" charset="0"/>
                <a:cs typeface="Arial" panose="020B0604020202020204" pitchFamily="34" charset="0"/>
              </a:rPr>
              <a:t>who were born, not of blood, nor of the will of the flesh, nor of the will of man, but of God</a:t>
            </a:r>
            <a:r>
              <a:rPr lang="en-US" sz="3200" b="1" dirty="0"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Rectangle 2"/>
          <p:cNvSpPr/>
          <p:nvPr/>
        </p:nvSpPr>
        <p:spPr>
          <a:xfrm>
            <a:off x="3428482" y="16871"/>
            <a:ext cx="53350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76200">
                  <a:solidFill>
                    <a:srgbClr val="C00000"/>
                  </a:solidFill>
                </a:ln>
                <a:solidFill>
                  <a:srgbClr val="C00000"/>
                </a:solidFill>
                <a:effectLst>
                  <a:outerShdw blurRad="50800" dist="39000" dir="5460000" algn="tl">
                    <a:srgbClr val="000000">
                      <a:alpha val="38000"/>
                    </a:srgbClr>
                  </a:outerShdw>
                </a:effectLst>
                <a:latin typeface="Copperplate Gothic Light" panose="020E0507020206020404" pitchFamily="34" charset="0"/>
              </a:rPr>
              <a:t>John 1:6-13</a:t>
            </a:r>
            <a:endParaRPr lang="en-US" sz="5400" b="1" cap="none" spc="600" dirty="0">
              <a:ln w="76200">
                <a:solidFill>
                  <a:srgbClr val="C00000"/>
                </a:solidFill>
              </a:ln>
              <a:solidFill>
                <a:srgbClr val="C00000"/>
              </a:solidFill>
              <a:effectLst>
                <a:outerShdw blurRad="50800" dist="39000" dir="5460000" algn="tl">
                  <a:srgbClr val="000000">
                    <a:alpha val="38000"/>
                  </a:srgbClr>
                </a:outerShdw>
              </a:effectLst>
              <a:latin typeface="Copperplate Gothic Light" panose="020E0507020206020404" pitchFamily="34" charset="0"/>
            </a:endParaRPr>
          </a:p>
        </p:txBody>
      </p:sp>
    </p:spTree>
    <p:extLst>
      <p:ext uri="{BB962C8B-B14F-4D97-AF65-F5344CB8AC3E}">
        <p14:creationId xmlns:p14="http://schemas.microsoft.com/office/powerpoint/2010/main" val="27856467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1633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TextBox 14"/>
          <p:cNvSpPr txBox="1"/>
          <p:nvPr/>
        </p:nvSpPr>
        <p:spPr>
          <a:xfrm>
            <a:off x="374754" y="1080329"/>
            <a:ext cx="8019738" cy="3785652"/>
          </a:xfrm>
          <a:prstGeom prst="rect">
            <a:avLst/>
          </a:prstGeom>
          <a:noFill/>
        </p:spPr>
        <p:txBody>
          <a:bodyPr wrap="square" rtlCol="0">
            <a:spAutoFit/>
          </a:bodyPr>
          <a:lstStyle/>
          <a:p>
            <a:pPr>
              <a:lnSpc>
                <a:spcPct val="150000"/>
              </a:lnSpc>
            </a:pPr>
            <a:r>
              <a:rPr lang="en-US" sz="3200" b="1" dirty="0" smtClean="0">
                <a:latin typeface="Arial" panose="020B0604020202020204" pitchFamily="34" charset="0"/>
                <a:cs typeface="Arial" panose="020B0604020202020204" pitchFamily="34" charset="0"/>
              </a:rPr>
              <a:t>What did He look like?</a:t>
            </a:r>
          </a:p>
          <a:p>
            <a:pPr>
              <a:lnSpc>
                <a:spcPct val="150000"/>
              </a:lnSpc>
            </a:pPr>
            <a:r>
              <a:rPr lang="en-US" sz="3200" b="1" dirty="0" smtClean="0">
                <a:latin typeface="Arial" panose="020B0604020202020204" pitchFamily="34" charset="0"/>
                <a:cs typeface="Arial" panose="020B0604020202020204" pitchFamily="34" charset="0"/>
              </a:rPr>
              <a:t>What was His personality like?</a:t>
            </a:r>
          </a:p>
          <a:p>
            <a:pPr>
              <a:lnSpc>
                <a:spcPct val="150000"/>
              </a:lnSpc>
            </a:pPr>
            <a:r>
              <a:rPr lang="en-US" sz="3200" b="1" dirty="0" smtClean="0">
                <a:latin typeface="Arial" panose="020B0604020202020204" pitchFamily="34" charset="0"/>
                <a:cs typeface="Arial" panose="020B0604020202020204" pitchFamily="34" charset="0"/>
              </a:rPr>
              <a:t>Why were so many drawn to Him?</a:t>
            </a:r>
          </a:p>
          <a:p>
            <a:pPr>
              <a:lnSpc>
                <a:spcPct val="150000"/>
              </a:lnSpc>
            </a:pPr>
            <a:r>
              <a:rPr lang="en-US" sz="3200" b="1" dirty="0" smtClean="0">
                <a:latin typeface="Arial" panose="020B0604020202020204" pitchFamily="34" charset="0"/>
                <a:cs typeface="Arial" panose="020B0604020202020204" pitchFamily="34" charset="0"/>
              </a:rPr>
              <a:t>Why was He rejected and crucified?</a:t>
            </a:r>
          </a:p>
          <a:p>
            <a:pPr>
              <a:lnSpc>
                <a:spcPct val="150000"/>
              </a:lnSpc>
            </a:pPr>
            <a:r>
              <a:rPr lang="en-US" sz="3200" b="1" dirty="0" smtClean="0">
                <a:latin typeface="Arial" panose="020B0604020202020204" pitchFamily="34" charset="0"/>
                <a:cs typeface="Arial" panose="020B0604020202020204" pitchFamily="34" charset="0"/>
              </a:rPr>
              <a:t>Would I have been attracted to Him?</a:t>
            </a:r>
            <a:endParaRPr lang="en-US" sz="3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0125409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2000"/>
                                        <p:tgtEl>
                                          <p:spTgt spid="15">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2000"/>
                                        <p:tgtEl>
                                          <p:spTgt spid="15">
                                            <p:txEl>
                                              <p:pRg st="1" end="1"/>
                                            </p:txEl>
                                          </p:spTgt>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wipe(left)">
                                      <p:cBhvr>
                                        <p:cTn id="19" dur="2000"/>
                                        <p:tgtEl>
                                          <p:spTgt spid="15">
                                            <p:txEl>
                                              <p:pRg st="2" end="2"/>
                                            </p:txEl>
                                          </p:spTgt>
                                        </p:tgtEl>
                                      </p:cBhvr>
                                    </p:animEffect>
                                  </p:childTnLst>
                                </p:cTn>
                              </p:par>
                            </p:childTnLst>
                          </p:cTn>
                        </p:par>
                        <p:par>
                          <p:cTn id="20" fill="hold">
                            <p:stCondLst>
                              <p:cond delay="9000"/>
                            </p:stCondLst>
                            <p:childTnLst>
                              <p:par>
                                <p:cTn id="21" presetID="22" presetClass="entr" presetSubtype="8"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wipe(left)">
                                      <p:cBhvr>
                                        <p:cTn id="23" dur="2000"/>
                                        <p:tgtEl>
                                          <p:spTgt spid="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wipe(left)">
                                      <p:cBhvr>
                                        <p:cTn id="28" dur="2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676</Words>
  <Application>Microsoft Office PowerPoint</Application>
  <PresentationFormat>Custom</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95</cp:revision>
  <dcterms:created xsi:type="dcterms:W3CDTF">2014-08-19T14:33:59Z</dcterms:created>
  <dcterms:modified xsi:type="dcterms:W3CDTF">2015-06-14T12:52:36Z</dcterms:modified>
</cp:coreProperties>
</file>