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4" r:id="rId6"/>
    <p:sldId id="271" r:id="rId7"/>
    <p:sldId id="270" r:id="rId8"/>
  </p:sldIdLst>
  <p:sldSz cx="12192000" cy="6858000"/>
  <p:notesSz cx="6858000" cy="9144000"/>
  <p:embeddedFontLst>
    <p:embeddedFont>
      <p:font typeface="Calibri Light" panose="020F0302020204030204" pitchFamily="34" charset="0"/>
      <p:regular r:id="rId9"/>
      <p:italic r:id="rId10"/>
    </p:embeddedFont>
    <p:embeddedFont>
      <p:font typeface="Monotype Corsiva" panose="03010101010201010101" pitchFamily="66" charset="0"/>
      <p:italic r:id="rId11"/>
    </p:embeddedFont>
    <p:embeddedFont>
      <p:font typeface="Chiller" panose="04020404031007020602" pitchFamily="82" charset="0"/>
      <p:regular r:id="rId12"/>
    </p:embeddedFont>
    <p:embeddedFont>
      <p:font typeface="LUCKY TYPEWRITER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pperplate Gothic Light" panose="020E0507020206020404" pitchFamily="3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-31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9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5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9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3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7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5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2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9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9DAE-646D-4829-BB3C-1F90DD319DAC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6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31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112" y="777026"/>
            <a:ext cx="118872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325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50" b="1" dirty="0">
                <a:latin typeface="Arial" panose="020B0604020202020204" pitchFamily="34" charset="0"/>
                <a:cs typeface="Arial" panose="020B0604020202020204" pitchFamily="34" charset="0"/>
              </a:rPr>
              <a:t>Let the elders who rule well be counted worthy of double honor, especially those who labor in the word and doctrine. </a:t>
            </a:r>
            <a:r>
              <a:rPr lang="en-US" sz="32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325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50" b="1" dirty="0">
                <a:latin typeface="Arial" panose="020B0604020202020204" pitchFamily="34" charset="0"/>
                <a:cs typeface="Arial" panose="020B0604020202020204" pitchFamily="34" charset="0"/>
              </a:rPr>
              <a:t>For the Scripture says, </a:t>
            </a:r>
            <a:r>
              <a:rPr lang="en-US" sz="3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3250" b="1" dirty="0">
                <a:latin typeface="Arial" panose="020B0604020202020204" pitchFamily="34" charset="0"/>
                <a:cs typeface="Arial" panose="020B0604020202020204" pitchFamily="34" charset="0"/>
              </a:rPr>
              <a:t>shall not muzzle an ox while it treads out the </a:t>
            </a:r>
            <a:r>
              <a:rPr lang="en-US" sz="3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grain, </a:t>
            </a:r>
            <a:r>
              <a:rPr lang="en-US" sz="3250" b="1" dirty="0">
                <a:latin typeface="Arial" panose="020B0604020202020204" pitchFamily="34" charset="0"/>
                <a:cs typeface="Arial" panose="020B0604020202020204" pitchFamily="34" charset="0"/>
              </a:rPr>
              <a:t>and, t</a:t>
            </a:r>
            <a:r>
              <a:rPr lang="en-US" sz="3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3250" b="1" dirty="0">
                <a:latin typeface="Arial" panose="020B0604020202020204" pitchFamily="34" charset="0"/>
                <a:cs typeface="Arial" panose="020B0604020202020204" pitchFamily="34" charset="0"/>
              </a:rPr>
              <a:t>laborer is worthy of his </a:t>
            </a:r>
            <a:r>
              <a:rPr lang="en-US" sz="3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wages. </a:t>
            </a:r>
            <a:r>
              <a:rPr lang="en-US" sz="325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325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50" b="1" dirty="0">
                <a:latin typeface="Arial" panose="020B0604020202020204" pitchFamily="34" charset="0"/>
                <a:cs typeface="Arial" panose="020B0604020202020204" pitchFamily="34" charset="0"/>
              </a:rPr>
              <a:t>Do not receive an accusation against an elder except from two or three witnesses. </a:t>
            </a:r>
            <a:r>
              <a:rPr lang="en-US" sz="32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325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50" b="1" dirty="0">
                <a:latin typeface="Arial" panose="020B0604020202020204" pitchFamily="34" charset="0"/>
                <a:cs typeface="Arial" panose="020B0604020202020204" pitchFamily="34" charset="0"/>
              </a:rPr>
              <a:t>Those who are sinning rebuke in the presence of all, that the rest also may fear</a:t>
            </a:r>
            <a:r>
              <a:rPr lang="en-US" sz="3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5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32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50" b="1" dirty="0">
                <a:latin typeface="Arial" panose="020B0604020202020204" pitchFamily="34" charset="0"/>
                <a:cs typeface="Arial" panose="020B0604020202020204" pitchFamily="34" charset="0"/>
              </a:rPr>
              <a:t>I charge you before God and the Lord Jesus Christ and the elect angels that you observe these things without prejudice, doing nothing with partiality. </a:t>
            </a:r>
            <a:r>
              <a:rPr lang="en-US" sz="32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sz="325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50" b="1" dirty="0">
                <a:latin typeface="Arial" panose="020B0604020202020204" pitchFamily="34" charset="0"/>
                <a:cs typeface="Arial" panose="020B0604020202020204" pitchFamily="34" charset="0"/>
              </a:rPr>
              <a:t>Do not lay hands on anyone hastily, nor share in other people’s sins; keep yourself pure</a:t>
            </a:r>
            <a:r>
              <a:rPr lang="en-US" sz="3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7159" y="16871"/>
            <a:ext cx="7957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7620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Light" panose="020E0507020206020404" pitchFamily="34" charset="0"/>
              </a:rPr>
              <a:t>1 Timothy 5:17-22</a:t>
            </a:r>
            <a:endParaRPr lang="en-US" sz="5400" b="1" cap="none" spc="600" dirty="0">
              <a:ln w="7620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42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54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370820" y="299803"/>
            <a:ext cx="5561350" cy="526297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Laying on of Hands</a:t>
            </a:r>
          </a:p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Signifies the appointment to a work/office: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Deacons/Servants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(Ac 6:1-6)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Preaching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(Ac 13:1-3; 1 Tim 4:14)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Elders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(1 Tim 5:17-21)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Imparting gifts of the Spirit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(Ac 8:18)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76495" y="5657671"/>
            <a:ext cx="90390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Laying on of Hands</a:t>
            </a:r>
            <a:endParaRPr lang="en-US" sz="7200" b="1" cap="none" spc="0" dirty="0">
              <a:ln w="28575" cmpd="sng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973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5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370820" y="299803"/>
            <a:ext cx="5561350" cy="341632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not lay hands on anyone hastily, </a:t>
            </a:r>
            <a:r>
              <a:rPr lang="en-US" sz="3600" b="1" u="sng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nor share in other people’s sins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; keep yourself pure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 Tim 5:22)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76495" y="5657671"/>
            <a:ext cx="90390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Laying on of Hands</a:t>
            </a:r>
            <a:endParaRPr lang="en-US" sz="7200" b="1" cap="none" spc="0" dirty="0">
              <a:ln w="28575" cmpd="sng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19717123">
            <a:off x="416208" y="2151803"/>
            <a:ext cx="5756223" cy="1323439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600" dirty="0" smtClean="0">
                <a:ln w="571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LUCKY TYPEWRITER" panose="02000500000000000000" pitchFamily="2" charset="0"/>
              </a:rPr>
              <a:t>WARNING</a:t>
            </a:r>
            <a:endParaRPr lang="en-US" sz="8000" b="1" spc="600" dirty="0">
              <a:ln w="57150">
                <a:solidFill>
                  <a:srgbClr val="FF0000"/>
                </a:solidFill>
              </a:ln>
              <a:solidFill>
                <a:srgbClr val="FF0000"/>
              </a:solidFill>
              <a:latin typeface="LUCKY TYPEWRITER" panose="020005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2"/>
          <a:stretch/>
        </p:blipFill>
        <p:spPr>
          <a:xfrm>
            <a:off x="0" y="14990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2968" y="5741936"/>
            <a:ext cx="10346102" cy="1107996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30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75000"/>
                    </a:prstClr>
                  </a:outerShdw>
                </a:effectLst>
                <a:latin typeface="Chiller" panose="04020404031007020602" pitchFamily="82" charset="0"/>
              </a:rPr>
              <a:t>Do not Share in the sins of Others!</a:t>
            </a:r>
            <a:endParaRPr lang="en-US" sz="6600" b="1" cap="none" spc="30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75000"/>
                  </a:prstClr>
                </a:outerShd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79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2968" y="5741936"/>
            <a:ext cx="10346102" cy="1107996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30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75000"/>
                    </a:prstClr>
                  </a:outerShdw>
                </a:effectLst>
                <a:latin typeface="Chiller" panose="04020404031007020602" pitchFamily="82" charset="0"/>
              </a:rPr>
              <a:t>Do not Share in the sins of Others!</a:t>
            </a:r>
            <a:endParaRPr lang="en-US" sz="6600" b="1" cap="none" spc="30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75000"/>
                  </a:prst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0193" y="5731411"/>
            <a:ext cx="9871613" cy="1107996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30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75000"/>
                    </a:prstClr>
                  </a:outerShdw>
                </a:effectLst>
                <a:latin typeface="Chiller" panose="04020404031007020602" pitchFamily="82" charset="0"/>
              </a:rPr>
              <a:t>Sharing in the sins of Others by:</a:t>
            </a:r>
            <a:endParaRPr lang="en-US" sz="6600" b="1" cap="none" spc="30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75000"/>
                  </a:prst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597" y="2983043"/>
            <a:ext cx="11017770" cy="3762531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>
            <a:glow rad="317500">
              <a:srgbClr val="FF0000">
                <a:alpha val="9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38465" y="5936107"/>
            <a:ext cx="7515070" cy="584775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. . agreeing to sin </a:t>
            </a:r>
            <a:r>
              <a:rPr lang="en-US" sz="32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ogether</a:t>
            </a:r>
            <a:endParaRPr lang="en-US" sz="32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0965" y="5294037"/>
            <a:ext cx="7515070" cy="584775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. . repeating the same sin</a:t>
            </a:r>
            <a:endParaRPr lang="en-US" sz="32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9300" y="4641991"/>
            <a:ext cx="10058400" cy="584775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. . arrange for the sin to be committed</a:t>
            </a:r>
            <a:endParaRPr lang="en-US" sz="32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8455" y="3977400"/>
            <a:ext cx="7515070" cy="584775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. . </a:t>
            </a:r>
            <a:r>
              <a:rPr lang="en-US" sz="32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onsenting to the sin</a:t>
            </a:r>
            <a:endParaRPr lang="en-US" sz="32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0975" y="3290360"/>
            <a:ext cx="7515070" cy="584775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. . refusing to rebuke the sin</a:t>
            </a:r>
            <a:endParaRPr lang="en-US" sz="32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6"/>
            <a:ext cx="12192000" cy="694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7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118E-6 4.27746E-6 L 4.61118E-6 -0.84301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72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144</Words>
  <Application>Microsoft Office PowerPoint</Application>
  <PresentationFormat>Custom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 Light</vt:lpstr>
      <vt:lpstr>Monotype Corsiva</vt:lpstr>
      <vt:lpstr>Chiller</vt:lpstr>
      <vt:lpstr>LUCKY TYPEWRITER</vt:lpstr>
      <vt:lpstr>Calibri</vt:lpstr>
      <vt:lpstr>Copperplate Gothic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J.R. Bronger</dc:creator>
  <cp:lastModifiedBy>Danville Church</cp:lastModifiedBy>
  <cp:revision>39</cp:revision>
  <dcterms:created xsi:type="dcterms:W3CDTF">2014-07-13T16:56:16Z</dcterms:created>
  <dcterms:modified xsi:type="dcterms:W3CDTF">2015-06-07T13:49:10Z</dcterms:modified>
</cp:coreProperties>
</file>