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73" r:id="rId5"/>
    <p:sldId id="260" r:id="rId6"/>
    <p:sldId id="261" r:id="rId7"/>
    <p:sldId id="274" r:id="rId8"/>
    <p:sldId id="275" r:id="rId9"/>
    <p:sldId id="259" r:id="rId10"/>
    <p:sldId id="276" r:id="rId11"/>
    <p:sldId id="277" r:id="rId12"/>
    <p:sldId id="262" r:id="rId13"/>
    <p:sldId id="271" r:id="rId14"/>
    <p:sldId id="272" r:id="rId15"/>
    <p:sldId id="270" r:id="rId16"/>
  </p:sldIdLst>
  <p:sldSz cx="12192000" cy="6858000"/>
  <p:notesSz cx="6858000" cy="9144000"/>
  <p:embeddedFontLst>
    <p:embeddedFont>
      <p:font typeface="Arial Black" panose="020B0A04020102020204" pitchFamily="34" charset="0"/>
      <p:bold r:id="rId18"/>
    </p:embeddedFont>
    <p:embeddedFont>
      <p:font typeface="Monotype Corsiva" panose="03010101010201010101" pitchFamily="66" charset="0"/>
      <p:italic r:id="rId19"/>
    </p:embeddedFont>
    <p:embeddedFont>
      <p:font typeface="Calibri Light" panose="020F0302020204030204" pitchFamily="34" charset="0"/>
      <p:regular r:id="rId20"/>
      <p:italic r:id="rId21"/>
    </p:embeddedFont>
    <p:embeddedFont>
      <p:font typeface="Arabic Typesetting" panose="03020402040406030203" pitchFamily="66" charset="-78"/>
      <p:regular r:id="rId22"/>
    </p:embeddedFont>
    <p:embeddedFont>
      <p:font typeface="Arial Narrow" panose="020B060602020203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6590BB"/>
    <a:srgbClr val="4A79A8"/>
    <a:srgbClr val="5383B3"/>
    <a:srgbClr val="F2F2F2"/>
    <a:srgbClr val="ECECEA"/>
    <a:srgbClr val="D5D9DC"/>
    <a:srgbClr val="EBEDEC"/>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75" d="100"/>
          <a:sy n="75" d="100"/>
        </p:scale>
        <p:origin x="-31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7AFE47-CE74-41B0-B0AA-42D52449E846}" type="datetimeFigureOut">
              <a:rPr lang="en-US" smtClean="0"/>
              <a:t>5/17/2015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2EB148-A94D-4955-9A80-A0038B1F6BAC}" type="slidenum">
              <a:rPr lang="en-US" smtClean="0"/>
              <a:t>‹#›</a:t>
            </a:fld>
            <a:endParaRPr lang="en-US"/>
          </a:p>
        </p:txBody>
      </p:sp>
    </p:spTree>
    <p:extLst>
      <p:ext uri="{BB962C8B-B14F-4D97-AF65-F5344CB8AC3E}">
        <p14:creationId xmlns:p14="http://schemas.microsoft.com/office/powerpoint/2010/main" val="1894916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1</a:t>
            </a:fld>
            <a:endParaRPr lang="en-US"/>
          </a:p>
        </p:txBody>
      </p:sp>
    </p:spTree>
    <p:extLst>
      <p:ext uri="{BB962C8B-B14F-4D97-AF65-F5344CB8AC3E}">
        <p14:creationId xmlns:p14="http://schemas.microsoft.com/office/powerpoint/2010/main" val="1408269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10</a:t>
            </a:fld>
            <a:endParaRPr lang="en-US"/>
          </a:p>
        </p:txBody>
      </p:sp>
    </p:spTree>
    <p:extLst>
      <p:ext uri="{BB962C8B-B14F-4D97-AF65-F5344CB8AC3E}">
        <p14:creationId xmlns:p14="http://schemas.microsoft.com/office/powerpoint/2010/main" val="3687910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11</a:t>
            </a:fld>
            <a:endParaRPr lang="en-US"/>
          </a:p>
        </p:txBody>
      </p:sp>
    </p:spTree>
    <p:extLst>
      <p:ext uri="{BB962C8B-B14F-4D97-AF65-F5344CB8AC3E}">
        <p14:creationId xmlns:p14="http://schemas.microsoft.com/office/powerpoint/2010/main" val="2195130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12</a:t>
            </a:fld>
            <a:endParaRPr lang="en-US"/>
          </a:p>
        </p:txBody>
      </p:sp>
    </p:spTree>
    <p:extLst>
      <p:ext uri="{BB962C8B-B14F-4D97-AF65-F5344CB8AC3E}">
        <p14:creationId xmlns:p14="http://schemas.microsoft.com/office/powerpoint/2010/main" val="48869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13</a:t>
            </a:fld>
            <a:endParaRPr lang="en-US"/>
          </a:p>
        </p:txBody>
      </p:sp>
    </p:spTree>
    <p:extLst>
      <p:ext uri="{BB962C8B-B14F-4D97-AF65-F5344CB8AC3E}">
        <p14:creationId xmlns:p14="http://schemas.microsoft.com/office/powerpoint/2010/main" val="152575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14</a:t>
            </a:fld>
            <a:endParaRPr lang="en-US"/>
          </a:p>
        </p:txBody>
      </p:sp>
    </p:spTree>
    <p:extLst>
      <p:ext uri="{BB962C8B-B14F-4D97-AF65-F5344CB8AC3E}">
        <p14:creationId xmlns:p14="http://schemas.microsoft.com/office/powerpoint/2010/main" val="3690625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15</a:t>
            </a:fld>
            <a:endParaRPr lang="en-US"/>
          </a:p>
        </p:txBody>
      </p:sp>
    </p:spTree>
    <p:extLst>
      <p:ext uri="{BB962C8B-B14F-4D97-AF65-F5344CB8AC3E}">
        <p14:creationId xmlns:p14="http://schemas.microsoft.com/office/powerpoint/2010/main" val="80474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2</a:t>
            </a:fld>
            <a:endParaRPr lang="en-US"/>
          </a:p>
        </p:txBody>
      </p:sp>
    </p:spTree>
    <p:extLst>
      <p:ext uri="{BB962C8B-B14F-4D97-AF65-F5344CB8AC3E}">
        <p14:creationId xmlns:p14="http://schemas.microsoft.com/office/powerpoint/2010/main" val="523728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3</a:t>
            </a:fld>
            <a:endParaRPr lang="en-US"/>
          </a:p>
        </p:txBody>
      </p:sp>
    </p:spTree>
    <p:extLst>
      <p:ext uri="{BB962C8B-B14F-4D97-AF65-F5344CB8AC3E}">
        <p14:creationId xmlns:p14="http://schemas.microsoft.com/office/powerpoint/2010/main" val="2797830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4</a:t>
            </a:fld>
            <a:endParaRPr lang="en-US"/>
          </a:p>
        </p:txBody>
      </p:sp>
    </p:spTree>
    <p:extLst>
      <p:ext uri="{BB962C8B-B14F-4D97-AF65-F5344CB8AC3E}">
        <p14:creationId xmlns:p14="http://schemas.microsoft.com/office/powerpoint/2010/main" val="267790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5</a:t>
            </a:fld>
            <a:endParaRPr lang="en-US"/>
          </a:p>
        </p:txBody>
      </p:sp>
    </p:spTree>
    <p:extLst>
      <p:ext uri="{BB962C8B-B14F-4D97-AF65-F5344CB8AC3E}">
        <p14:creationId xmlns:p14="http://schemas.microsoft.com/office/powerpoint/2010/main" val="4286079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6</a:t>
            </a:fld>
            <a:endParaRPr lang="en-US"/>
          </a:p>
        </p:txBody>
      </p:sp>
    </p:spTree>
    <p:extLst>
      <p:ext uri="{BB962C8B-B14F-4D97-AF65-F5344CB8AC3E}">
        <p14:creationId xmlns:p14="http://schemas.microsoft.com/office/powerpoint/2010/main" val="197599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7</a:t>
            </a:fld>
            <a:endParaRPr lang="en-US"/>
          </a:p>
        </p:txBody>
      </p:sp>
    </p:spTree>
    <p:extLst>
      <p:ext uri="{BB962C8B-B14F-4D97-AF65-F5344CB8AC3E}">
        <p14:creationId xmlns:p14="http://schemas.microsoft.com/office/powerpoint/2010/main" val="138297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8</a:t>
            </a:fld>
            <a:endParaRPr lang="en-US"/>
          </a:p>
        </p:txBody>
      </p:sp>
    </p:spTree>
    <p:extLst>
      <p:ext uri="{BB962C8B-B14F-4D97-AF65-F5344CB8AC3E}">
        <p14:creationId xmlns:p14="http://schemas.microsoft.com/office/powerpoint/2010/main" val="83214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EB148-A94D-4955-9A80-A0038B1F6BAC}" type="slidenum">
              <a:rPr lang="en-US" smtClean="0"/>
              <a:t>9</a:t>
            </a:fld>
            <a:endParaRPr lang="en-US"/>
          </a:p>
        </p:txBody>
      </p:sp>
    </p:spTree>
    <p:extLst>
      <p:ext uri="{BB962C8B-B14F-4D97-AF65-F5344CB8AC3E}">
        <p14:creationId xmlns:p14="http://schemas.microsoft.com/office/powerpoint/2010/main" val="1328838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E79DAE-646D-4829-BB3C-1F90DD319DAC}" type="datetimeFigureOut">
              <a:rPr lang="en-US" smtClean="0"/>
              <a:t>5/17/2015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420904211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E79DAE-646D-4829-BB3C-1F90DD319DAC}" type="datetimeFigureOut">
              <a:rPr lang="en-US" smtClean="0"/>
              <a:t>5/17/2015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349837531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E79DAE-646D-4829-BB3C-1F90DD319DAC}" type="datetimeFigureOut">
              <a:rPr lang="en-US" smtClean="0"/>
              <a:t>5/17/2015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48979025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E79DAE-646D-4829-BB3C-1F90DD319DAC}" type="datetimeFigureOut">
              <a:rPr lang="en-US" smtClean="0"/>
              <a:t>5/17/2015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337005119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E79DAE-646D-4829-BB3C-1F90DD319DAC}" type="datetimeFigureOut">
              <a:rPr lang="en-US" smtClean="0"/>
              <a:t>5/17/2015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401209910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E79DAE-646D-4829-BB3C-1F90DD319DAC}" type="datetimeFigureOut">
              <a:rPr lang="en-US" smtClean="0"/>
              <a:t>5/17/2015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272003878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E79DAE-646D-4829-BB3C-1F90DD319DAC}" type="datetimeFigureOut">
              <a:rPr lang="en-US" smtClean="0"/>
              <a:t>5/17/2015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334157023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E79DAE-646D-4829-BB3C-1F90DD319DAC}" type="datetimeFigureOut">
              <a:rPr lang="en-US" smtClean="0"/>
              <a:t>5/17/2015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280235298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E79DAE-646D-4829-BB3C-1F90DD319DAC}" type="datetimeFigureOut">
              <a:rPr lang="en-US" smtClean="0"/>
              <a:t>5/17/2015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338082495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E79DAE-646D-4829-BB3C-1F90DD319DAC}" type="datetimeFigureOut">
              <a:rPr lang="en-US" smtClean="0"/>
              <a:t>5/17/2015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37832681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E79DAE-646D-4829-BB3C-1F90DD319DAC}" type="datetimeFigureOut">
              <a:rPr lang="en-US" smtClean="0"/>
              <a:t>5/17/2015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33007-BF7E-4C93-AE76-FDE9EC4D7897}" type="slidenum">
              <a:rPr lang="en-US" smtClean="0"/>
              <a:t>‹#›</a:t>
            </a:fld>
            <a:endParaRPr lang="en-US"/>
          </a:p>
        </p:txBody>
      </p:sp>
    </p:spTree>
    <p:extLst>
      <p:ext uri="{BB962C8B-B14F-4D97-AF65-F5344CB8AC3E}">
        <p14:creationId xmlns:p14="http://schemas.microsoft.com/office/powerpoint/2010/main" val="140459543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79DAE-646D-4829-BB3C-1F90DD319DAC}" type="datetimeFigureOut">
              <a:rPr lang="en-US" smtClean="0"/>
              <a:t>5/17/2015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33007-BF7E-4C93-AE76-FDE9EC4D7897}" type="slidenum">
              <a:rPr lang="en-US" smtClean="0"/>
              <a:t>‹#›</a:t>
            </a:fld>
            <a:endParaRPr lang="en-US"/>
          </a:p>
        </p:txBody>
      </p:sp>
    </p:spTree>
    <p:extLst>
      <p:ext uri="{BB962C8B-B14F-4D97-AF65-F5344CB8AC3E}">
        <p14:creationId xmlns:p14="http://schemas.microsoft.com/office/powerpoint/2010/main" val="3777460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31409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32804" y="989350"/>
            <a:ext cx="11904297" cy="5947782"/>
          </a:xfrm>
          <a:prstGeom prst="rect">
            <a:avLst/>
          </a:prstGeom>
          <a:solidFill>
            <a:schemeClr val="bg1">
              <a:lumMod val="95000"/>
            </a:schemeClr>
          </a:solidFill>
        </p:spPr>
        <p:txBody>
          <a:bodyPr wrap="square" rtlCol="0">
            <a:spAutoFit/>
          </a:bodyPr>
          <a:lstStyle/>
          <a:p>
            <a:pPr marL="342900" indent="-342900">
              <a:buFont typeface="Wingdings" panose="05000000000000000000" pitchFamily="2" charset="2"/>
              <a:buChar char="Ø"/>
            </a:pPr>
            <a:r>
              <a:rPr lang="en-US" sz="2350" b="1" dirty="0">
                <a:latin typeface="Arial" panose="020B0604020202020204" pitchFamily="34" charset="0"/>
                <a:cs typeface="Arial" panose="020B0604020202020204" pitchFamily="34" charset="0"/>
              </a:rPr>
              <a:t>What is involved in becoming a Muslim? Current Mullah’s and Muslim holy men say there is no ceremony </a:t>
            </a:r>
            <a:r>
              <a:rPr lang="en-US" sz="2350" b="1" dirty="0" smtClean="0">
                <a:latin typeface="Arial" panose="020B0604020202020204" pitchFamily="34" charset="0"/>
                <a:cs typeface="Arial" panose="020B0604020202020204" pitchFamily="34" charset="0"/>
              </a:rPr>
              <a:t>or </a:t>
            </a:r>
            <a:r>
              <a:rPr lang="en-US" sz="2350" b="1" dirty="0">
                <a:latin typeface="Arial" panose="020B0604020202020204" pitchFamily="34" charset="0"/>
                <a:cs typeface="Arial" panose="020B0604020202020204" pitchFamily="34" charset="0"/>
              </a:rPr>
              <a:t>ritual involved when a person wants to become a Muslim. All one has to do is to believe and say: </a:t>
            </a:r>
            <a:r>
              <a:rPr lang="en-US" sz="2350" b="1" i="1" dirty="0">
                <a:latin typeface="Arial" panose="020B0604020202020204" pitchFamily="34" charset="0"/>
                <a:cs typeface="Arial" panose="020B0604020202020204" pitchFamily="34" charset="0"/>
              </a:rPr>
              <a:t>“There is no god but Allah and Muhammad is the messenger of Allah</a:t>
            </a:r>
            <a:r>
              <a:rPr lang="en-US" sz="2350" b="1" i="1" dirty="0" smtClean="0">
                <a:latin typeface="Arial" panose="020B0604020202020204" pitchFamily="34" charset="0"/>
                <a:cs typeface="Arial" panose="020B0604020202020204" pitchFamily="34" charset="0"/>
              </a:rPr>
              <a:t>.” </a:t>
            </a:r>
            <a:r>
              <a:rPr lang="en-US" sz="2350" b="1" dirty="0" smtClean="0">
                <a:latin typeface="Arial" panose="020B0604020202020204" pitchFamily="34" charset="0"/>
                <a:cs typeface="Arial" panose="020B0604020202020204" pitchFamily="34" charset="0"/>
              </a:rPr>
              <a:t>But </a:t>
            </a:r>
            <a:r>
              <a:rPr lang="en-US" sz="2350" b="1" dirty="0">
                <a:latin typeface="Arial" panose="020B0604020202020204" pitchFamily="34" charset="0"/>
                <a:cs typeface="Arial" panose="020B0604020202020204" pitchFamily="34" charset="0"/>
              </a:rPr>
              <a:t>after making this confession the person is then obligated to do all the duties of Islam. </a:t>
            </a:r>
          </a:p>
          <a:p>
            <a:pPr algn="ctr"/>
            <a:r>
              <a:rPr lang="en-US" sz="28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Islam </a:t>
            </a:r>
            <a:r>
              <a:rPr lang="en-US" sz="2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has historically developed in countries in four stages. </a:t>
            </a:r>
          </a:p>
          <a:p>
            <a:pPr marL="457200" indent="-457200">
              <a:buFont typeface="+mj-lt"/>
              <a:buAutoNum type="arabicPeriod"/>
            </a:pPr>
            <a:r>
              <a:rPr lang="en-US" sz="2350" b="1" dirty="0" smtClean="0">
                <a:ln>
                  <a:solidFill>
                    <a:srgbClr val="C00000"/>
                  </a:solidFill>
                </a:ln>
                <a:latin typeface="Arial" panose="020B0604020202020204" pitchFamily="34" charset="0"/>
                <a:cs typeface="Arial" panose="020B0604020202020204" pitchFamily="34" charset="0"/>
              </a:rPr>
              <a:t>Evangelism</a:t>
            </a:r>
            <a:r>
              <a:rPr lang="en-US" sz="2350" b="1" dirty="0">
                <a:latin typeface="Arial" panose="020B0604020202020204" pitchFamily="34" charset="0"/>
                <a:cs typeface="Arial" panose="020B0604020202020204" pitchFamily="34" charset="0"/>
              </a:rPr>
              <a:t>. Peaceful proselyting continues until persecution arises or Muslims have developed a large power base. This stage is characterized by great tolerance of others and their beliefs. This is what’s happening in </a:t>
            </a:r>
            <a:r>
              <a:rPr lang="en-US" sz="2350" b="1" dirty="0" smtClean="0">
                <a:latin typeface="Arial" panose="020B0604020202020204" pitchFamily="34" charset="0"/>
                <a:cs typeface="Arial" panose="020B0604020202020204" pitchFamily="34" charset="0"/>
              </a:rPr>
              <a:t>the United States </a:t>
            </a:r>
            <a:r>
              <a:rPr lang="en-US" sz="2350" b="1" dirty="0">
                <a:latin typeface="Arial" panose="020B0604020202020204" pitchFamily="34" charset="0"/>
                <a:cs typeface="Arial" panose="020B0604020202020204" pitchFamily="34" charset="0"/>
              </a:rPr>
              <a:t>now. </a:t>
            </a:r>
            <a:endParaRPr lang="en-US" sz="2350" b="1" dirty="0" smtClean="0">
              <a:latin typeface="Arial" panose="020B0604020202020204" pitchFamily="34" charset="0"/>
              <a:cs typeface="Arial" panose="020B0604020202020204" pitchFamily="34" charset="0"/>
            </a:endParaRPr>
          </a:p>
          <a:p>
            <a:pPr marL="457200" indent="-457200">
              <a:buFont typeface="+mj-lt"/>
              <a:buAutoNum type="arabicPeriod"/>
            </a:pPr>
            <a:r>
              <a:rPr lang="en-US" sz="2350" b="1" dirty="0" smtClean="0">
                <a:ln>
                  <a:solidFill>
                    <a:srgbClr val="C00000"/>
                  </a:solidFill>
                </a:ln>
                <a:latin typeface="Arial" panose="020B0604020202020204" pitchFamily="34" charset="0"/>
                <a:cs typeface="Arial" panose="020B0604020202020204" pitchFamily="34" charset="0"/>
              </a:rPr>
              <a:t>Consolidation</a:t>
            </a:r>
            <a:r>
              <a:rPr lang="en-US" sz="2350" b="1" dirty="0">
                <a:latin typeface="Arial" panose="020B0604020202020204" pitchFamily="34" charset="0"/>
                <a:cs typeface="Arial" panose="020B0604020202020204" pitchFamily="34" charset="0"/>
              </a:rPr>
              <a:t>. This is when they become established. After they have become established, a power base is now organized and tolerance diminishes and greater demands are placed upon </a:t>
            </a:r>
            <a:r>
              <a:rPr lang="en-US" sz="2350" b="1" dirty="0" smtClean="0">
                <a:latin typeface="Arial" panose="020B0604020202020204" pitchFamily="34" charset="0"/>
                <a:cs typeface="Arial" panose="020B0604020202020204" pitchFamily="34" charset="0"/>
              </a:rPr>
              <a:t>followers. </a:t>
            </a:r>
          </a:p>
          <a:p>
            <a:pPr marL="457200" indent="-457200">
              <a:buFont typeface="+mj-lt"/>
              <a:buAutoNum type="arabicPeriod"/>
            </a:pPr>
            <a:r>
              <a:rPr lang="en-US" sz="2350" b="1" dirty="0" smtClean="0">
                <a:ln>
                  <a:solidFill>
                    <a:srgbClr val="C00000"/>
                  </a:solidFill>
                </a:ln>
                <a:latin typeface="Arial" panose="020B0604020202020204" pitchFamily="34" charset="0"/>
                <a:cs typeface="Arial" panose="020B0604020202020204" pitchFamily="34" charset="0"/>
              </a:rPr>
              <a:t>Revolution</a:t>
            </a:r>
            <a:r>
              <a:rPr lang="en-US" sz="2350" b="1" dirty="0">
                <a:latin typeface="Arial" panose="020B0604020202020204" pitchFamily="34" charset="0"/>
                <a:cs typeface="Arial" panose="020B0604020202020204" pitchFamily="34" charset="0"/>
              </a:rPr>
              <a:t>. That is, all opposition, no matter what kind it is, is challenged and either </a:t>
            </a:r>
            <a:r>
              <a:rPr lang="en-US" sz="2350" b="1" dirty="0" smtClean="0">
                <a:latin typeface="Arial" panose="020B0604020202020204" pitchFamily="34" charset="0"/>
                <a:cs typeface="Arial" panose="020B0604020202020204" pitchFamily="34" charset="0"/>
              </a:rPr>
              <a:t>eliminated </a:t>
            </a:r>
            <a:r>
              <a:rPr lang="en-US" sz="2350" b="1" dirty="0">
                <a:latin typeface="Arial" panose="020B0604020202020204" pitchFamily="34" charset="0"/>
                <a:cs typeface="Arial" panose="020B0604020202020204" pitchFamily="34" charset="0"/>
              </a:rPr>
              <a:t>or subdued. </a:t>
            </a:r>
            <a:endParaRPr lang="en-US" sz="2350" b="1" dirty="0" smtClean="0">
              <a:latin typeface="Arial" panose="020B0604020202020204" pitchFamily="34" charset="0"/>
              <a:cs typeface="Arial" panose="020B0604020202020204" pitchFamily="34" charset="0"/>
            </a:endParaRPr>
          </a:p>
          <a:p>
            <a:pPr marL="457200" indent="-457200">
              <a:buFont typeface="+mj-lt"/>
              <a:buAutoNum type="arabicPeriod"/>
            </a:pPr>
            <a:r>
              <a:rPr lang="en-US" sz="2350" b="1"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Islamic State</a:t>
            </a:r>
            <a:r>
              <a:rPr lang="en-US" sz="2350" b="1" dirty="0" smtClean="0">
                <a:latin typeface="Arial" panose="020B0604020202020204" pitchFamily="34" charset="0"/>
                <a:cs typeface="Arial" panose="020B0604020202020204" pitchFamily="34" charset="0"/>
              </a:rPr>
              <a:t>. Such </a:t>
            </a:r>
            <a:r>
              <a:rPr lang="en-US" sz="2350" b="1" dirty="0">
                <a:latin typeface="Arial" panose="020B0604020202020204" pitchFamily="34" charset="0"/>
                <a:cs typeface="Arial" panose="020B0604020202020204" pitchFamily="34" charset="0"/>
              </a:rPr>
              <a:t>as Afghanistan, Saudi Arabia and Iran. </a:t>
            </a:r>
            <a:endParaRPr lang="en-US" sz="2400" b="1" dirty="0">
              <a:latin typeface="Arial" panose="020B0604020202020204" pitchFamily="34" charset="0"/>
              <a:cs typeface="Arial" panose="020B0604020202020204" pitchFamily="34" charset="0"/>
            </a:endParaRPr>
          </a:p>
        </p:txBody>
      </p:sp>
      <p:sp>
        <p:nvSpPr>
          <p:cNvPr id="4" name="Rectangle 3"/>
          <p:cNvSpPr/>
          <p:nvPr/>
        </p:nvSpPr>
        <p:spPr>
          <a:xfrm>
            <a:off x="117814" y="-1"/>
            <a:ext cx="6107761" cy="1200329"/>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7200" b="1" cap="none" spc="600" dirty="0" smtClean="0">
                <a:ln>
                  <a:solidFill>
                    <a:schemeClr val="tx1"/>
                  </a:solidFill>
                  <a:prstDash val="solid"/>
                </a:ln>
                <a:effectLst>
                  <a:outerShdw blurRad="88000" dist="50800" dir="5040000" algn="tl">
                    <a:schemeClr val="accent4">
                      <a:tint val="80000"/>
                      <a:satMod val="250000"/>
                      <a:alpha val="45000"/>
                    </a:schemeClr>
                  </a:outerShdw>
                </a:effectLst>
                <a:latin typeface="Monotype Corsiva" panose="03010101010201010101" pitchFamily="66" charset="0"/>
              </a:rPr>
              <a:t>Islam’s Beliefs</a:t>
            </a:r>
            <a:endParaRPr lang="en-US" sz="7200" b="1" cap="none" spc="600" dirty="0">
              <a:ln>
                <a:solidFill>
                  <a:schemeClr val="tx1"/>
                </a:solidFill>
                <a:prstDash val="solid"/>
              </a:ln>
              <a:effectLst>
                <a:outerShdw blurRad="88000" dist="50800" dir="5040000" algn="tl">
                  <a:schemeClr val="accent4">
                    <a:tint val="80000"/>
                    <a:satMod val="250000"/>
                    <a:alpha val="45000"/>
                  </a:schemeClr>
                </a:outerShdw>
              </a:effectLst>
              <a:latin typeface="Monotype Corsiva" panose="03010101010201010101" pitchFamily="66" charset="0"/>
            </a:endParaRPr>
          </a:p>
        </p:txBody>
      </p:sp>
    </p:spTree>
    <p:extLst>
      <p:ext uri="{BB962C8B-B14F-4D97-AF65-F5344CB8AC3E}">
        <p14:creationId xmlns:p14="http://schemas.microsoft.com/office/powerpoint/2010/main" val="2188993221"/>
      </p:ext>
    </p:extLst>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2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2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up)">
                                      <p:cBhvr>
                                        <p:cTn id="27" dur="20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up)">
                                      <p:cBhvr>
                                        <p:cTn id="32"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43851" y="989351"/>
            <a:ext cx="11904297" cy="5878532"/>
          </a:xfrm>
          <a:prstGeom prst="rect">
            <a:avLst/>
          </a:prstGeom>
          <a:solidFill>
            <a:schemeClr val="bg1">
              <a:lumMod val="95000"/>
            </a:schemeClr>
          </a:solidFill>
        </p:spPr>
        <p:txBody>
          <a:bodyPr wrap="square" rtlCol="0">
            <a:spAutoFit/>
          </a:bodyPr>
          <a:lstStyle/>
          <a:p>
            <a:pPr marL="342900" indent="-342900">
              <a:buFont typeface="Wingdings" panose="05000000000000000000" pitchFamily="2" charset="2"/>
              <a:buChar char="Ø"/>
            </a:pPr>
            <a:r>
              <a:rPr lang="en-US" sz="2350" b="1" dirty="0" smtClean="0">
                <a:latin typeface="Arial" panose="020B0604020202020204" pitchFamily="34" charset="0"/>
                <a:cs typeface="Arial" panose="020B0604020202020204" pitchFamily="34" charset="0"/>
              </a:rPr>
              <a:t>In </a:t>
            </a:r>
            <a:r>
              <a:rPr lang="en-US" sz="2350" b="1" dirty="0">
                <a:latin typeface="Arial" panose="020B0604020202020204" pitchFamily="34" charset="0"/>
                <a:cs typeface="Arial" panose="020B0604020202020204" pitchFamily="34" charset="0"/>
              </a:rPr>
              <a:t>an Islamic state, </a:t>
            </a:r>
            <a:r>
              <a:rPr lang="en-US" sz="2350" b="1" dirty="0" smtClean="0">
                <a:latin typeface="Arial" panose="020B0604020202020204" pitchFamily="34" charset="0"/>
                <a:cs typeface="Arial" panose="020B0604020202020204" pitchFamily="34" charset="0"/>
              </a:rPr>
              <a:t>when </a:t>
            </a:r>
            <a:r>
              <a:rPr lang="en-US" sz="2350" b="1" dirty="0">
                <a:latin typeface="Arial" panose="020B0604020202020204" pitchFamily="34" charset="0"/>
                <a:cs typeface="Arial" panose="020B0604020202020204" pitchFamily="34" charset="0"/>
              </a:rPr>
              <a:t>Muslims become strong enough in any country, whether Saudi Arabia or America, they will demand the implementation of  </a:t>
            </a:r>
            <a:r>
              <a:rPr lang="en-US" sz="2350" b="1"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“Sharia.” </a:t>
            </a:r>
            <a:endParaRPr lang="en-US" sz="2350" b="1"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350" b="1" dirty="0" smtClean="0">
                <a:latin typeface="Arial" panose="020B0604020202020204" pitchFamily="34" charset="0"/>
                <a:cs typeface="Arial" panose="020B0604020202020204" pitchFamily="34" charset="0"/>
              </a:rPr>
              <a:t>Sharia is </a:t>
            </a:r>
            <a:r>
              <a:rPr lang="en-US" sz="2350" b="1" dirty="0">
                <a:latin typeface="Arial" panose="020B0604020202020204" pitchFamily="34" charset="0"/>
                <a:cs typeface="Arial" panose="020B0604020202020204" pitchFamily="34" charset="0"/>
              </a:rPr>
              <a:t>Islamic law based upon the Koran and Ahadith (sayings). </a:t>
            </a:r>
            <a:endParaRPr lang="en-US" sz="2350" b="1" dirty="0" smtClean="0">
              <a:latin typeface="Arial" panose="020B0604020202020204" pitchFamily="34" charset="0"/>
              <a:cs typeface="Arial" panose="020B0604020202020204" pitchFamily="34" charset="0"/>
            </a:endParaRPr>
          </a:p>
          <a:p>
            <a:pPr marL="914400" lvl="1" indent="-457200">
              <a:buFont typeface="+mj-lt"/>
              <a:buAutoNum type="arabicPeriod"/>
            </a:pPr>
            <a:r>
              <a:rPr lang="en-US" sz="2350" b="1" dirty="0" smtClean="0">
                <a:latin typeface="Arial" panose="020B0604020202020204" pitchFamily="34" charset="0"/>
                <a:cs typeface="Arial" panose="020B0604020202020204" pitchFamily="34" charset="0"/>
              </a:rPr>
              <a:t>This </a:t>
            </a:r>
            <a:r>
              <a:rPr lang="en-US" sz="2350" b="1" dirty="0">
                <a:latin typeface="Arial" panose="020B0604020202020204" pitchFamily="34" charset="0"/>
                <a:cs typeface="Arial" panose="020B0604020202020204" pitchFamily="34" charset="0"/>
              </a:rPr>
              <a:t>is the law that makes women virtual prisoners in a man’s house, causes them to wear the </a:t>
            </a:r>
            <a:r>
              <a:rPr lang="en-US" sz="2350" b="1" dirty="0" smtClean="0">
                <a:latin typeface="Arial" panose="020B0604020202020204" pitchFamily="34" charset="0"/>
                <a:cs typeface="Arial" panose="020B0604020202020204" pitchFamily="34" charset="0"/>
              </a:rPr>
              <a:t>Burqa, </a:t>
            </a:r>
            <a:r>
              <a:rPr lang="en-US" sz="2350" b="1" dirty="0">
                <a:latin typeface="Arial" panose="020B0604020202020204" pitchFamily="34" charset="0"/>
                <a:cs typeface="Arial" panose="020B0604020202020204" pitchFamily="34" charset="0"/>
              </a:rPr>
              <a:t>and makes them second class citizens. </a:t>
            </a:r>
            <a:endParaRPr lang="en-US" sz="2350" b="1" dirty="0" smtClean="0">
              <a:latin typeface="Arial" panose="020B0604020202020204" pitchFamily="34" charset="0"/>
              <a:cs typeface="Arial" panose="020B0604020202020204" pitchFamily="34" charset="0"/>
            </a:endParaRPr>
          </a:p>
          <a:p>
            <a:pPr marL="914400" lvl="1" indent="-457200">
              <a:buFont typeface="+mj-lt"/>
              <a:buAutoNum type="arabicPeriod"/>
            </a:pPr>
            <a:r>
              <a:rPr lang="en-US" sz="2350" b="1" dirty="0" smtClean="0">
                <a:latin typeface="Arial" panose="020B0604020202020204" pitchFamily="34" charset="0"/>
                <a:cs typeface="Arial" panose="020B0604020202020204" pitchFamily="34" charset="0"/>
              </a:rPr>
              <a:t>It’s </a:t>
            </a:r>
            <a:r>
              <a:rPr lang="en-US" sz="2350" b="1" dirty="0">
                <a:latin typeface="Arial" panose="020B0604020202020204" pitchFamily="34" charset="0"/>
                <a:cs typeface="Arial" panose="020B0604020202020204" pitchFamily="34" charset="0"/>
              </a:rPr>
              <a:t>the law that demands the execution of those who blaspheme Muhammad, Islam or the Koran. </a:t>
            </a:r>
            <a:endParaRPr lang="en-US" sz="2350" b="1" dirty="0" smtClean="0">
              <a:latin typeface="Arial" panose="020B0604020202020204" pitchFamily="34" charset="0"/>
              <a:cs typeface="Arial" panose="020B0604020202020204" pitchFamily="34" charset="0"/>
            </a:endParaRPr>
          </a:p>
          <a:p>
            <a:pPr marL="914400" lvl="1" indent="-457200">
              <a:buFont typeface="+mj-lt"/>
              <a:buAutoNum type="arabicPeriod"/>
            </a:pPr>
            <a:r>
              <a:rPr lang="en-US" sz="2350" b="1" dirty="0">
                <a:latin typeface="Arial" panose="020B0604020202020204" pitchFamily="34" charset="0"/>
                <a:cs typeface="Arial" panose="020B0604020202020204" pitchFamily="34" charset="0"/>
              </a:rPr>
              <a:t>T</a:t>
            </a:r>
            <a:r>
              <a:rPr lang="en-US" sz="2350" b="1" dirty="0" smtClean="0">
                <a:latin typeface="Arial" panose="020B0604020202020204" pitchFamily="34" charset="0"/>
                <a:cs typeface="Arial" panose="020B0604020202020204" pitchFamily="34" charset="0"/>
              </a:rPr>
              <a:t>his </a:t>
            </a:r>
            <a:r>
              <a:rPr lang="en-US" sz="2350" b="1" dirty="0">
                <a:latin typeface="Arial" panose="020B0604020202020204" pitchFamily="34" charset="0"/>
                <a:cs typeface="Arial" panose="020B0604020202020204" pitchFamily="34" charset="0"/>
              </a:rPr>
              <a:t>is the law that will not allow Christians to evangelize a Muslim and will imprison or execute a Muslim convert unless he recants. </a:t>
            </a:r>
            <a:endParaRPr lang="en-US" sz="2350" b="1" dirty="0" smtClean="0">
              <a:latin typeface="Arial" panose="020B0604020202020204" pitchFamily="34" charset="0"/>
              <a:cs typeface="Arial" panose="020B0604020202020204" pitchFamily="34" charset="0"/>
            </a:endParaRPr>
          </a:p>
          <a:p>
            <a:pPr marL="914400" lvl="1" indent="-457200">
              <a:buFont typeface="+mj-lt"/>
              <a:buAutoNum type="arabicPeriod"/>
            </a:pPr>
            <a:r>
              <a:rPr lang="en-US" sz="2350" b="1" dirty="0" smtClean="0">
                <a:latin typeface="Arial" panose="020B0604020202020204" pitchFamily="34" charset="0"/>
                <a:cs typeface="Arial" panose="020B0604020202020204" pitchFamily="34" charset="0"/>
              </a:rPr>
              <a:t>This </a:t>
            </a:r>
            <a:r>
              <a:rPr lang="en-US" sz="2350" b="1" dirty="0">
                <a:latin typeface="Arial" panose="020B0604020202020204" pitchFamily="34" charset="0"/>
                <a:cs typeface="Arial" panose="020B0604020202020204" pitchFamily="34" charset="0"/>
              </a:rPr>
              <a:t>is the law that required United States soldiers in Arab countries to hide their </a:t>
            </a:r>
            <a:r>
              <a:rPr lang="en-US" sz="2350" b="1" dirty="0" smtClean="0">
                <a:latin typeface="Arial" panose="020B0604020202020204" pitchFamily="34" charset="0"/>
                <a:cs typeface="Arial" panose="020B0604020202020204" pitchFamily="34" charset="0"/>
              </a:rPr>
              <a:t>Bibles</a:t>
            </a:r>
            <a:r>
              <a:rPr lang="en-US" sz="2350" b="1" dirty="0">
                <a:latin typeface="Arial" panose="020B0604020202020204" pitchFamily="34" charset="0"/>
                <a:cs typeface="Arial" panose="020B0604020202020204" pitchFamily="34" charset="0"/>
              </a:rPr>
              <a:t>. This is the law that Muslims want to see replace the constitution of the United </a:t>
            </a:r>
            <a:r>
              <a:rPr lang="en-US" sz="2350" b="1" dirty="0" smtClean="0">
                <a:latin typeface="Arial" panose="020B0604020202020204" pitchFamily="34" charset="0"/>
                <a:cs typeface="Arial" panose="020B0604020202020204" pitchFamily="34" charset="0"/>
              </a:rPr>
              <a:t>States.</a:t>
            </a:r>
          </a:p>
          <a:p>
            <a:pPr marL="914400" lvl="1" indent="-457200">
              <a:buFont typeface="+mj-lt"/>
              <a:buAutoNum type="arabicPeriod"/>
            </a:pPr>
            <a:r>
              <a:rPr lang="en-US" sz="2350" b="1" dirty="0" smtClean="0">
                <a:latin typeface="Arial" panose="020B0604020202020204" pitchFamily="34" charset="0"/>
                <a:cs typeface="Arial" panose="020B0604020202020204" pitchFamily="34" charset="0"/>
              </a:rPr>
              <a:t>If Muslims can overcome by peaceful means, then that is the avenue that they will take, but if they cannot win by peaceful means, “jihad,” or holy war</a:t>
            </a:r>
            <a:r>
              <a:rPr lang="en-US" sz="2350" b="1" dirty="0">
                <a:latin typeface="Arial" panose="020B0604020202020204" pitchFamily="34" charset="0"/>
                <a:cs typeface="Arial" panose="020B0604020202020204" pitchFamily="34" charset="0"/>
              </a:rPr>
              <a:t>: </a:t>
            </a:r>
            <a:r>
              <a:rPr lang="en-US" sz="2350" b="1" dirty="0" smtClean="0">
                <a:latin typeface="Arial" panose="020B0604020202020204" pitchFamily="34" charset="0"/>
                <a:cs typeface="Arial" panose="020B0604020202020204" pitchFamily="34" charset="0"/>
              </a:rPr>
              <a:t>“Allahu Akbar!”</a:t>
            </a:r>
            <a:endParaRPr lang="en-US" sz="2400" b="1" dirty="0">
              <a:latin typeface="Arial" panose="020B0604020202020204" pitchFamily="34" charset="0"/>
              <a:cs typeface="Arial" panose="020B0604020202020204" pitchFamily="34" charset="0"/>
            </a:endParaRPr>
          </a:p>
        </p:txBody>
      </p:sp>
      <p:sp>
        <p:nvSpPr>
          <p:cNvPr id="4" name="Rectangle 3"/>
          <p:cNvSpPr/>
          <p:nvPr/>
        </p:nvSpPr>
        <p:spPr>
          <a:xfrm>
            <a:off x="0" y="0"/>
            <a:ext cx="4815742" cy="1200329"/>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7200" b="1" cap="none" spc="600" dirty="0" smtClean="0">
                <a:ln>
                  <a:solidFill>
                    <a:srgbClr val="C00000"/>
                  </a:solidFill>
                  <a:prstDash val="solid"/>
                </a:ln>
                <a:effectLst>
                  <a:outerShdw blurRad="88000" dist="50800" dir="5040000" algn="tl">
                    <a:schemeClr val="accent4">
                      <a:tint val="80000"/>
                      <a:satMod val="250000"/>
                      <a:alpha val="45000"/>
                    </a:schemeClr>
                  </a:outerShdw>
                </a:effectLst>
                <a:latin typeface="Monotype Corsiva" panose="03010101010201010101" pitchFamily="66" charset="0"/>
              </a:rPr>
              <a:t>Sharia Law</a:t>
            </a:r>
            <a:endParaRPr lang="en-US" sz="7200" b="1" cap="none" spc="600" dirty="0">
              <a:ln>
                <a:solidFill>
                  <a:srgbClr val="C00000"/>
                </a:solidFill>
                <a:prstDash val="solid"/>
              </a:ln>
              <a:effectLst>
                <a:outerShdw blurRad="88000" dist="50800" dir="5040000" algn="tl">
                  <a:schemeClr val="accent4">
                    <a:tint val="80000"/>
                    <a:satMod val="250000"/>
                    <a:alpha val="45000"/>
                  </a:schemeClr>
                </a:outerShdw>
              </a:effectLst>
              <a:latin typeface="Monotype Corsiva" panose="03010101010201010101" pitchFamily="66" charset="0"/>
            </a:endParaRPr>
          </a:p>
        </p:txBody>
      </p:sp>
    </p:spTree>
    <p:extLst>
      <p:ext uri="{BB962C8B-B14F-4D97-AF65-F5344CB8AC3E}">
        <p14:creationId xmlns:p14="http://schemas.microsoft.com/office/powerpoint/2010/main" val="25911791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up)">
                                      <p:cBhvr>
                                        <p:cTn id="7" dur="2000"/>
                                        <p:tgtEl>
                                          <p:spTgt spid="8">
                                            <p:bg/>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up)">
                                      <p:cBhvr>
                                        <p:cTn id="11" dur="2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up)">
                                      <p:cBhvr>
                                        <p:cTn id="16" dur="2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wipe(up)">
                                      <p:cBhvr>
                                        <p:cTn id="21" dur="20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up)">
                                      <p:cBhvr>
                                        <p:cTn id="26" dur="20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wipe(up)">
                                      <p:cBhvr>
                                        <p:cTn id="31" dur="20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wipe(up)">
                                      <p:cBhvr>
                                        <p:cTn id="36" dur="2000"/>
                                        <p:tgtEl>
                                          <p:spTgt spid="8">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wipe(up)">
                                      <p:cBhvr>
                                        <p:cTn id="41" dur="2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60832" y="3429000"/>
            <a:ext cx="4608576" cy="1323439"/>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a:latin typeface="Arial" panose="020B0604020202020204" pitchFamily="34" charset="0"/>
                <a:cs typeface="Arial" panose="020B0604020202020204" pitchFamily="34" charset="0"/>
              </a:rPr>
              <a:t>“Jesus is not more than a servant whom we favored, and proposed as an instance of divine power to the children of Israel</a:t>
            </a: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
        <p:nvSpPr>
          <p:cNvPr id="3" name="TextBox 2"/>
          <p:cNvSpPr txBox="1"/>
          <p:nvPr/>
        </p:nvSpPr>
        <p:spPr>
          <a:xfrm>
            <a:off x="7069061" y="3428999"/>
            <a:ext cx="4608576" cy="1323439"/>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smtClean="0">
                <a:latin typeface="Arial" panose="020B0604020202020204" pitchFamily="34" charset="0"/>
                <a:cs typeface="Arial" panose="020B0604020202020204" pitchFamily="34" charset="0"/>
              </a:rPr>
              <a:t>“Jesus </a:t>
            </a:r>
            <a:r>
              <a:rPr lang="en-US" sz="2000" b="1" dirty="0">
                <a:latin typeface="Arial" panose="020B0604020202020204" pitchFamily="34" charset="0"/>
                <a:cs typeface="Arial" panose="020B0604020202020204" pitchFamily="34" charset="0"/>
              </a:rPr>
              <a:t>said to him, </a:t>
            </a:r>
            <a:r>
              <a:rPr lang="en-US" sz="2000" b="1" dirty="0" smtClean="0">
                <a:latin typeface="Arial" panose="020B0604020202020204" pitchFamily="34" charset="0"/>
                <a:cs typeface="Arial" panose="020B0604020202020204" pitchFamily="34" charset="0"/>
              </a:rPr>
              <a:t>I </a:t>
            </a:r>
            <a:r>
              <a:rPr lang="en-US" sz="2000" b="1" dirty="0">
                <a:latin typeface="Arial" panose="020B0604020202020204" pitchFamily="34" charset="0"/>
                <a:cs typeface="Arial" panose="020B0604020202020204" pitchFamily="34" charset="0"/>
              </a:rPr>
              <a:t>am the way, the truth, and the life. No one comes to the Father except through Me</a:t>
            </a:r>
            <a:r>
              <a:rPr lang="en-US" sz="2000" b="1" dirty="0" smtClean="0">
                <a:latin typeface="Arial" panose="020B0604020202020204" pitchFamily="34" charset="0"/>
                <a:cs typeface="Arial" panose="020B0604020202020204" pitchFamily="34" charset="0"/>
              </a:rPr>
              <a:t>.” (John 14:6)</a:t>
            </a:r>
            <a:endParaRPr lang="en-US" sz="2000" b="1" dirty="0">
              <a:latin typeface="Arial" panose="020B0604020202020204" pitchFamily="34" charset="0"/>
              <a:cs typeface="Arial" panose="020B0604020202020204" pitchFamily="34" charset="0"/>
            </a:endParaRPr>
          </a:p>
        </p:txBody>
      </p:sp>
      <p:sp>
        <p:nvSpPr>
          <p:cNvPr id="4" name="TextBox 3"/>
          <p:cNvSpPr txBox="1"/>
          <p:nvPr/>
        </p:nvSpPr>
        <p:spPr>
          <a:xfrm>
            <a:off x="560832" y="3451365"/>
            <a:ext cx="4608576" cy="1938992"/>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smtClean="0">
                <a:latin typeface="Arial" panose="020B0604020202020204" pitchFamily="34" charset="0"/>
                <a:cs typeface="Arial" panose="020B0604020202020204" pitchFamily="34" charset="0"/>
              </a:rPr>
              <a:t>The Koran states </a:t>
            </a:r>
            <a:r>
              <a:rPr lang="en-US" sz="2000" b="1" dirty="0">
                <a:latin typeface="Arial" panose="020B0604020202020204" pitchFamily="34" charset="0"/>
                <a:cs typeface="Arial" panose="020B0604020202020204" pitchFamily="34" charset="0"/>
              </a:rPr>
              <a:t>anyone who says </a:t>
            </a:r>
            <a:r>
              <a:rPr lang="en-US" sz="2000" b="1" i="1" dirty="0">
                <a:latin typeface="Arial" panose="020B0604020202020204" pitchFamily="34" charset="0"/>
                <a:cs typeface="Arial" panose="020B0604020202020204" pitchFamily="34" charset="0"/>
              </a:rPr>
              <a:t>“God is the Messiah, Mary’s Son, God shall prohibit him entrance into Paradise and his refuge shall be the fire. They are unbelievers who say God is the Third of Three.” </a:t>
            </a:r>
          </a:p>
        </p:txBody>
      </p:sp>
      <p:sp>
        <p:nvSpPr>
          <p:cNvPr id="5" name="TextBox 4"/>
          <p:cNvSpPr txBox="1"/>
          <p:nvPr/>
        </p:nvSpPr>
        <p:spPr>
          <a:xfrm>
            <a:off x="7069061" y="3436375"/>
            <a:ext cx="4608576" cy="1938992"/>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smtClean="0">
                <a:latin typeface="Arial" panose="020B0604020202020204" pitchFamily="34" charset="0"/>
                <a:cs typeface="Arial" panose="020B0604020202020204" pitchFamily="34" charset="0"/>
              </a:rPr>
              <a:t>“Now </a:t>
            </a:r>
            <a:r>
              <a:rPr lang="en-US" sz="2000" b="1" dirty="0">
                <a:latin typeface="Arial" panose="020B0604020202020204" pitchFamily="34" charset="0"/>
                <a:cs typeface="Arial" panose="020B0604020202020204" pitchFamily="34" charset="0"/>
              </a:rPr>
              <a:t>the birth of Jesus Christ was as follows: After His mother Mary was betrothed to Joseph, before they came together, she was found with child of the Holy Spirit</a:t>
            </a:r>
            <a:r>
              <a:rPr lang="en-US" sz="2000" b="1" dirty="0" smtClean="0">
                <a:latin typeface="Arial" panose="020B0604020202020204" pitchFamily="34" charset="0"/>
                <a:cs typeface="Arial" panose="020B0604020202020204" pitchFamily="34" charset="0"/>
              </a:rPr>
              <a:t>.” (Matt 1:18)</a:t>
            </a:r>
            <a:endParaRPr lang="en-US" sz="2000" b="1" dirty="0">
              <a:latin typeface="Arial" panose="020B0604020202020204" pitchFamily="34" charset="0"/>
              <a:cs typeface="Arial" panose="020B0604020202020204" pitchFamily="34" charset="0"/>
            </a:endParaRPr>
          </a:p>
        </p:txBody>
      </p:sp>
      <p:sp>
        <p:nvSpPr>
          <p:cNvPr id="6" name="TextBox 5"/>
          <p:cNvSpPr txBox="1"/>
          <p:nvPr/>
        </p:nvSpPr>
        <p:spPr>
          <a:xfrm>
            <a:off x="7069061" y="3426655"/>
            <a:ext cx="4608576" cy="1323439"/>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smtClean="0">
                <a:latin typeface="Arial" panose="020B0604020202020204" pitchFamily="34" charset="0"/>
                <a:cs typeface="Arial" panose="020B0604020202020204" pitchFamily="34" charset="0"/>
              </a:rPr>
              <a:t>“For </a:t>
            </a:r>
            <a:r>
              <a:rPr lang="en-US" sz="2000" b="1" dirty="0">
                <a:latin typeface="Arial" panose="020B0604020202020204" pitchFamily="34" charset="0"/>
                <a:cs typeface="Arial" panose="020B0604020202020204" pitchFamily="34" charset="0"/>
              </a:rPr>
              <a:t>there are three that bear witness in heaven: the Father, the Word, and the Holy Spirit; and these three are one</a:t>
            </a:r>
            <a:r>
              <a:rPr lang="en-US" sz="2000" b="1" dirty="0" smtClean="0">
                <a:latin typeface="Arial" panose="020B0604020202020204" pitchFamily="34" charset="0"/>
                <a:cs typeface="Arial" panose="020B0604020202020204" pitchFamily="34" charset="0"/>
              </a:rPr>
              <a:t>.” (1 John 5:7)</a:t>
            </a:r>
            <a:endParaRPr lang="en-US" sz="2000" b="1" dirty="0">
              <a:latin typeface="Arial" panose="020B0604020202020204" pitchFamily="34" charset="0"/>
              <a:cs typeface="Arial" panose="020B0604020202020204" pitchFamily="34" charset="0"/>
            </a:endParaRPr>
          </a:p>
        </p:txBody>
      </p:sp>
      <p:sp>
        <p:nvSpPr>
          <p:cNvPr id="7" name="TextBox 6"/>
          <p:cNvSpPr txBox="1"/>
          <p:nvPr/>
        </p:nvSpPr>
        <p:spPr>
          <a:xfrm>
            <a:off x="560832" y="3436767"/>
            <a:ext cx="4608576" cy="1631216"/>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a:latin typeface="Arial" panose="020B0604020202020204" pitchFamily="34" charset="0"/>
                <a:cs typeface="Arial" panose="020B0604020202020204" pitchFamily="34" charset="0"/>
              </a:rPr>
              <a:t>A pamphlet entitled: </a:t>
            </a:r>
            <a:r>
              <a:rPr lang="en-US" sz="2000" b="1" i="1" dirty="0">
                <a:latin typeface="Arial" panose="020B0604020202020204" pitchFamily="34" charset="0"/>
                <a:cs typeface="Arial" panose="020B0604020202020204" pitchFamily="34" charset="0"/>
              </a:rPr>
              <a:t>Prophethood in Islam</a:t>
            </a:r>
            <a:r>
              <a:rPr lang="en-US" sz="2000" b="1" dirty="0">
                <a:latin typeface="Arial" panose="020B0604020202020204" pitchFamily="34" charset="0"/>
                <a:cs typeface="Arial" panose="020B0604020202020204" pitchFamily="34" charset="0"/>
              </a:rPr>
              <a:t> states, </a:t>
            </a:r>
            <a:r>
              <a:rPr lang="en-US" sz="2000" b="1" i="1" dirty="0">
                <a:latin typeface="Arial" panose="020B0604020202020204" pitchFamily="34" charset="0"/>
                <a:cs typeface="Arial" panose="020B0604020202020204" pitchFamily="34" charset="0"/>
              </a:rPr>
              <a:t>“The Koranic account of Jesus emphatically rejects the concept of his divinity and divine sonship.”</a:t>
            </a:r>
          </a:p>
        </p:txBody>
      </p:sp>
      <p:sp>
        <p:nvSpPr>
          <p:cNvPr id="8" name="TextBox 7"/>
          <p:cNvSpPr txBox="1"/>
          <p:nvPr/>
        </p:nvSpPr>
        <p:spPr>
          <a:xfrm>
            <a:off x="7069061" y="3436767"/>
            <a:ext cx="4608576" cy="3170099"/>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smtClean="0">
                <a:latin typeface="Arial" panose="020B0604020202020204" pitchFamily="34" charset="0"/>
                <a:cs typeface="Arial" panose="020B0604020202020204" pitchFamily="34" charset="0"/>
              </a:rPr>
              <a:t>“Jesus </a:t>
            </a:r>
            <a:r>
              <a:rPr lang="en-US" sz="2000" b="1" dirty="0">
                <a:latin typeface="Arial" panose="020B0604020202020204" pitchFamily="34" charset="0"/>
                <a:cs typeface="Arial" panose="020B0604020202020204" pitchFamily="34" charset="0"/>
              </a:rPr>
              <a:t>heard that they had cast him out; and when He had found him, He said to him, d</a:t>
            </a:r>
            <a:r>
              <a:rPr lang="en-US" sz="2000" b="1" dirty="0" smtClean="0">
                <a:latin typeface="Arial" panose="020B0604020202020204" pitchFamily="34" charset="0"/>
                <a:cs typeface="Arial" panose="020B0604020202020204" pitchFamily="34" charset="0"/>
              </a:rPr>
              <a:t>o </a:t>
            </a:r>
            <a:r>
              <a:rPr lang="en-US" sz="2000" b="1" dirty="0">
                <a:latin typeface="Arial" panose="020B0604020202020204" pitchFamily="34" charset="0"/>
                <a:cs typeface="Arial" panose="020B0604020202020204" pitchFamily="34" charset="0"/>
              </a:rPr>
              <a:t>you believe in the </a:t>
            </a:r>
            <a:r>
              <a:rPr lang="en-US" sz="2000" b="1" u="sng" dirty="0">
                <a:ln>
                  <a:solidFill>
                    <a:srgbClr val="C00000"/>
                  </a:solidFill>
                </a:ln>
                <a:latin typeface="Arial" panose="020B0604020202020204" pitchFamily="34" charset="0"/>
                <a:cs typeface="Arial" panose="020B0604020202020204" pitchFamily="34" charset="0"/>
              </a:rPr>
              <a:t>Son of </a:t>
            </a:r>
            <a:r>
              <a:rPr lang="en-US" sz="2000" b="1" u="sng" dirty="0" smtClean="0">
                <a:ln>
                  <a:solidFill>
                    <a:srgbClr val="C00000"/>
                  </a:solidFill>
                </a:ln>
                <a:latin typeface="Arial" panose="020B0604020202020204" pitchFamily="34" charset="0"/>
                <a:cs typeface="Arial" panose="020B0604020202020204" pitchFamily="34" charset="0"/>
              </a:rPr>
              <a:t>God</a:t>
            </a:r>
            <a:r>
              <a:rPr lang="en-US" sz="2000" b="1" dirty="0" smtClean="0">
                <a:latin typeface="Arial" panose="020B0604020202020204" pitchFamily="34" charset="0"/>
                <a:cs typeface="Arial" panose="020B0604020202020204" pitchFamily="34" charset="0"/>
              </a:rPr>
              <a:t>? He </a:t>
            </a:r>
            <a:r>
              <a:rPr lang="en-US" sz="2000" b="1" dirty="0">
                <a:latin typeface="Arial" panose="020B0604020202020204" pitchFamily="34" charset="0"/>
                <a:cs typeface="Arial" panose="020B0604020202020204" pitchFamily="34" charset="0"/>
              </a:rPr>
              <a:t>answered and said, w</a:t>
            </a:r>
            <a:r>
              <a:rPr lang="en-US" sz="2000" b="1" dirty="0" smtClean="0">
                <a:latin typeface="Arial" panose="020B0604020202020204" pitchFamily="34" charset="0"/>
                <a:cs typeface="Arial" panose="020B0604020202020204" pitchFamily="34" charset="0"/>
              </a:rPr>
              <a:t>ho </a:t>
            </a:r>
            <a:r>
              <a:rPr lang="en-US" sz="2000" b="1" dirty="0">
                <a:latin typeface="Arial" panose="020B0604020202020204" pitchFamily="34" charset="0"/>
                <a:cs typeface="Arial" panose="020B0604020202020204" pitchFamily="34" charset="0"/>
              </a:rPr>
              <a:t>is He, Lord, that I may believe in Him</a:t>
            </a:r>
            <a:r>
              <a:rPr lang="en-US" sz="2000" b="1" dirty="0" smtClean="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Jesus said to him, </a:t>
            </a:r>
            <a:r>
              <a:rPr lang="en-US" sz="2000" b="1" u="sng" dirty="0">
                <a:ln>
                  <a:solidFill>
                    <a:srgbClr val="C00000"/>
                  </a:solidFill>
                </a:ln>
                <a:latin typeface="Arial" panose="020B0604020202020204" pitchFamily="34" charset="0"/>
                <a:cs typeface="Arial" panose="020B0604020202020204" pitchFamily="34" charset="0"/>
              </a:rPr>
              <a:t>y</a:t>
            </a:r>
            <a:r>
              <a:rPr lang="en-US" sz="2000" b="1" u="sng" dirty="0" smtClean="0">
                <a:ln>
                  <a:solidFill>
                    <a:srgbClr val="C00000"/>
                  </a:solidFill>
                </a:ln>
                <a:latin typeface="Arial" panose="020B0604020202020204" pitchFamily="34" charset="0"/>
                <a:cs typeface="Arial" panose="020B0604020202020204" pitchFamily="34" charset="0"/>
              </a:rPr>
              <a:t>ou </a:t>
            </a:r>
            <a:r>
              <a:rPr lang="en-US" sz="2000" b="1" u="sng" dirty="0">
                <a:ln>
                  <a:solidFill>
                    <a:srgbClr val="C00000"/>
                  </a:solidFill>
                </a:ln>
                <a:latin typeface="Arial" panose="020B0604020202020204" pitchFamily="34" charset="0"/>
                <a:cs typeface="Arial" panose="020B0604020202020204" pitchFamily="34" charset="0"/>
              </a:rPr>
              <a:t>have both seen Him and it is He who is talking with you</a:t>
            </a:r>
            <a:r>
              <a:rPr lang="en-US" sz="2000" b="1" dirty="0" smtClean="0">
                <a:latin typeface="Arial" panose="020B0604020202020204" pitchFamily="34" charset="0"/>
                <a:cs typeface="Arial" panose="020B0604020202020204" pitchFamily="34" charset="0"/>
              </a:rPr>
              <a:t>. Then </a:t>
            </a:r>
            <a:r>
              <a:rPr lang="en-US" sz="2000" b="1" dirty="0">
                <a:latin typeface="Arial" panose="020B0604020202020204" pitchFamily="34" charset="0"/>
                <a:cs typeface="Arial" panose="020B0604020202020204" pitchFamily="34" charset="0"/>
              </a:rPr>
              <a:t>he said, </a:t>
            </a:r>
            <a:r>
              <a:rPr lang="en-US" sz="2000" b="1" dirty="0" smtClean="0">
                <a:latin typeface="Arial" panose="020B0604020202020204" pitchFamily="34" charset="0"/>
                <a:cs typeface="Arial" panose="020B0604020202020204" pitchFamily="34" charset="0"/>
              </a:rPr>
              <a:t>Lord</a:t>
            </a:r>
            <a:r>
              <a:rPr lang="en-US" sz="2000" b="1" dirty="0">
                <a:latin typeface="Arial" panose="020B0604020202020204" pitchFamily="34" charset="0"/>
                <a:cs typeface="Arial" panose="020B0604020202020204" pitchFamily="34" charset="0"/>
              </a:rPr>
              <a:t>, I believe</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And he worshiped Him</a:t>
            </a:r>
            <a:r>
              <a:rPr lang="en-US" sz="2000" b="1" dirty="0" smtClean="0">
                <a:latin typeface="Arial" panose="020B0604020202020204" pitchFamily="34" charset="0"/>
                <a:cs typeface="Arial" panose="020B0604020202020204" pitchFamily="34" charset="0"/>
              </a:rPr>
              <a:t>. (John 9:35-38)</a:t>
            </a:r>
            <a:endParaRPr lang="en-US" sz="2000" b="1" dirty="0">
              <a:latin typeface="Arial" panose="020B0604020202020204" pitchFamily="34" charset="0"/>
              <a:cs typeface="Arial" panose="020B0604020202020204" pitchFamily="34" charset="0"/>
            </a:endParaRPr>
          </a:p>
        </p:txBody>
      </p:sp>
      <p:sp>
        <p:nvSpPr>
          <p:cNvPr id="9" name="TextBox 8"/>
          <p:cNvSpPr txBox="1"/>
          <p:nvPr/>
        </p:nvSpPr>
        <p:spPr>
          <a:xfrm>
            <a:off x="560832" y="3008616"/>
            <a:ext cx="4608576" cy="3785652"/>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smtClean="0">
                <a:ln>
                  <a:solidFill>
                    <a:srgbClr val="C00000"/>
                  </a:solidFill>
                </a:ln>
                <a:latin typeface="Arial" panose="020B0604020202020204" pitchFamily="34" charset="0"/>
                <a:cs typeface="Arial" panose="020B0604020202020204" pitchFamily="34" charset="0"/>
              </a:rPr>
              <a:t>JESUS WAS NOT CRUCIFIED</a:t>
            </a:r>
            <a:r>
              <a:rPr lang="en-US" sz="2000" b="1" dirty="0" smtClean="0">
                <a:latin typeface="Arial" panose="020B0604020202020204" pitchFamily="34" charset="0"/>
                <a:cs typeface="Arial" panose="020B0604020202020204" pitchFamily="34" charset="0"/>
              </a:rPr>
              <a:t>: </a:t>
            </a:r>
            <a:r>
              <a:rPr lang="en-US" sz="2000" b="1" i="1" dirty="0" smtClean="0">
                <a:latin typeface="Arial" panose="020B0604020202020204" pitchFamily="34" charset="0"/>
                <a:cs typeface="Arial" panose="020B0604020202020204" pitchFamily="34" charset="0"/>
              </a:rPr>
              <a:t>“And </a:t>
            </a:r>
            <a:r>
              <a:rPr lang="en-US" sz="2000" b="1" i="1" dirty="0">
                <a:latin typeface="Arial" panose="020B0604020202020204" pitchFamily="34" charset="0"/>
                <a:cs typeface="Arial" panose="020B0604020202020204" pitchFamily="34" charset="0"/>
              </a:rPr>
              <a:t>their saying: we killed christ Jesus, son of Mary, The messenger of Allah - but they killed him not, nor crucified him, but it was made to appear to them so; and those who disagree concerning it are full of doubts; they have no knowledge thereof save pursuit of a conjecture; For surely they killed him not; but Allah took him up unto Himself; and Allah is ever mighty, wise</a:t>
            </a:r>
            <a:r>
              <a:rPr lang="en-US" sz="2000" b="1" i="1" dirty="0" smtClean="0">
                <a:latin typeface="Arial" panose="020B0604020202020204" pitchFamily="34" charset="0"/>
                <a:cs typeface="Arial" panose="020B0604020202020204" pitchFamily="34" charset="0"/>
              </a:rPr>
              <a:t>.” (Koran)</a:t>
            </a:r>
            <a:endParaRPr lang="en-US" sz="2000" b="1" i="1" dirty="0">
              <a:latin typeface="Arial" panose="020B0604020202020204" pitchFamily="34" charset="0"/>
              <a:cs typeface="Arial" panose="020B0604020202020204" pitchFamily="34" charset="0"/>
            </a:endParaRPr>
          </a:p>
        </p:txBody>
      </p:sp>
      <p:sp>
        <p:nvSpPr>
          <p:cNvPr id="10" name="TextBox 9"/>
          <p:cNvSpPr txBox="1"/>
          <p:nvPr/>
        </p:nvSpPr>
        <p:spPr>
          <a:xfrm>
            <a:off x="560832" y="3013882"/>
            <a:ext cx="4608576" cy="3170099"/>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smtClean="0">
                <a:ln>
                  <a:solidFill>
                    <a:srgbClr val="C00000"/>
                  </a:solidFill>
                </a:ln>
                <a:latin typeface="Arial" panose="020B0604020202020204" pitchFamily="34" charset="0"/>
                <a:cs typeface="Arial" panose="020B0604020202020204" pitchFamily="34" charset="0"/>
              </a:rPr>
              <a:t>JESUS WAS NOT CRUCIFIED</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From the sayings of </a:t>
            </a:r>
            <a:r>
              <a:rPr lang="en-US" sz="2000" b="1" dirty="0" smtClean="0">
                <a:latin typeface="Arial" panose="020B0604020202020204" pitchFamily="34" charset="0"/>
                <a:cs typeface="Arial" panose="020B0604020202020204" pitchFamily="34" charset="0"/>
              </a:rPr>
              <a:t>Muhammad</a:t>
            </a:r>
            <a:r>
              <a:rPr lang="en-US" sz="2000" b="1" dirty="0">
                <a:latin typeface="Arial" panose="020B0604020202020204" pitchFamily="34" charset="0"/>
                <a:cs typeface="Arial" panose="020B0604020202020204" pitchFamily="34" charset="0"/>
              </a:rPr>
              <a:t>, we get a more detailed account. </a:t>
            </a:r>
            <a:endParaRPr lang="en-US" sz="20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Muslim belief is that Allah changed the face of the person who betrayed Jesus, showing to the rulers the place where he was hiding, into a face resembling Jesus. So, they crucified that betrayer instead of Jesus</a:t>
            </a: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
        <p:nvSpPr>
          <p:cNvPr id="11" name="TextBox 10"/>
          <p:cNvSpPr txBox="1"/>
          <p:nvPr/>
        </p:nvSpPr>
        <p:spPr>
          <a:xfrm>
            <a:off x="7069061" y="2717107"/>
            <a:ext cx="4608576" cy="4093428"/>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smtClean="0">
                <a:latin typeface="Arial" panose="020B0604020202020204" pitchFamily="34" charset="0"/>
                <a:cs typeface="Arial" panose="020B0604020202020204" pitchFamily="34" charset="0"/>
              </a:rPr>
              <a:t>Judas hanged himself—Matt 27:5.</a:t>
            </a:r>
          </a:p>
          <a:p>
            <a:r>
              <a:rPr lang="en-US" sz="2000" b="1" dirty="0" smtClean="0">
                <a:latin typeface="Arial" panose="020B0604020202020204" pitchFamily="34" charset="0"/>
                <a:cs typeface="Arial" panose="020B0604020202020204" pitchFamily="34" charset="0"/>
              </a:rPr>
              <a:t>“Then the soldiers of the governor took </a:t>
            </a:r>
            <a:r>
              <a:rPr lang="en-US" sz="2000" b="1" dirty="0" smtClean="0">
                <a:ln>
                  <a:solidFill>
                    <a:srgbClr val="C00000"/>
                  </a:solidFill>
                </a:ln>
                <a:latin typeface="Arial" panose="020B0604020202020204" pitchFamily="34" charset="0"/>
                <a:cs typeface="Arial" panose="020B0604020202020204" pitchFamily="34" charset="0"/>
              </a:rPr>
              <a:t>Jesus</a:t>
            </a:r>
            <a:r>
              <a:rPr lang="en-US" sz="2000" b="1" dirty="0" smtClean="0">
                <a:latin typeface="Arial" panose="020B0604020202020204" pitchFamily="34" charset="0"/>
                <a:cs typeface="Arial" panose="020B0604020202020204" pitchFamily="34" charset="0"/>
              </a:rPr>
              <a:t> . . . (Matt 27:27).</a:t>
            </a:r>
          </a:p>
          <a:p>
            <a:r>
              <a:rPr lang="en-US" sz="2000" b="1" dirty="0" smtClean="0">
                <a:latin typeface="Arial" panose="020B0604020202020204" pitchFamily="34" charset="0"/>
                <a:cs typeface="Arial" panose="020B0604020202020204" pitchFamily="34" charset="0"/>
              </a:rPr>
              <a:t>“They </a:t>
            </a:r>
            <a:r>
              <a:rPr lang="en-US" sz="2000" b="1" dirty="0" smtClean="0">
                <a:ln>
                  <a:solidFill>
                    <a:srgbClr val="C00000"/>
                  </a:solidFill>
                </a:ln>
                <a:latin typeface="Arial" panose="020B0604020202020204" pitchFamily="34" charset="0"/>
                <a:cs typeface="Arial" panose="020B0604020202020204" pitchFamily="34" charset="0"/>
              </a:rPr>
              <a:t>crucified Him</a:t>
            </a:r>
            <a:r>
              <a:rPr lang="en-US" sz="2000" b="1" dirty="0" smtClean="0">
                <a:latin typeface="Arial" panose="020B0604020202020204" pitchFamily="34" charset="0"/>
                <a:cs typeface="Arial" panose="020B0604020202020204" pitchFamily="34" charset="0"/>
              </a:rPr>
              <a:t>” (Matt 27:35.</a:t>
            </a:r>
          </a:p>
          <a:p>
            <a:r>
              <a:rPr lang="en-US" sz="2000" b="1" dirty="0" smtClean="0">
                <a:latin typeface="Arial" panose="020B0604020202020204" pitchFamily="34" charset="0"/>
                <a:cs typeface="Arial" panose="020B0604020202020204" pitchFamily="34" charset="0"/>
              </a:rPr>
              <a:t>“Jesus . . . yielded up His spirit” (Matt 27:50).</a:t>
            </a:r>
          </a:p>
          <a:p>
            <a:r>
              <a:rPr lang="en-US" sz="2000" b="1" dirty="0" smtClean="0">
                <a:latin typeface="Arial" panose="020B0604020202020204" pitchFamily="34" charset="0"/>
                <a:cs typeface="Arial" panose="020B0604020202020204" pitchFamily="34" charset="0"/>
              </a:rPr>
              <a:t>“For when we were still without strength, in due time </a:t>
            </a:r>
            <a:r>
              <a:rPr lang="en-US" sz="2000" b="1" dirty="0" smtClean="0">
                <a:ln>
                  <a:solidFill>
                    <a:srgbClr val="C00000"/>
                  </a:solidFill>
                </a:ln>
                <a:latin typeface="Arial" panose="020B0604020202020204" pitchFamily="34" charset="0"/>
                <a:cs typeface="Arial" panose="020B0604020202020204" pitchFamily="34" charset="0"/>
              </a:rPr>
              <a:t>Christ died </a:t>
            </a:r>
            <a:r>
              <a:rPr lang="en-US" sz="2000" b="1" dirty="0" smtClean="0">
                <a:latin typeface="Arial" panose="020B0604020202020204" pitchFamily="34" charset="0"/>
                <a:cs typeface="Arial" panose="020B0604020202020204" pitchFamily="34" charset="0"/>
              </a:rPr>
              <a:t>for the ungodly.” (Rom 5:6).</a:t>
            </a:r>
          </a:p>
          <a:p>
            <a:r>
              <a:rPr lang="en-US" sz="2000" b="1" dirty="0" smtClean="0">
                <a:latin typeface="Arial" panose="020B0604020202020204" pitchFamily="34" charset="0"/>
                <a:cs typeface="Arial" panose="020B0604020202020204" pitchFamily="34" charset="0"/>
              </a:rPr>
              <a:t>“By that will we have been sanctified through the </a:t>
            </a:r>
            <a:r>
              <a:rPr lang="en-US" sz="2000" b="1" dirty="0" smtClean="0">
                <a:ln>
                  <a:solidFill>
                    <a:srgbClr val="C00000"/>
                  </a:solidFill>
                </a:ln>
                <a:latin typeface="Arial" panose="020B0604020202020204" pitchFamily="34" charset="0"/>
                <a:cs typeface="Arial" panose="020B0604020202020204" pitchFamily="34" charset="0"/>
              </a:rPr>
              <a:t>offering of the body of Jesus Christ </a:t>
            </a:r>
            <a:r>
              <a:rPr lang="en-US" sz="2000" b="1" dirty="0" smtClean="0">
                <a:latin typeface="Arial" panose="020B0604020202020204" pitchFamily="34" charset="0"/>
                <a:cs typeface="Arial" panose="020B0604020202020204" pitchFamily="34" charset="0"/>
              </a:rPr>
              <a:t>once for all.” (Heb 10:10).</a:t>
            </a:r>
            <a:endParaRPr lang="en-US" sz="2000" b="1" dirty="0">
              <a:latin typeface="Arial" panose="020B0604020202020204" pitchFamily="34" charset="0"/>
              <a:cs typeface="Arial" panose="020B0604020202020204" pitchFamily="34" charset="0"/>
            </a:endParaRPr>
          </a:p>
        </p:txBody>
      </p:sp>
      <p:sp>
        <p:nvSpPr>
          <p:cNvPr id="12" name="TextBox 11"/>
          <p:cNvSpPr txBox="1"/>
          <p:nvPr/>
        </p:nvSpPr>
        <p:spPr>
          <a:xfrm>
            <a:off x="561132" y="3426655"/>
            <a:ext cx="4608576" cy="1631216"/>
          </a:xfrm>
          <a:prstGeom prst="rect">
            <a:avLst/>
          </a:prstGeom>
          <a:solidFill>
            <a:srgbClr val="E7E6E6">
              <a:alpha val="85098"/>
            </a:srgbClr>
          </a:solidFill>
          <a:ln w="28575">
            <a:solidFill>
              <a:schemeClr val="accent1">
                <a:lumMod val="50000"/>
              </a:schemeClr>
            </a:solidFill>
          </a:ln>
        </p:spPr>
        <p:txBody>
          <a:bodyPr wrap="square" rtlCol="0">
            <a:spAutoFit/>
          </a:bodyPr>
          <a:lstStyle/>
          <a:p>
            <a:r>
              <a:rPr lang="en-US" sz="2000" b="1" dirty="0">
                <a:latin typeface="Arial" panose="020B0604020202020204" pitchFamily="34" charset="0"/>
                <a:cs typeface="Arial" panose="020B0604020202020204" pitchFamily="34" charset="0"/>
              </a:rPr>
              <a:t>“Kill those who join other gods with God (Allah) wherever ye shall find them; and seize them, besiege them, and lay wait for them with every kind of ambush.”</a:t>
            </a:r>
          </a:p>
        </p:txBody>
      </p:sp>
      <p:sp>
        <p:nvSpPr>
          <p:cNvPr id="13" name="TextBox 12"/>
          <p:cNvSpPr txBox="1"/>
          <p:nvPr/>
        </p:nvSpPr>
        <p:spPr>
          <a:xfrm>
            <a:off x="7084052" y="2715830"/>
            <a:ext cx="4608576" cy="4093428"/>
          </a:xfrm>
          <a:prstGeom prst="rect">
            <a:avLst/>
          </a:prstGeom>
          <a:solidFill>
            <a:srgbClr val="E7E6E6">
              <a:alpha val="85098"/>
            </a:srgbClr>
          </a:solidFill>
          <a:ln w="28575">
            <a:solidFill>
              <a:schemeClr val="accent1">
                <a:lumMod val="50000"/>
              </a:schemeClr>
            </a:solidFill>
          </a:ln>
        </p:spPr>
        <p:txBody>
          <a:bodyPr wrap="square" rtlCol="0">
            <a:spAutoFit/>
          </a:bodyPr>
          <a:lstStyle/>
          <a:p>
            <a:pPr marL="342900" indent="-3429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“And </a:t>
            </a:r>
            <a:r>
              <a:rPr lang="en-US" sz="2000" b="1" dirty="0">
                <a:latin typeface="Arial" panose="020B0604020202020204" pitchFamily="34" charset="0"/>
                <a:cs typeface="Arial" panose="020B0604020202020204" pitchFamily="34" charset="0"/>
              </a:rPr>
              <a:t>whoever will not receive you nor hear your words, when you depart from that house or city, shake off the dust from your feet</a:t>
            </a:r>
            <a:r>
              <a:rPr lang="en-US" sz="2000" b="1" dirty="0" smtClean="0">
                <a:latin typeface="Arial" panose="020B0604020202020204" pitchFamily="34" charset="0"/>
                <a:cs typeface="Arial" panose="020B0604020202020204" pitchFamily="34" charset="0"/>
              </a:rPr>
              <a:t>.” (Matt 10:14).</a:t>
            </a:r>
          </a:p>
          <a:p>
            <a:pPr marL="342900" indent="-3429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“But </a:t>
            </a:r>
            <a:r>
              <a:rPr lang="en-US" sz="2000" b="1" dirty="0">
                <a:latin typeface="Arial" panose="020B0604020202020204" pitchFamily="34" charset="0"/>
                <a:cs typeface="Arial" panose="020B0604020202020204" pitchFamily="34" charset="0"/>
              </a:rPr>
              <a:t>I say to you, love your enemies, bless those who curse you, do good to those who hate you, and pray for those who spitefully use you and persecute </a:t>
            </a:r>
            <a:r>
              <a:rPr lang="en-US" sz="2000" b="1" dirty="0" smtClean="0">
                <a:latin typeface="Arial" panose="020B0604020202020204" pitchFamily="34" charset="0"/>
                <a:cs typeface="Arial" panose="020B0604020202020204" pitchFamily="34" charset="0"/>
              </a:rPr>
              <a:t>you, </a:t>
            </a:r>
            <a:r>
              <a:rPr lang="en-US" sz="2000" b="1" dirty="0">
                <a:latin typeface="Arial" panose="020B0604020202020204" pitchFamily="34" charset="0"/>
                <a:cs typeface="Arial" panose="020B0604020202020204" pitchFamily="34" charset="0"/>
              </a:rPr>
              <a:t>that you may be sons of your Father in </a:t>
            </a:r>
            <a:r>
              <a:rPr lang="en-US" sz="2000" b="1" dirty="0" smtClean="0">
                <a:latin typeface="Arial" panose="020B0604020202020204" pitchFamily="34" charset="0"/>
                <a:cs typeface="Arial" panose="020B0604020202020204" pitchFamily="34" charset="0"/>
              </a:rPr>
              <a:t>heaven” (Matt 5:44-45).</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50840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16" fill="hold" grpId="1" nodeType="clickEffect">
                                  <p:stCondLst>
                                    <p:cond delay="0"/>
                                  </p:stCondLst>
                                  <p:childTnLst>
                                    <p:animEffect transition="out" filter="circle(in)">
                                      <p:cBhvr>
                                        <p:cTn id="16" dur="2000"/>
                                        <p:tgtEl>
                                          <p:spTgt spid="2"/>
                                        </p:tgtEl>
                                      </p:cBhvr>
                                    </p:animEffect>
                                    <p:set>
                                      <p:cBhvr>
                                        <p:cTn id="17" dur="1" fill="hold">
                                          <p:stCondLst>
                                            <p:cond delay="1999"/>
                                          </p:stCondLst>
                                        </p:cTn>
                                        <p:tgtEl>
                                          <p:spTgt spid="2"/>
                                        </p:tgtEl>
                                        <p:attrNameLst>
                                          <p:attrName>style.visibility</p:attrName>
                                        </p:attrNameLst>
                                      </p:cBhvr>
                                      <p:to>
                                        <p:strVal val="hidden"/>
                                      </p:to>
                                    </p:set>
                                  </p:childTnLst>
                                </p:cTn>
                              </p:par>
                              <p:par>
                                <p:cTn id="18" presetID="6" presetClass="exit" presetSubtype="16" fill="hold" grpId="1" nodeType="withEffect">
                                  <p:stCondLst>
                                    <p:cond delay="0"/>
                                  </p:stCondLst>
                                  <p:childTnLst>
                                    <p:animEffect transition="out" filter="circle(in)">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xit" presetSubtype="16" fill="hold" grpId="1" nodeType="clickEffect">
                                  <p:stCondLst>
                                    <p:cond delay="0"/>
                                  </p:stCondLst>
                                  <p:childTnLst>
                                    <p:animEffect transition="out" filter="circle(in)">
                                      <p:cBhvr>
                                        <p:cTn id="32" dur="2000"/>
                                        <p:tgtEl>
                                          <p:spTgt spid="5"/>
                                        </p:tgtEl>
                                      </p:cBhvr>
                                    </p:animEffect>
                                    <p:set>
                                      <p:cBhvr>
                                        <p:cTn id="33" dur="1" fill="hold">
                                          <p:stCondLst>
                                            <p:cond delay="1999"/>
                                          </p:stCondLst>
                                        </p:cTn>
                                        <p:tgtEl>
                                          <p:spTgt spid="5"/>
                                        </p:tgtEl>
                                        <p:attrNameLst>
                                          <p:attrName>style.visibility</p:attrName>
                                        </p:attrNameLst>
                                      </p:cBhvr>
                                      <p:to>
                                        <p:strVal val="hidden"/>
                                      </p:to>
                                    </p:set>
                                  </p:childTnLst>
                                </p:cTn>
                              </p:par>
                              <p:par>
                                <p:cTn id="34" presetID="6"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xit" presetSubtype="16" fill="hold" grpId="1" nodeType="clickEffect">
                                  <p:stCondLst>
                                    <p:cond delay="0"/>
                                  </p:stCondLst>
                                  <p:childTnLst>
                                    <p:animEffect transition="out" filter="circle(in)">
                                      <p:cBhvr>
                                        <p:cTn id="40" dur="2000"/>
                                        <p:tgtEl>
                                          <p:spTgt spid="4"/>
                                        </p:tgtEl>
                                      </p:cBhvr>
                                    </p:animEffect>
                                    <p:set>
                                      <p:cBhvr>
                                        <p:cTn id="41" dur="1" fill="hold">
                                          <p:stCondLst>
                                            <p:cond delay="1999"/>
                                          </p:stCondLst>
                                        </p:cTn>
                                        <p:tgtEl>
                                          <p:spTgt spid="4"/>
                                        </p:tgtEl>
                                        <p:attrNameLst>
                                          <p:attrName>style.visibility</p:attrName>
                                        </p:attrNameLst>
                                      </p:cBhvr>
                                      <p:to>
                                        <p:strVal val="hidden"/>
                                      </p:to>
                                    </p:set>
                                  </p:childTnLst>
                                </p:cTn>
                              </p:par>
                              <p:par>
                                <p:cTn id="42" presetID="6" presetClass="exit" presetSubtype="16" fill="hold" grpId="1" nodeType="withEffect">
                                  <p:stCondLst>
                                    <p:cond delay="0"/>
                                  </p:stCondLst>
                                  <p:childTnLst>
                                    <p:animEffect transition="out" filter="circle(in)">
                                      <p:cBhvr>
                                        <p:cTn id="43" dur="2000"/>
                                        <p:tgtEl>
                                          <p:spTgt spid="6"/>
                                        </p:tgtEl>
                                      </p:cBhvr>
                                    </p:animEffect>
                                    <p:set>
                                      <p:cBhvr>
                                        <p:cTn id="44" dur="1" fill="hold">
                                          <p:stCondLst>
                                            <p:cond delay="1999"/>
                                          </p:stCondLst>
                                        </p:cTn>
                                        <p:tgtEl>
                                          <p:spTgt spid="6"/>
                                        </p:tgtEl>
                                        <p:attrNameLst>
                                          <p:attrName>style.visibility</p:attrName>
                                        </p:attrNameLst>
                                      </p:cBhvr>
                                      <p:to>
                                        <p:strVal val="hidden"/>
                                      </p:to>
                                    </p:set>
                                  </p:childTnLst>
                                </p:cTn>
                              </p:par>
                              <p:par>
                                <p:cTn id="45" presetID="6" presetClass="entr" presetSubtype="16"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in)">
                                      <p:cBhvr>
                                        <p:cTn id="52" dur="20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16" fill="hold" grpId="1" nodeType="clickEffect">
                                  <p:stCondLst>
                                    <p:cond delay="0"/>
                                  </p:stCondLst>
                                  <p:childTnLst>
                                    <p:animEffect transition="out" filter="circle(in)">
                                      <p:cBhvr>
                                        <p:cTn id="56" dur="2000"/>
                                        <p:tgtEl>
                                          <p:spTgt spid="7"/>
                                        </p:tgtEl>
                                      </p:cBhvr>
                                    </p:animEffect>
                                    <p:set>
                                      <p:cBhvr>
                                        <p:cTn id="57" dur="1" fill="hold">
                                          <p:stCondLst>
                                            <p:cond delay="1999"/>
                                          </p:stCondLst>
                                        </p:cTn>
                                        <p:tgtEl>
                                          <p:spTgt spid="7"/>
                                        </p:tgtEl>
                                        <p:attrNameLst>
                                          <p:attrName>style.visibility</p:attrName>
                                        </p:attrNameLst>
                                      </p:cBhvr>
                                      <p:to>
                                        <p:strVal val="hidden"/>
                                      </p:to>
                                    </p:set>
                                  </p:childTnLst>
                                </p:cTn>
                              </p:par>
                              <p:par>
                                <p:cTn id="58" presetID="6" presetClass="exit" presetSubtype="16" fill="hold" grpId="1" nodeType="withEffect">
                                  <p:stCondLst>
                                    <p:cond delay="0"/>
                                  </p:stCondLst>
                                  <p:childTnLst>
                                    <p:animEffect transition="out" filter="circle(in)">
                                      <p:cBhvr>
                                        <p:cTn id="59" dur="2000"/>
                                        <p:tgtEl>
                                          <p:spTgt spid="8"/>
                                        </p:tgtEl>
                                      </p:cBhvr>
                                    </p:animEffect>
                                    <p:set>
                                      <p:cBhvr>
                                        <p:cTn id="60" dur="1" fill="hold">
                                          <p:stCondLst>
                                            <p:cond delay="1999"/>
                                          </p:stCondLst>
                                        </p:cTn>
                                        <p:tgtEl>
                                          <p:spTgt spid="8"/>
                                        </p:tgtEl>
                                        <p:attrNameLst>
                                          <p:attrName>style.visibility</p:attrName>
                                        </p:attrNameLst>
                                      </p:cBhvr>
                                      <p:to>
                                        <p:strVal val="hidden"/>
                                      </p:to>
                                    </p:set>
                                  </p:childTnLst>
                                </p:cTn>
                              </p:par>
                              <p:par>
                                <p:cTn id="61" presetID="6" presetClass="entr" presetSubtype="16"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circle(in)">
                                      <p:cBhvr>
                                        <p:cTn id="63" dur="20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xit" presetSubtype="16" fill="hold" grpId="1" nodeType="clickEffect">
                                  <p:stCondLst>
                                    <p:cond delay="0"/>
                                  </p:stCondLst>
                                  <p:childTnLst>
                                    <p:animEffect transition="out" filter="circle(in)">
                                      <p:cBhvr>
                                        <p:cTn id="67" dur="2000"/>
                                        <p:tgtEl>
                                          <p:spTgt spid="9"/>
                                        </p:tgtEl>
                                      </p:cBhvr>
                                    </p:animEffect>
                                    <p:set>
                                      <p:cBhvr>
                                        <p:cTn id="68" dur="1" fill="hold">
                                          <p:stCondLst>
                                            <p:cond delay="1999"/>
                                          </p:stCondLst>
                                        </p:cTn>
                                        <p:tgtEl>
                                          <p:spTgt spid="9"/>
                                        </p:tgtEl>
                                        <p:attrNameLst>
                                          <p:attrName>style.visibility</p:attrName>
                                        </p:attrNameLst>
                                      </p:cBhvr>
                                      <p:to>
                                        <p:strVal val="hidden"/>
                                      </p:to>
                                    </p:set>
                                  </p:childTnLst>
                                </p:cTn>
                              </p:par>
                              <p:par>
                                <p:cTn id="69" presetID="6" presetClass="entr" presetSubtype="16"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circle(in)">
                                      <p:cBhvr>
                                        <p:cTn id="71" dur="20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circle(in)">
                                      <p:cBhvr>
                                        <p:cTn id="76" dur="20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xit" presetSubtype="16" fill="hold" grpId="1" nodeType="clickEffect">
                                  <p:stCondLst>
                                    <p:cond delay="0"/>
                                  </p:stCondLst>
                                  <p:childTnLst>
                                    <p:animEffect transition="out" filter="circle(in)">
                                      <p:cBhvr>
                                        <p:cTn id="80" dur="2000"/>
                                        <p:tgtEl>
                                          <p:spTgt spid="10"/>
                                        </p:tgtEl>
                                      </p:cBhvr>
                                    </p:animEffect>
                                    <p:set>
                                      <p:cBhvr>
                                        <p:cTn id="81" dur="1" fill="hold">
                                          <p:stCondLst>
                                            <p:cond delay="1999"/>
                                          </p:stCondLst>
                                        </p:cTn>
                                        <p:tgtEl>
                                          <p:spTgt spid="10"/>
                                        </p:tgtEl>
                                        <p:attrNameLst>
                                          <p:attrName>style.visibility</p:attrName>
                                        </p:attrNameLst>
                                      </p:cBhvr>
                                      <p:to>
                                        <p:strVal val="hidden"/>
                                      </p:to>
                                    </p:set>
                                  </p:childTnLst>
                                </p:cTn>
                              </p:par>
                              <p:par>
                                <p:cTn id="82" presetID="6" presetClass="exit" presetSubtype="16" fill="hold" grpId="1" nodeType="withEffect">
                                  <p:stCondLst>
                                    <p:cond delay="0"/>
                                  </p:stCondLst>
                                  <p:childTnLst>
                                    <p:animEffect transition="out" filter="circle(in)">
                                      <p:cBhvr>
                                        <p:cTn id="83" dur="2000"/>
                                        <p:tgtEl>
                                          <p:spTgt spid="11"/>
                                        </p:tgtEl>
                                      </p:cBhvr>
                                    </p:animEffect>
                                    <p:set>
                                      <p:cBhvr>
                                        <p:cTn id="84" dur="1" fill="hold">
                                          <p:stCondLst>
                                            <p:cond delay="1999"/>
                                          </p:stCondLst>
                                        </p:cTn>
                                        <p:tgtEl>
                                          <p:spTgt spid="11"/>
                                        </p:tgtEl>
                                        <p:attrNameLst>
                                          <p:attrName>style.visibility</p:attrName>
                                        </p:attrNameLst>
                                      </p:cBhvr>
                                      <p:to>
                                        <p:strVal val="hidden"/>
                                      </p:to>
                                    </p:set>
                                  </p:childTnLst>
                                </p:cTn>
                              </p:par>
                              <p:par>
                                <p:cTn id="85" presetID="6" presetClass="entr" presetSubtype="16"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circle(in)">
                                      <p:cBhvr>
                                        <p:cTn id="87" dur="20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circle(in)">
                                      <p:cBhvr>
                                        <p:cTn id="9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608" r="1515"/>
          <a:stretch/>
        </p:blipFill>
        <p:spPr>
          <a:xfrm>
            <a:off x="-104930" y="-29980"/>
            <a:ext cx="12306922" cy="6887980"/>
          </a:xfrm>
          <a:prstGeom prst="rect">
            <a:avLst/>
          </a:prstGeom>
        </p:spPr>
      </p:pic>
      <p:sp>
        <p:nvSpPr>
          <p:cNvPr id="7" name="TextBox 6"/>
          <p:cNvSpPr txBox="1"/>
          <p:nvPr/>
        </p:nvSpPr>
        <p:spPr>
          <a:xfrm>
            <a:off x="0" y="0"/>
            <a:ext cx="7420131" cy="4893647"/>
          </a:xfrm>
          <a:prstGeom prst="rect">
            <a:avLst/>
          </a:prstGeom>
          <a:solidFill>
            <a:srgbClr val="E7E6E6">
              <a:alpha val="74902"/>
            </a:srgbClr>
          </a:solidFill>
          <a:effectLst>
            <a:softEdge rad="127000"/>
          </a:effectLst>
        </p:spPr>
        <p:txBody>
          <a:bodyPr wrap="square" rtlCol="0">
            <a:spAutoFit/>
          </a:bodyPr>
          <a:lstStyle/>
          <a:p>
            <a:pPr marL="342900" indent="-342900">
              <a:buFont typeface="Wingdings" panose="05000000000000000000" pitchFamily="2" charset="2"/>
              <a:buChar char="Ø"/>
            </a:pPr>
            <a:r>
              <a:rPr lang="en-US" sz="2400" b="1" dirty="0">
                <a:latin typeface="Arial" panose="020B0604020202020204" pitchFamily="34" charset="0"/>
                <a:cs typeface="Arial" panose="020B0604020202020204" pitchFamily="34" charset="0"/>
              </a:rPr>
              <a:t>The future must not belong to those who slander the Prophet of </a:t>
            </a:r>
            <a:r>
              <a:rPr lang="en-US" sz="2400" b="1" dirty="0" smtClean="0">
                <a:latin typeface="Arial" panose="020B0604020202020204" pitchFamily="34" charset="0"/>
                <a:cs typeface="Arial" panose="020B0604020202020204" pitchFamily="34" charset="0"/>
              </a:rPr>
              <a:t>Islam.</a:t>
            </a:r>
          </a:p>
          <a:p>
            <a:pPr marL="342900" indent="-342900">
              <a:buFont typeface="Wingdings" panose="05000000000000000000" pitchFamily="2" charset="2"/>
              <a:buChar char="Ø"/>
            </a:pPr>
            <a:endParaRPr lang="en-US" sz="2400"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b="1" dirty="0" smtClean="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sweetest sound I know is the Muslim call to </a:t>
            </a:r>
            <a:r>
              <a:rPr lang="en-US" sz="2400" b="1" dirty="0" smtClean="0">
                <a:latin typeface="Arial" panose="020B0604020202020204" pitchFamily="34" charset="0"/>
                <a:cs typeface="Arial" panose="020B0604020202020204" pitchFamily="34" charset="0"/>
              </a:rPr>
              <a:t>prayer.</a:t>
            </a:r>
          </a:p>
          <a:p>
            <a:pPr marL="342900" indent="-342900">
              <a:buFont typeface="Wingdings" panose="05000000000000000000" pitchFamily="2" charset="2"/>
              <a:buChar char="Ø"/>
            </a:pPr>
            <a:endParaRPr lang="en-US" sz="2400"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b="1" dirty="0" smtClean="0">
                <a:latin typeface="Arial" panose="020B0604020202020204" pitchFamily="34" charset="0"/>
                <a:cs typeface="Arial" panose="020B0604020202020204" pitchFamily="34" charset="0"/>
              </a:rPr>
              <a:t>Islam </a:t>
            </a:r>
            <a:r>
              <a:rPr lang="en-US" sz="2400" b="1" dirty="0">
                <a:latin typeface="Arial" panose="020B0604020202020204" pitchFamily="34" charset="0"/>
                <a:cs typeface="Arial" panose="020B0604020202020204" pitchFamily="34" charset="0"/>
              </a:rPr>
              <a:t>has a proud tradition of </a:t>
            </a:r>
            <a:r>
              <a:rPr lang="en-US" sz="2400" b="1" dirty="0" smtClean="0">
                <a:latin typeface="Arial" panose="020B0604020202020204" pitchFamily="34" charset="0"/>
                <a:cs typeface="Arial" panose="020B0604020202020204" pitchFamily="34" charset="0"/>
              </a:rPr>
              <a:t>tolerance.</a:t>
            </a:r>
          </a:p>
          <a:p>
            <a:pPr marL="342900" indent="-342900">
              <a:buFont typeface="Wingdings" panose="05000000000000000000" pitchFamily="2" charset="2"/>
              <a:buChar char="Ø"/>
            </a:pPr>
            <a:endParaRPr lang="en-US" sz="2400"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b="1" dirty="0" smtClean="0">
                <a:latin typeface="Arial" panose="020B0604020202020204" pitchFamily="34" charset="0"/>
                <a:cs typeface="Arial" panose="020B0604020202020204" pitchFamily="34" charset="0"/>
              </a:rPr>
              <a:t>Islam </a:t>
            </a:r>
            <a:r>
              <a:rPr lang="en-US" sz="2400" b="1" dirty="0">
                <a:latin typeface="Arial" panose="020B0604020202020204" pitchFamily="34" charset="0"/>
                <a:cs typeface="Arial" panose="020B0604020202020204" pitchFamily="34" charset="0"/>
              </a:rPr>
              <a:t>has always been part of </a:t>
            </a:r>
            <a:r>
              <a:rPr lang="en-US" sz="2400" b="1" dirty="0" smtClean="0">
                <a:latin typeface="Arial" panose="020B0604020202020204" pitchFamily="34" charset="0"/>
                <a:cs typeface="Arial" panose="020B0604020202020204" pitchFamily="34" charset="0"/>
              </a:rPr>
              <a:t>America.</a:t>
            </a:r>
          </a:p>
          <a:p>
            <a:pPr marL="342900" indent="-342900">
              <a:buFont typeface="Wingdings" panose="05000000000000000000" pitchFamily="2" charset="2"/>
              <a:buChar char="Ø"/>
            </a:pPr>
            <a:endParaRPr lang="en-US" sz="2400"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b="1" dirty="0">
                <a:latin typeface="Arial" panose="020B0604020202020204" pitchFamily="34" charset="0"/>
                <a:cs typeface="Arial" panose="020B0604020202020204" pitchFamily="34" charset="0"/>
              </a:rPr>
              <a:t>Throughout history, Islam has demonstrated through words and deeds the possibilities of religious tolerance and racial equality</a:t>
            </a:r>
            <a:r>
              <a:rPr lang="en-US" sz="2400" b="1" dirty="0" smtClean="0">
                <a:latin typeface="Arial" panose="020B0604020202020204" pitchFamily="34" charset="0"/>
                <a:cs typeface="Arial" panose="020B0604020202020204" pitchFamily="34" charset="0"/>
              </a:rPr>
              <a:t>.</a:t>
            </a:r>
          </a:p>
        </p:txBody>
      </p:sp>
      <p:pic>
        <p:nvPicPr>
          <p:cNvPr id="1026" name="Picture 2" descr="http://www.onfirenn.com/wp-content/uploads/2014/11/o-OBAMA-faceboo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90" y="189320"/>
            <a:ext cx="6991350" cy="3495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04144" y="4751882"/>
            <a:ext cx="9473784" cy="1200329"/>
          </a:xfrm>
          <a:prstGeom prst="rect">
            <a:avLst/>
          </a:prstGeom>
          <a:solidFill>
            <a:srgbClr val="E7E6E6"/>
          </a:solidFill>
        </p:spPr>
        <p:txBody>
          <a:bodyPr wrap="square" rtlCol="0">
            <a:spAutoFit/>
          </a:bodyPr>
          <a:lstStyle/>
          <a:p>
            <a:r>
              <a:rPr lang="en-US" sz="3600" b="1" dirty="0">
                <a:latin typeface="Arabic Typesetting" panose="03020402040406030203" pitchFamily="66" charset="-78"/>
                <a:cs typeface="Arabic Typesetting" panose="03020402040406030203" pitchFamily="66" charset="-78"/>
              </a:rPr>
              <a:t>“When ye encounter unbelievers, strike off their heads until ye have made a great slaughter among them, and bind them in bonds.” </a:t>
            </a:r>
          </a:p>
        </p:txBody>
      </p:sp>
      <p:sp>
        <p:nvSpPr>
          <p:cNvPr id="10" name="TextBox 9"/>
          <p:cNvSpPr txBox="1"/>
          <p:nvPr/>
        </p:nvSpPr>
        <p:spPr>
          <a:xfrm>
            <a:off x="1304144" y="4751882"/>
            <a:ext cx="9473784" cy="1754326"/>
          </a:xfrm>
          <a:prstGeom prst="rect">
            <a:avLst/>
          </a:prstGeom>
          <a:solidFill>
            <a:srgbClr val="E7E6E6"/>
          </a:solidFill>
        </p:spPr>
        <p:txBody>
          <a:bodyPr wrap="square" rtlCol="0">
            <a:spAutoFit/>
          </a:bodyPr>
          <a:lstStyle/>
          <a:p>
            <a:r>
              <a:rPr lang="en-US" sz="3600" b="1" dirty="0" smtClean="0">
                <a:latin typeface="Arabic Typesetting" panose="03020402040406030203" pitchFamily="66" charset="-78"/>
                <a:cs typeface="Arabic Typesetting" panose="03020402040406030203" pitchFamily="66" charset="-78"/>
              </a:rPr>
              <a:t>“those </a:t>
            </a:r>
            <a:r>
              <a:rPr lang="en-US" sz="3600" b="1" dirty="0">
                <a:latin typeface="Arabic Typesetting" panose="03020402040406030203" pitchFamily="66" charset="-78"/>
                <a:cs typeface="Arabic Typesetting" panose="03020402040406030203" pitchFamily="66" charset="-78"/>
              </a:rPr>
              <a:t>who fight against you, kill them wherever ye shall find them  . . . You Allah are our protector. Give us victory therefore over the infidel nations.” </a:t>
            </a:r>
          </a:p>
        </p:txBody>
      </p:sp>
      <p:sp>
        <p:nvSpPr>
          <p:cNvPr id="11" name="TextBox 10"/>
          <p:cNvSpPr txBox="1"/>
          <p:nvPr/>
        </p:nvSpPr>
        <p:spPr>
          <a:xfrm>
            <a:off x="112426" y="3957412"/>
            <a:ext cx="11857219" cy="2862322"/>
          </a:xfrm>
          <a:prstGeom prst="rect">
            <a:avLst/>
          </a:prstGeom>
          <a:solidFill>
            <a:srgbClr val="E7E6E6"/>
          </a:solidFill>
        </p:spPr>
        <p:txBody>
          <a:bodyPr wrap="square" rtlCol="0">
            <a:spAutoFit/>
          </a:bodyPr>
          <a:lstStyle/>
          <a:p>
            <a:r>
              <a:rPr lang="en-US" sz="3600" b="1" dirty="0">
                <a:latin typeface="Arabic Typesetting" panose="03020402040406030203" pitchFamily="66" charset="-78"/>
                <a:cs typeface="Arabic Typesetting" panose="03020402040406030203" pitchFamily="66" charset="-78"/>
              </a:rPr>
              <a:t>“Fight in the cause of God, those who fight you, but do not transgress limits; for God </a:t>
            </a:r>
            <a:r>
              <a:rPr lang="en-US" sz="3600" b="1" dirty="0" err="1">
                <a:latin typeface="Arabic Typesetting" panose="03020402040406030203" pitchFamily="66" charset="-78"/>
                <a:cs typeface="Arabic Typesetting" panose="03020402040406030203" pitchFamily="66" charset="-78"/>
              </a:rPr>
              <a:t>loveth</a:t>
            </a:r>
            <a:r>
              <a:rPr lang="en-US" sz="3600" b="1" dirty="0">
                <a:latin typeface="Arabic Typesetting" panose="03020402040406030203" pitchFamily="66" charset="-78"/>
                <a:cs typeface="Arabic Typesetting" panose="03020402040406030203" pitchFamily="66" charset="-78"/>
              </a:rPr>
              <a:t> not transgressors. And slay them wherever ye catch them, and turn them out from where they have turned you out: For tumult and oppression are worse than slaughter; But fight them not at the sacred Mosque unless they first fight you there; But if they fight you, Slay them. Such is the reward of those who suppress faith.” </a:t>
            </a:r>
          </a:p>
        </p:txBody>
      </p:sp>
      <p:sp>
        <p:nvSpPr>
          <p:cNvPr id="12" name="TextBox 11"/>
          <p:cNvSpPr txBox="1"/>
          <p:nvPr/>
        </p:nvSpPr>
        <p:spPr>
          <a:xfrm>
            <a:off x="112426" y="4544522"/>
            <a:ext cx="11857219" cy="2308324"/>
          </a:xfrm>
          <a:prstGeom prst="rect">
            <a:avLst/>
          </a:prstGeom>
          <a:solidFill>
            <a:srgbClr val="E7E6E6"/>
          </a:solidFill>
        </p:spPr>
        <p:txBody>
          <a:bodyPr wrap="square" rtlCol="0">
            <a:spAutoFit/>
          </a:bodyPr>
          <a:lstStyle/>
          <a:p>
            <a:r>
              <a:rPr lang="en-US" sz="3600" b="1" dirty="0" smtClean="0">
                <a:latin typeface="Arabic Typesetting" panose="03020402040406030203" pitchFamily="66" charset="-78"/>
                <a:cs typeface="Arabic Typesetting" panose="03020402040406030203" pitchFamily="66" charset="-78"/>
              </a:rPr>
              <a:t>(“Crucifixion </a:t>
            </a:r>
            <a:r>
              <a:rPr lang="en-US" sz="3600" b="1" dirty="0">
                <a:latin typeface="Arabic Typesetting" panose="03020402040406030203" pitchFamily="66" charset="-78"/>
                <a:cs typeface="Arabic Typesetting" panose="03020402040406030203" pitchFamily="66" charset="-78"/>
              </a:rPr>
              <a:t>or </a:t>
            </a:r>
            <a:r>
              <a:rPr lang="en-US" sz="3600" b="1" dirty="0" err="1" smtClean="0">
                <a:latin typeface="Arabic Typesetting" panose="03020402040406030203" pitchFamily="66" charset="-78"/>
                <a:cs typeface="Arabic Typesetting" panose="03020402040406030203" pitchFamily="66" charset="-78"/>
              </a:rPr>
              <a:t>Cruci</a:t>
            </a:r>
            <a:r>
              <a:rPr lang="en-US" sz="3600" b="1" dirty="0" smtClean="0">
                <a:latin typeface="Arabic Typesetting" panose="03020402040406030203" pitchFamily="66" charset="-78"/>
                <a:cs typeface="Arabic Typesetting" panose="03020402040406030203" pitchFamily="66" charset="-78"/>
              </a:rPr>
              <a:t>-fiction” by Ahmed </a:t>
            </a:r>
            <a:r>
              <a:rPr lang="en-US" sz="3600" b="1" dirty="0">
                <a:latin typeface="Arabic Typesetting" panose="03020402040406030203" pitchFamily="66" charset="-78"/>
                <a:cs typeface="Arabic Typesetting" panose="03020402040406030203" pitchFamily="66" charset="-78"/>
              </a:rPr>
              <a:t>Deedat </a:t>
            </a:r>
            <a:r>
              <a:rPr lang="en-US" sz="3600" b="1" dirty="0" smtClean="0">
                <a:latin typeface="Arabic Typesetting" panose="03020402040406030203" pitchFamily="66" charset="-78"/>
                <a:cs typeface="Arabic Typesetting" panose="03020402040406030203" pitchFamily="66" charset="-78"/>
              </a:rPr>
              <a:t>)“</a:t>
            </a:r>
            <a:r>
              <a:rPr lang="en-US" sz="3600" b="1" dirty="0">
                <a:latin typeface="Arabic Typesetting" panose="03020402040406030203" pitchFamily="66" charset="-78"/>
                <a:cs typeface="Arabic Typesetting" panose="03020402040406030203" pitchFamily="66" charset="-78"/>
              </a:rPr>
              <a:t>In the battle for the hearts and minds of mankind, ‘</a:t>
            </a:r>
            <a:r>
              <a:rPr lang="en-US" sz="3600" b="1" dirty="0" err="1">
                <a:latin typeface="Arabic Typesetting" panose="03020402040406030203" pitchFamily="66" charset="-78"/>
                <a:cs typeface="Arabic Typesetting" panose="03020402040406030203" pitchFamily="66" charset="-78"/>
              </a:rPr>
              <a:t>Cruci</a:t>
            </a:r>
            <a:r>
              <a:rPr lang="en-US" sz="3600" b="1" dirty="0">
                <a:latin typeface="Arabic Typesetting" panose="03020402040406030203" pitchFamily="66" charset="-78"/>
                <a:cs typeface="Arabic Typesetting" panose="03020402040406030203" pitchFamily="66" charset="-78"/>
              </a:rPr>
              <a:t>-FICTION’ is the only card the Christian holds. Free him from his infatuation and you will have freed the Muslim world from missionary aggression and harassment.”</a:t>
            </a:r>
          </a:p>
        </p:txBody>
      </p:sp>
      <p:sp>
        <p:nvSpPr>
          <p:cNvPr id="13" name="TextBox 12"/>
          <p:cNvSpPr txBox="1"/>
          <p:nvPr/>
        </p:nvSpPr>
        <p:spPr>
          <a:xfrm>
            <a:off x="1359108" y="4208568"/>
            <a:ext cx="9473784" cy="1754326"/>
          </a:xfrm>
          <a:prstGeom prst="rect">
            <a:avLst/>
          </a:prstGeom>
          <a:solidFill>
            <a:srgbClr val="E7E6E6"/>
          </a:solidFill>
        </p:spPr>
        <p:txBody>
          <a:bodyPr wrap="square" rtlCol="0">
            <a:spAutoFit/>
          </a:bodyPr>
          <a:lstStyle/>
          <a:p>
            <a:r>
              <a:rPr lang="en-US" sz="3600" b="1" dirty="0">
                <a:ln>
                  <a:solidFill>
                    <a:srgbClr val="C00000"/>
                  </a:solidFill>
                </a:ln>
                <a:latin typeface="Arabic Typesetting" panose="03020402040406030203" pitchFamily="66" charset="-78"/>
                <a:cs typeface="Arabic Typesetting" panose="03020402040406030203" pitchFamily="66" charset="-78"/>
              </a:rPr>
              <a:t>JIHAD</a:t>
            </a:r>
            <a:r>
              <a:rPr lang="en-US" sz="3600" b="1" dirty="0">
                <a:latin typeface="Arabic Typesetting" panose="03020402040406030203" pitchFamily="66" charset="-78"/>
                <a:cs typeface="Arabic Typesetting" panose="03020402040406030203" pitchFamily="66" charset="-78"/>
              </a:rPr>
              <a:t> [</a:t>
            </a:r>
            <a:r>
              <a:rPr lang="en-US" sz="2400" b="1" i="1" dirty="0">
                <a:latin typeface="Arial" panose="020B0604020202020204" pitchFamily="34" charset="0"/>
                <a:cs typeface="Arial" panose="020B0604020202020204" pitchFamily="34" charset="0"/>
              </a:rPr>
              <a:t>a war or struggle against </a:t>
            </a:r>
            <a:r>
              <a:rPr lang="en-US" sz="2400" b="1" i="1" dirty="0" smtClean="0">
                <a:latin typeface="Arial" panose="020B0604020202020204" pitchFamily="34" charset="0"/>
                <a:cs typeface="Arial" panose="020B0604020202020204" pitchFamily="34" charset="0"/>
              </a:rPr>
              <a:t>unbelievers</a:t>
            </a:r>
            <a:r>
              <a:rPr lang="en-US" sz="3600" b="1" dirty="0" smtClean="0">
                <a:latin typeface="Arabic Typesetting" panose="03020402040406030203" pitchFamily="66" charset="-78"/>
                <a:cs typeface="Arabic Typesetting" panose="03020402040406030203" pitchFamily="66" charset="-78"/>
              </a:rPr>
              <a:t>]. (“fight </a:t>
            </a:r>
            <a:r>
              <a:rPr lang="en-US" sz="3600" b="1" dirty="0">
                <a:latin typeface="Arabic Typesetting" panose="03020402040406030203" pitchFamily="66" charset="-78"/>
                <a:cs typeface="Arabic Typesetting" panose="03020402040406030203" pitchFamily="66" charset="-78"/>
              </a:rPr>
              <a:t>with </a:t>
            </a:r>
            <a:r>
              <a:rPr lang="en-US" sz="3600" b="1" dirty="0" smtClean="0">
                <a:latin typeface="Arabic Typesetting" panose="03020402040406030203" pitchFamily="66" charset="-78"/>
                <a:cs typeface="Arabic Typesetting" panose="03020402040406030203" pitchFamily="66" charset="-78"/>
              </a:rPr>
              <a:t>them . . . whoever </a:t>
            </a:r>
            <a:r>
              <a:rPr lang="en-US" sz="3600" b="1" dirty="0">
                <a:latin typeface="Arabic Typesetting" panose="03020402040406030203" pitchFamily="66" charset="-78"/>
                <a:cs typeface="Arabic Typesetting" panose="03020402040406030203" pitchFamily="66" charset="-78"/>
              </a:rPr>
              <a:t>then acts aggressively against you, inflict injury on him according to the injury he has inflicted on </a:t>
            </a:r>
            <a:r>
              <a:rPr lang="en-US" sz="3600" b="1" dirty="0" smtClean="0">
                <a:latin typeface="Arabic Typesetting" panose="03020402040406030203" pitchFamily="66" charset="-78"/>
                <a:cs typeface="Arabic Typesetting" panose="03020402040406030203" pitchFamily="66" charset="-78"/>
              </a:rPr>
              <a:t>you . . .”</a:t>
            </a:r>
            <a:endParaRPr lang="en-US" sz="36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33124665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up)">
                                      <p:cBhvr>
                                        <p:cTn id="7" dur="2000"/>
                                        <p:tgtEl>
                                          <p:spTgt spid="7">
                                            <p:bg/>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2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up)">
                                      <p:cBhvr>
                                        <p:cTn id="16" dur="20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up)">
                                      <p:cBhvr>
                                        <p:cTn id="21" dur="20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wipe(up)">
                                      <p:cBhvr>
                                        <p:cTn id="26" dur="2000"/>
                                        <p:tgtEl>
                                          <p:spTgt spid="7">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wipe(up)">
                                      <p:cBhvr>
                                        <p:cTn id="31" dur="2000"/>
                                        <p:tgtEl>
                                          <p:spTgt spid="7">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xit" presetSubtype="16" fill="hold" grpId="1" nodeType="clickEffect">
                                  <p:stCondLst>
                                    <p:cond delay="0"/>
                                  </p:stCondLst>
                                  <p:childTnLst>
                                    <p:animEffect transition="out" filter="circle(in)">
                                      <p:cBhvr>
                                        <p:cTn id="35" dur="2000"/>
                                        <p:tgtEl>
                                          <p:spTgt spid="7">
                                            <p:txEl>
                                              <p:pRg st="0" end="0"/>
                                            </p:txEl>
                                          </p:spTgt>
                                        </p:tgtEl>
                                      </p:cBhvr>
                                    </p:animEffect>
                                    <p:set>
                                      <p:cBhvr>
                                        <p:cTn id="36" dur="1" fill="hold">
                                          <p:stCondLst>
                                            <p:cond delay="1999"/>
                                          </p:stCondLst>
                                        </p:cTn>
                                        <p:tgtEl>
                                          <p:spTgt spid="7">
                                            <p:txEl>
                                              <p:pRg st="0" end="0"/>
                                            </p:txEl>
                                          </p:spTgt>
                                        </p:tgtEl>
                                        <p:attrNameLst>
                                          <p:attrName>style.visibility</p:attrName>
                                        </p:attrNameLst>
                                      </p:cBhvr>
                                      <p:to>
                                        <p:strVal val="hidden"/>
                                      </p:to>
                                    </p:set>
                                  </p:childTnLst>
                                </p:cTn>
                              </p:par>
                              <p:par>
                                <p:cTn id="37" presetID="6" presetClass="exit" presetSubtype="16" fill="hold" grpId="1" nodeType="withEffect">
                                  <p:stCondLst>
                                    <p:cond delay="0"/>
                                  </p:stCondLst>
                                  <p:childTnLst>
                                    <p:animEffect transition="out" filter="circle(in)">
                                      <p:cBhvr>
                                        <p:cTn id="38" dur="2000"/>
                                        <p:tgtEl>
                                          <p:spTgt spid="7">
                                            <p:txEl>
                                              <p:pRg st="2" end="2"/>
                                            </p:txEl>
                                          </p:spTgt>
                                        </p:tgtEl>
                                      </p:cBhvr>
                                    </p:animEffect>
                                    <p:set>
                                      <p:cBhvr>
                                        <p:cTn id="39" dur="1" fill="hold">
                                          <p:stCondLst>
                                            <p:cond delay="1999"/>
                                          </p:stCondLst>
                                        </p:cTn>
                                        <p:tgtEl>
                                          <p:spTgt spid="7">
                                            <p:txEl>
                                              <p:pRg st="2" end="2"/>
                                            </p:txEl>
                                          </p:spTgt>
                                        </p:tgtEl>
                                        <p:attrNameLst>
                                          <p:attrName>style.visibility</p:attrName>
                                        </p:attrNameLst>
                                      </p:cBhvr>
                                      <p:to>
                                        <p:strVal val="hidden"/>
                                      </p:to>
                                    </p:set>
                                  </p:childTnLst>
                                </p:cTn>
                              </p:par>
                              <p:par>
                                <p:cTn id="40" presetID="6" presetClass="exit" presetSubtype="16" fill="hold" grpId="1" nodeType="withEffect">
                                  <p:stCondLst>
                                    <p:cond delay="0"/>
                                  </p:stCondLst>
                                  <p:childTnLst>
                                    <p:animEffect transition="out" filter="circle(in)">
                                      <p:cBhvr>
                                        <p:cTn id="41" dur="2000"/>
                                        <p:tgtEl>
                                          <p:spTgt spid="7">
                                            <p:txEl>
                                              <p:pRg st="4" end="4"/>
                                            </p:txEl>
                                          </p:spTgt>
                                        </p:tgtEl>
                                      </p:cBhvr>
                                    </p:animEffect>
                                    <p:set>
                                      <p:cBhvr>
                                        <p:cTn id="42" dur="1" fill="hold">
                                          <p:stCondLst>
                                            <p:cond delay="1999"/>
                                          </p:stCondLst>
                                        </p:cTn>
                                        <p:tgtEl>
                                          <p:spTgt spid="7">
                                            <p:txEl>
                                              <p:pRg st="4" end="4"/>
                                            </p:txEl>
                                          </p:spTgt>
                                        </p:tgtEl>
                                        <p:attrNameLst>
                                          <p:attrName>style.visibility</p:attrName>
                                        </p:attrNameLst>
                                      </p:cBhvr>
                                      <p:to>
                                        <p:strVal val="hidden"/>
                                      </p:to>
                                    </p:set>
                                  </p:childTnLst>
                                </p:cTn>
                              </p:par>
                              <p:par>
                                <p:cTn id="43" presetID="6" presetClass="exit" presetSubtype="16" fill="hold" grpId="1" nodeType="withEffect">
                                  <p:stCondLst>
                                    <p:cond delay="0"/>
                                  </p:stCondLst>
                                  <p:childTnLst>
                                    <p:animEffect transition="out" filter="circle(in)">
                                      <p:cBhvr>
                                        <p:cTn id="44" dur="2000"/>
                                        <p:tgtEl>
                                          <p:spTgt spid="7">
                                            <p:txEl>
                                              <p:pRg st="6" end="6"/>
                                            </p:txEl>
                                          </p:spTgt>
                                        </p:tgtEl>
                                      </p:cBhvr>
                                    </p:animEffect>
                                    <p:set>
                                      <p:cBhvr>
                                        <p:cTn id="45" dur="1" fill="hold">
                                          <p:stCondLst>
                                            <p:cond delay="1999"/>
                                          </p:stCondLst>
                                        </p:cTn>
                                        <p:tgtEl>
                                          <p:spTgt spid="7">
                                            <p:txEl>
                                              <p:pRg st="6" end="6"/>
                                            </p:txEl>
                                          </p:spTgt>
                                        </p:tgtEl>
                                        <p:attrNameLst>
                                          <p:attrName>style.visibility</p:attrName>
                                        </p:attrNameLst>
                                      </p:cBhvr>
                                      <p:to>
                                        <p:strVal val="hidden"/>
                                      </p:to>
                                    </p:set>
                                  </p:childTnLst>
                                </p:cTn>
                              </p:par>
                              <p:par>
                                <p:cTn id="46" presetID="6" presetClass="exit" presetSubtype="16" fill="hold" grpId="1" nodeType="withEffect">
                                  <p:stCondLst>
                                    <p:cond delay="0"/>
                                  </p:stCondLst>
                                  <p:childTnLst>
                                    <p:animEffect transition="out" filter="circle(in)">
                                      <p:cBhvr>
                                        <p:cTn id="47" dur="2000"/>
                                        <p:tgtEl>
                                          <p:spTgt spid="7">
                                            <p:txEl>
                                              <p:pRg st="8" end="8"/>
                                            </p:txEl>
                                          </p:spTgt>
                                        </p:tgtEl>
                                      </p:cBhvr>
                                    </p:animEffect>
                                    <p:set>
                                      <p:cBhvr>
                                        <p:cTn id="48" dur="1" fill="hold">
                                          <p:stCondLst>
                                            <p:cond delay="1999"/>
                                          </p:stCondLst>
                                        </p:cTn>
                                        <p:tgtEl>
                                          <p:spTgt spid="7">
                                            <p:txEl>
                                              <p:pRg st="8" end="8"/>
                                            </p:txEl>
                                          </p:spTgt>
                                        </p:tgtEl>
                                        <p:attrNameLst>
                                          <p:attrName>style.visibility</p:attrName>
                                        </p:attrNameLst>
                                      </p:cBhvr>
                                      <p:to>
                                        <p:strVal val="hidden"/>
                                      </p:to>
                                    </p:set>
                                  </p:childTnLst>
                                </p:cTn>
                              </p:par>
                              <p:par>
                                <p:cTn id="49" presetID="6" presetClass="exit" presetSubtype="16" fill="hold" grpId="1" nodeType="withEffect">
                                  <p:stCondLst>
                                    <p:cond delay="0"/>
                                  </p:stCondLst>
                                  <p:childTnLst>
                                    <p:animEffect transition="out" filter="circle(in)">
                                      <p:cBhvr>
                                        <p:cTn id="50" dur="2000"/>
                                        <p:tgtEl>
                                          <p:spTgt spid="7">
                                            <p:bg/>
                                          </p:spTgt>
                                        </p:tgtEl>
                                      </p:cBhvr>
                                    </p:animEffect>
                                    <p:set>
                                      <p:cBhvr>
                                        <p:cTn id="51" dur="1" fill="hold">
                                          <p:stCondLst>
                                            <p:cond delay="1999"/>
                                          </p:stCondLst>
                                        </p:cTn>
                                        <p:tgtEl>
                                          <p:spTgt spid="7">
                                            <p:bg/>
                                          </p:spTgt>
                                        </p:tgtEl>
                                        <p:attrNameLst>
                                          <p:attrName>style.visibility</p:attrName>
                                        </p:attrNameLst>
                                      </p:cBhvr>
                                      <p:to>
                                        <p:strVal val="hidden"/>
                                      </p:to>
                                    </p:set>
                                  </p:childTnLst>
                                </p:cTn>
                              </p:par>
                              <p:par>
                                <p:cTn id="52" presetID="6" presetClass="entr" presetSubtype="16" fill="hold" nodeType="withEffect">
                                  <p:stCondLst>
                                    <p:cond delay="0"/>
                                  </p:stCondLst>
                                  <p:childTnLst>
                                    <p:set>
                                      <p:cBhvr>
                                        <p:cTn id="53" dur="1" fill="hold">
                                          <p:stCondLst>
                                            <p:cond delay="0"/>
                                          </p:stCondLst>
                                        </p:cTn>
                                        <p:tgtEl>
                                          <p:spTgt spid="1026"/>
                                        </p:tgtEl>
                                        <p:attrNameLst>
                                          <p:attrName>style.visibility</p:attrName>
                                        </p:attrNameLst>
                                      </p:cBhvr>
                                      <p:to>
                                        <p:strVal val="visible"/>
                                      </p:to>
                                    </p:set>
                                    <p:animEffect transition="in" filter="circle(in)">
                                      <p:cBhvr>
                                        <p:cTn id="54" dur="2000"/>
                                        <p:tgtEl>
                                          <p:spTgt spid="1026"/>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nodeType="clickEffect">
                                  <p:stCondLst>
                                    <p:cond delay="0"/>
                                  </p:stCondLst>
                                  <p:childTnLst>
                                    <p:animEffect transition="out" filter="dissolve">
                                      <p:cBhvr>
                                        <p:cTn id="58" dur="2000"/>
                                        <p:tgtEl>
                                          <p:spTgt spid="6"/>
                                        </p:tgtEl>
                                      </p:cBhvr>
                                    </p:animEffect>
                                    <p:set>
                                      <p:cBhvr>
                                        <p:cTn id="59" dur="1" fill="hold">
                                          <p:stCondLst>
                                            <p:cond delay="1999"/>
                                          </p:stCondLst>
                                        </p:cTn>
                                        <p:tgtEl>
                                          <p:spTgt spid="6"/>
                                        </p:tgtEl>
                                        <p:attrNameLst>
                                          <p:attrName>style.visibility</p:attrName>
                                        </p:attrNameLst>
                                      </p:cBhvr>
                                      <p:to>
                                        <p:strVal val="hidden"/>
                                      </p:to>
                                    </p:set>
                                  </p:childTnLst>
                                </p:cTn>
                              </p:par>
                              <p:par>
                                <p:cTn id="60" presetID="9" presetClass="exit" presetSubtype="0" fill="hold" nodeType="withEffect">
                                  <p:stCondLst>
                                    <p:cond delay="0"/>
                                  </p:stCondLst>
                                  <p:childTnLst>
                                    <p:animEffect transition="out" filter="dissolve">
                                      <p:cBhvr>
                                        <p:cTn id="61" dur="2000"/>
                                        <p:tgtEl>
                                          <p:spTgt spid="1026"/>
                                        </p:tgtEl>
                                      </p:cBhvr>
                                    </p:animEffect>
                                    <p:set>
                                      <p:cBhvr>
                                        <p:cTn id="62" dur="1" fill="hold">
                                          <p:stCondLst>
                                            <p:cond delay="1999"/>
                                          </p:stCondLst>
                                        </p:cTn>
                                        <p:tgtEl>
                                          <p:spTgt spid="10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circle(in)">
                                      <p:cBhvr>
                                        <p:cTn id="67" dur="20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xit" presetSubtype="16" fill="hold" grpId="1" nodeType="clickEffect">
                                  <p:stCondLst>
                                    <p:cond delay="0"/>
                                  </p:stCondLst>
                                  <p:childTnLst>
                                    <p:animEffect transition="out" filter="circle(in)">
                                      <p:cBhvr>
                                        <p:cTn id="71" dur="2000"/>
                                        <p:tgtEl>
                                          <p:spTgt spid="9"/>
                                        </p:tgtEl>
                                      </p:cBhvr>
                                    </p:animEffect>
                                    <p:set>
                                      <p:cBhvr>
                                        <p:cTn id="72" dur="1" fill="hold">
                                          <p:stCondLst>
                                            <p:cond delay="1999"/>
                                          </p:stCondLst>
                                        </p:cTn>
                                        <p:tgtEl>
                                          <p:spTgt spid="9"/>
                                        </p:tgtEl>
                                        <p:attrNameLst>
                                          <p:attrName>style.visibility</p:attrName>
                                        </p:attrNameLst>
                                      </p:cBhvr>
                                      <p:to>
                                        <p:strVal val="hidden"/>
                                      </p:to>
                                    </p:set>
                                  </p:childTnLst>
                                </p:cTn>
                              </p:par>
                              <p:par>
                                <p:cTn id="73" presetID="6" presetClass="entr" presetSubtype="16"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circle(in)">
                                      <p:cBhvr>
                                        <p:cTn id="75" dur="20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xit" presetSubtype="16" fill="hold" grpId="1" nodeType="clickEffect">
                                  <p:stCondLst>
                                    <p:cond delay="0"/>
                                  </p:stCondLst>
                                  <p:childTnLst>
                                    <p:animEffect transition="out" filter="circle(in)">
                                      <p:cBhvr>
                                        <p:cTn id="79" dur="2000"/>
                                        <p:tgtEl>
                                          <p:spTgt spid="10"/>
                                        </p:tgtEl>
                                      </p:cBhvr>
                                    </p:animEffect>
                                    <p:set>
                                      <p:cBhvr>
                                        <p:cTn id="80" dur="1" fill="hold">
                                          <p:stCondLst>
                                            <p:cond delay="1999"/>
                                          </p:stCondLst>
                                        </p:cTn>
                                        <p:tgtEl>
                                          <p:spTgt spid="10"/>
                                        </p:tgtEl>
                                        <p:attrNameLst>
                                          <p:attrName>style.visibility</p:attrName>
                                        </p:attrNameLst>
                                      </p:cBhvr>
                                      <p:to>
                                        <p:strVal val="hidden"/>
                                      </p:to>
                                    </p:set>
                                  </p:childTnLst>
                                </p:cTn>
                              </p:par>
                              <p:par>
                                <p:cTn id="81" presetID="6" presetClass="entr" presetSubtype="16"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circle(in)">
                                      <p:cBhvr>
                                        <p:cTn id="83" dur="2000"/>
                                        <p:tgtEl>
                                          <p:spTgt spid="11"/>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xit" presetSubtype="16" fill="hold" grpId="1" nodeType="clickEffect">
                                  <p:stCondLst>
                                    <p:cond delay="0"/>
                                  </p:stCondLst>
                                  <p:childTnLst>
                                    <p:animEffect transition="out" filter="circle(in)">
                                      <p:cBhvr>
                                        <p:cTn id="87" dur="2000"/>
                                        <p:tgtEl>
                                          <p:spTgt spid="11"/>
                                        </p:tgtEl>
                                      </p:cBhvr>
                                    </p:animEffect>
                                    <p:set>
                                      <p:cBhvr>
                                        <p:cTn id="88" dur="1" fill="hold">
                                          <p:stCondLst>
                                            <p:cond delay="1999"/>
                                          </p:stCondLst>
                                        </p:cTn>
                                        <p:tgtEl>
                                          <p:spTgt spid="11"/>
                                        </p:tgtEl>
                                        <p:attrNameLst>
                                          <p:attrName>style.visibility</p:attrName>
                                        </p:attrNameLst>
                                      </p:cBhvr>
                                      <p:to>
                                        <p:strVal val="hidden"/>
                                      </p:to>
                                    </p:set>
                                  </p:childTnLst>
                                </p:cTn>
                              </p:par>
                              <p:par>
                                <p:cTn id="89" presetID="6" presetClass="entr" presetSubtype="16" fill="hold" grpId="0"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circle(in)">
                                      <p:cBhvr>
                                        <p:cTn id="91" dur="2000"/>
                                        <p:tgtEl>
                                          <p:spTgt spid="12"/>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xit" presetSubtype="16" fill="hold" grpId="1" nodeType="clickEffect">
                                  <p:stCondLst>
                                    <p:cond delay="0"/>
                                  </p:stCondLst>
                                  <p:childTnLst>
                                    <p:animEffect transition="out" filter="circle(in)">
                                      <p:cBhvr>
                                        <p:cTn id="95" dur="2000"/>
                                        <p:tgtEl>
                                          <p:spTgt spid="12"/>
                                        </p:tgtEl>
                                      </p:cBhvr>
                                    </p:animEffect>
                                    <p:set>
                                      <p:cBhvr>
                                        <p:cTn id="96" dur="1" fill="hold">
                                          <p:stCondLst>
                                            <p:cond delay="1999"/>
                                          </p:stCondLst>
                                        </p:cTn>
                                        <p:tgtEl>
                                          <p:spTgt spid="12"/>
                                        </p:tgtEl>
                                        <p:attrNameLst>
                                          <p:attrName>style.visibility</p:attrName>
                                        </p:attrNameLst>
                                      </p:cBhvr>
                                      <p:to>
                                        <p:strVal val="hidden"/>
                                      </p:to>
                                    </p:set>
                                  </p:childTnLst>
                                </p:cTn>
                              </p:par>
                              <p:par>
                                <p:cTn id="97" presetID="6" presetClass="entr" presetSubtype="16"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circle(in)">
                                      <p:cBhvr>
                                        <p:cTn id="9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7" grpId="1" build="allAtOnce" animBg="1"/>
      <p:bldP spid="9" grpId="0" animBg="1"/>
      <p:bldP spid="9" grpId="1" animBg="1"/>
      <p:bldP spid="10" grpId="0" animBg="1"/>
      <p:bldP spid="10" grpId="1" animBg="1"/>
      <p:bldP spid="11" grpId="0" animBg="1"/>
      <p:bldP spid="11" grpId="1" animBg="1"/>
      <p:bldP spid="12" grpId="0" animBg="1"/>
      <p:bldP spid="12" grpId="1"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879668" y="0"/>
            <a:ext cx="1043266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600" dirty="0" smtClean="0">
                <a:ln w="11430">
                  <a:solidFill>
                    <a:srgbClr val="FFC000"/>
                  </a:solidFill>
                </a:ln>
                <a:solidFill>
                  <a:schemeClr val="bg1"/>
                </a:solidFill>
                <a:effectLst>
                  <a:outerShdw dist="200025" dir="15000000" sy="30000" kx="-1800000" algn="bl" rotWithShape="0">
                    <a:schemeClr val="bg1">
                      <a:alpha val="65000"/>
                    </a:schemeClr>
                  </a:outerShdw>
                </a:effectLst>
                <a:latin typeface="Arial Narrow" panose="020B0606020202030204" pitchFamily="34" charset="0"/>
              </a:rPr>
              <a:t>Jesus died for the Muslim too</a:t>
            </a:r>
            <a:endParaRPr lang="en-US" sz="5400" b="1" i="1" cap="none" spc="600" dirty="0">
              <a:ln w="11430">
                <a:solidFill>
                  <a:srgbClr val="FFC000"/>
                </a:solidFill>
              </a:ln>
              <a:solidFill>
                <a:schemeClr val="bg1"/>
              </a:solidFill>
              <a:effectLst>
                <a:outerShdw dist="200025" dir="15000000" sy="30000" kx="-1800000" algn="bl" rotWithShape="0">
                  <a:schemeClr val="bg1">
                    <a:alpha val="65000"/>
                  </a:schemeClr>
                </a:outerShdw>
              </a:effectLst>
              <a:latin typeface="Arial Narrow" panose="020B0606020202030204" pitchFamily="34" charset="0"/>
            </a:endParaRPr>
          </a:p>
        </p:txBody>
      </p:sp>
    </p:spTree>
    <p:extLst>
      <p:ext uri="{BB962C8B-B14F-4D97-AF65-F5344CB8AC3E}">
        <p14:creationId xmlns:p14="http://schemas.microsoft.com/office/powerpoint/2010/main" val="406375352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2947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264" y="898946"/>
            <a:ext cx="11826240" cy="5678478"/>
          </a:xfrm>
          <a:prstGeom prst="rect">
            <a:avLst/>
          </a:prstGeom>
          <a:noFill/>
        </p:spPr>
        <p:txBody>
          <a:bodyPr wrap="square" rtlCol="0">
            <a:spAutoFit/>
          </a:bodyPr>
          <a:lstStyle/>
          <a:p>
            <a:r>
              <a:rPr lang="en-US" sz="33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7 </a:t>
            </a:r>
            <a:r>
              <a:rPr lang="en-US" sz="3300" b="1" dirty="0">
                <a:latin typeface="Arial" panose="020B0604020202020204" pitchFamily="34" charset="0"/>
                <a:cs typeface="Arial" panose="020B0604020202020204" pitchFamily="34" charset="0"/>
              </a:rPr>
              <a:t>Now when the thousand years have expired, Satan will be released from his prison </a:t>
            </a:r>
            <a:r>
              <a:rPr lang="en-US" sz="33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r>
              <a:rPr lang="en-US" sz="3300" b="1" baseline="30000" dirty="0">
                <a:latin typeface="Arial" panose="020B0604020202020204" pitchFamily="34" charset="0"/>
                <a:cs typeface="Arial" panose="020B0604020202020204" pitchFamily="34" charset="0"/>
              </a:rPr>
              <a:t> </a:t>
            </a:r>
            <a:r>
              <a:rPr lang="en-US" sz="3300" b="1" dirty="0">
                <a:latin typeface="Arial" panose="020B0604020202020204" pitchFamily="34" charset="0"/>
                <a:cs typeface="Arial" panose="020B0604020202020204" pitchFamily="34" charset="0"/>
              </a:rPr>
              <a:t>and will go out to deceive the nations which are in the four corners of the earth, Gog and Magog, to gather them together to battle, whose number is as the sand of the sea. </a:t>
            </a:r>
            <a:r>
              <a:rPr lang="en-US" sz="33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r>
              <a:rPr lang="en-US" sz="3300" b="1" baseline="30000" dirty="0">
                <a:latin typeface="Arial" panose="020B0604020202020204" pitchFamily="34" charset="0"/>
                <a:cs typeface="Arial" panose="020B0604020202020204" pitchFamily="34" charset="0"/>
              </a:rPr>
              <a:t> </a:t>
            </a:r>
            <a:r>
              <a:rPr lang="en-US" sz="3300" b="1" dirty="0">
                <a:latin typeface="Arial" panose="020B0604020202020204" pitchFamily="34" charset="0"/>
                <a:cs typeface="Arial" panose="020B0604020202020204" pitchFamily="34" charset="0"/>
              </a:rPr>
              <a:t>They went up on the breadth of the earth and surrounded the camp of the saints and the beloved city. And fire came down from God out of heaven and devoured them. </a:t>
            </a:r>
            <a:r>
              <a:rPr lang="en-US" sz="33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a:t>
            </a:r>
            <a:r>
              <a:rPr lang="en-US" sz="3300" b="1" dirty="0">
                <a:latin typeface="Arial" panose="020B0604020202020204" pitchFamily="34" charset="0"/>
                <a:cs typeface="Arial" panose="020B0604020202020204" pitchFamily="34" charset="0"/>
              </a:rPr>
              <a:t>The devil, who deceived them, was cast into the lake of fire and brimstone </a:t>
            </a:r>
            <a:r>
              <a:rPr lang="en-US" sz="3300" b="1" dirty="0" smtClean="0">
                <a:latin typeface="Arial" panose="020B0604020202020204" pitchFamily="34" charset="0"/>
                <a:cs typeface="Arial" panose="020B0604020202020204" pitchFamily="34" charset="0"/>
              </a:rPr>
              <a:t>where </a:t>
            </a:r>
            <a:r>
              <a:rPr lang="en-US" sz="3300" b="1" dirty="0">
                <a:latin typeface="Arial" panose="020B0604020202020204" pitchFamily="34" charset="0"/>
                <a:cs typeface="Arial" panose="020B0604020202020204" pitchFamily="34" charset="0"/>
              </a:rPr>
              <a:t>the beast and the false prophet are. And they will be tormented day and night forever and ever.</a:t>
            </a:r>
          </a:p>
        </p:txBody>
      </p:sp>
      <p:sp>
        <p:nvSpPr>
          <p:cNvPr id="3" name="Rectangle 2"/>
          <p:cNvSpPr/>
          <p:nvPr/>
        </p:nvSpPr>
        <p:spPr>
          <a:xfrm>
            <a:off x="2098182" y="0"/>
            <a:ext cx="7995651"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800" dirty="0" smtClean="0">
                <a:ln w="11430">
                  <a:solidFill>
                    <a:srgbClr val="002060"/>
                  </a:solidFill>
                </a:ln>
                <a:solidFill>
                  <a:srgbClr val="FF0000"/>
                </a:solidFill>
                <a:effectLst>
                  <a:outerShdw blurRad="50800" dist="39000" dir="5460000" algn="tl">
                    <a:srgbClr val="000000">
                      <a:alpha val="38000"/>
                    </a:srgbClr>
                  </a:outerShdw>
                </a:effectLst>
              </a:rPr>
              <a:t>Revelation 20:7-10</a:t>
            </a:r>
            <a:endParaRPr lang="en-US" sz="6000" b="1" cap="none" spc="800" dirty="0">
              <a:ln w="11430">
                <a:solidFill>
                  <a:srgbClr val="002060"/>
                </a:solidFill>
              </a:ln>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52642838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54685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363712" y="0"/>
            <a:ext cx="3474720" cy="1015663"/>
          </a:xfrm>
          <a:prstGeom prst="rect">
            <a:avLst/>
          </a:prstGeom>
          <a:noFill/>
        </p:spPr>
        <p:txBody>
          <a:bodyPr wrap="square" rtlCol="0">
            <a:spAutoFit/>
          </a:bodyPr>
          <a:lstStyle/>
          <a:p>
            <a:r>
              <a:rPr lang="en-US" sz="6000" dirty="0" smtClean="0">
                <a:ln>
                  <a:solidFill>
                    <a:sysClr val="windowText" lastClr="000000"/>
                  </a:solidFill>
                </a:ln>
                <a:solidFill>
                  <a:schemeClr val="bg1"/>
                </a:solidFill>
                <a:latin typeface="Arial Black" panose="020B0A04020102020204" pitchFamily="34" charset="0"/>
              </a:rPr>
              <a:t>9-11-01</a:t>
            </a:r>
            <a:endParaRPr lang="en-US" sz="6000" dirty="0">
              <a:ln>
                <a:solidFill>
                  <a:sysClr val="windowText" lastClr="000000"/>
                </a:solidFill>
              </a:ln>
              <a:solidFill>
                <a:schemeClr val="bg1"/>
              </a:solidFill>
              <a:latin typeface="Arial Black" panose="020B0A040201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http://www.desiglitters.com/wp-content/uploads/2012/09/Islam00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72591" y="2053652"/>
            <a:ext cx="4901783" cy="2960368"/>
          </a:xfrm>
          <a:prstGeom prst="rect">
            <a:avLst/>
          </a:prstGeom>
          <a:solidFill>
            <a:schemeClr val="bg1">
              <a:lumMod val="75000"/>
            </a:schemeClr>
          </a:solidFill>
        </p:spPr>
      </p:pic>
    </p:spTree>
    <p:extLst>
      <p:ext uri="{BB962C8B-B14F-4D97-AF65-F5344CB8AC3E}">
        <p14:creationId xmlns:p14="http://schemas.microsoft.com/office/powerpoint/2010/main" val="289922913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567" t="8385" r="9018" b="20086"/>
          <a:stretch/>
        </p:blipFill>
        <p:spPr>
          <a:xfrm>
            <a:off x="743712" y="0"/>
            <a:ext cx="5608320" cy="1975104"/>
          </a:xfrm>
          <a:prstGeom prst="rect">
            <a:avLst/>
          </a:prstGeom>
        </p:spPr>
      </p:pic>
      <p:sp>
        <p:nvSpPr>
          <p:cNvPr id="2" name="TextBox 1"/>
          <p:cNvSpPr txBox="1"/>
          <p:nvPr/>
        </p:nvSpPr>
        <p:spPr>
          <a:xfrm>
            <a:off x="328487" y="2524855"/>
            <a:ext cx="11535026" cy="3785652"/>
          </a:xfrm>
          <a:prstGeom prst="rect">
            <a:avLst/>
          </a:prstGeom>
          <a:solidFill>
            <a:schemeClr val="bg1">
              <a:lumMod val="95000"/>
            </a:schemeClr>
          </a:solidFill>
        </p:spPr>
        <p:txBody>
          <a:bodyPr wrap="square" rtlCol="0">
            <a:spAutoFit/>
          </a:bodyPr>
          <a:lstStyle/>
          <a:p>
            <a:pPr marL="342900" indent="-342900">
              <a:buFont typeface="Wingdings" panose="05000000000000000000" pitchFamily="2" charset="2"/>
              <a:buChar char="Ø"/>
            </a:pPr>
            <a:r>
              <a:rPr lang="en-US" sz="2400" b="1" dirty="0">
                <a:latin typeface="Arial" panose="020B0604020202020204" pitchFamily="34" charset="0"/>
                <a:cs typeface="Arial" panose="020B0604020202020204" pitchFamily="34" charset="0"/>
              </a:rPr>
              <a:t>Islam is the youngest of the 5 major religions of the world. </a:t>
            </a:r>
            <a:r>
              <a:rPr lang="en-US" sz="2400" b="1" dirty="0" smtClean="0">
                <a:latin typeface="Arial" panose="020B0604020202020204" pitchFamily="34" charset="0"/>
                <a:cs typeface="Arial" panose="020B0604020202020204" pitchFamily="34" charset="0"/>
              </a:rPr>
              <a:t>There </a:t>
            </a:r>
            <a:r>
              <a:rPr lang="en-US" sz="2400" b="1" dirty="0">
                <a:latin typeface="Arial" panose="020B0604020202020204" pitchFamily="34" charset="0"/>
                <a:cs typeface="Arial" panose="020B0604020202020204" pitchFamily="34" charset="0"/>
              </a:rPr>
              <a:t>are </a:t>
            </a:r>
            <a:r>
              <a:rPr lang="en-US" sz="2400" b="1" dirty="0" smtClean="0">
                <a:latin typeface="Arial" panose="020B0604020202020204" pitchFamily="34" charset="0"/>
                <a:cs typeface="Arial" panose="020B0604020202020204" pitchFamily="34" charset="0"/>
              </a:rPr>
              <a:t>1.6 </a:t>
            </a:r>
            <a:r>
              <a:rPr lang="en-US" sz="2400" b="1" dirty="0">
                <a:latin typeface="Arial" panose="020B0604020202020204" pitchFamily="34" charset="0"/>
                <a:cs typeface="Arial" panose="020B0604020202020204" pitchFamily="34" charset="0"/>
              </a:rPr>
              <a:t>billion Muslims </a:t>
            </a:r>
            <a:r>
              <a:rPr lang="en-US" sz="2400" b="1" dirty="0" smtClean="0">
                <a:latin typeface="Arial" panose="020B0604020202020204" pitchFamily="34" charset="0"/>
                <a:cs typeface="Arial" panose="020B0604020202020204" pitchFamily="34" charset="0"/>
              </a:rPr>
              <a:t>world-wide (Second only to Christendom—2.2 billion).</a:t>
            </a:r>
          </a:p>
          <a:p>
            <a:pPr marL="342900" indent="-342900">
              <a:buFont typeface="Wingdings" panose="05000000000000000000" pitchFamily="2" charset="2"/>
              <a:buChar char="Ø"/>
            </a:pPr>
            <a:r>
              <a:rPr lang="en-US" sz="2400" b="1" dirty="0" smtClean="0">
                <a:latin typeface="Arial" panose="020B0604020202020204" pitchFamily="34" charset="0"/>
                <a:cs typeface="Arial" panose="020B0604020202020204" pitchFamily="34" charset="0"/>
              </a:rPr>
              <a:t>More than 20 </a:t>
            </a:r>
            <a:r>
              <a:rPr lang="en-US" sz="2400" b="1" dirty="0">
                <a:latin typeface="Arial" panose="020B0604020202020204" pitchFamily="34" charset="0"/>
                <a:cs typeface="Arial" panose="020B0604020202020204" pitchFamily="34" charset="0"/>
              </a:rPr>
              <a:t>million Muslims </a:t>
            </a:r>
            <a:r>
              <a:rPr lang="en-US" sz="2400" b="1" dirty="0" smtClean="0">
                <a:latin typeface="Arial" panose="020B0604020202020204" pitchFamily="34" charset="0"/>
                <a:cs typeface="Arial" panose="020B0604020202020204" pitchFamily="34" charset="0"/>
              </a:rPr>
              <a:t>live in </a:t>
            </a:r>
            <a:r>
              <a:rPr lang="en-US" sz="2400" b="1" dirty="0">
                <a:latin typeface="Arial" panose="020B0604020202020204" pitchFamily="34" charset="0"/>
                <a:cs typeface="Arial" panose="020B0604020202020204" pitchFamily="34" charset="0"/>
              </a:rPr>
              <a:t>Europe. There are now </a:t>
            </a:r>
            <a:r>
              <a:rPr lang="en-US" sz="2400" b="1" dirty="0" smtClean="0">
                <a:latin typeface="Arial" panose="020B0604020202020204" pitchFamily="34" charset="0"/>
                <a:cs typeface="Arial" panose="020B0604020202020204" pitchFamily="34" charset="0"/>
              </a:rPr>
              <a:t>more than 2000 </a:t>
            </a:r>
            <a:r>
              <a:rPr lang="en-US" sz="2400" b="1" dirty="0">
                <a:latin typeface="Arial" panose="020B0604020202020204" pitchFamily="34" charset="0"/>
                <a:cs typeface="Arial" panose="020B0604020202020204" pitchFamily="34" charset="0"/>
              </a:rPr>
              <a:t>mosques in England! </a:t>
            </a:r>
            <a:endParaRPr lang="en-US" sz="2400"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b="1" dirty="0">
                <a:latin typeface="Arial" panose="020B0604020202020204" pitchFamily="34" charset="0"/>
                <a:cs typeface="Arial" panose="020B0604020202020204" pitchFamily="34" charset="0"/>
              </a:rPr>
              <a:t>Russia has </a:t>
            </a:r>
            <a:r>
              <a:rPr lang="en-US" sz="2400" b="1" dirty="0" smtClean="0">
                <a:latin typeface="Arial" panose="020B0604020202020204" pitchFamily="34" charset="0"/>
                <a:cs typeface="Arial" panose="020B0604020202020204" pitchFamily="34" charset="0"/>
              </a:rPr>
              <a:t>about 16,500,000 Muslims (all nations included in the former Soviet Union has </a:t>
            </a:r>
            <a:r>
              <a:rPr lang="en-US" sz="2400" b="1" dirty="0">
                <a:latin typeface="Arial" panose="020B0604020202020204" pitchFamily="34" charset="0"/>
                <a:cs typeface="Arial" panose="020B0604020202020204" pitchFamily="34" charset="0"/>
              </a:rPr>
              <a:t>53 million </a:t>
            </a:r>
            <a:r>
              <a:rPr lang="en-US" sz="2400" b="1" dirty="0" smtClean="0">
                <a:latin typeface="Arial" panose="020B0604020202020204" pitchFamily="34" charset="0"/>
                <a:cs typeface="Arial" panose="020B0604020202020204" pitchFamily="34" charset="0"/>
              </a:rPr>
              <a:t>Muslims).</a:t>
            </a:r>
          </a:p>
          <a:p>
            <a:pPr marL="342900" indent="-342900">
              <a:buFont typeface="Wingdings" panose="05000000000000000000" pitchFamily="2" charset="2"/>
              <a:buChar char="Ø"/>
            </a:pPr>
            <a:r>
              <a:rPr lang="en-US" sz="2400" b="1" dirty="0" smtClean="0">
                <a:latin typeface="Arial" panose="020B0604020202020204" pitchFamily="34" charset="0"/>
                <a:cs typeface="Arial" panose="020B0604020202020204" pitchFamily="34" charset="0"/>
              </a:rPr>
              <a:t>Currently</a:t>
            </a:r>
            <a:r>
              <a:rPr lang="en-US" sz="2400" b="1" dirty="0">
                <a:latin typeface="Arial" panose="020B0604020202020204" pitchFamily="34" charset="0"/>
                <a:cs typeface="Arial" panose="020B0604020202020204" pitchFamily="34" charset="0"/>
              </a:rPr>
              <a:t>, there are 48 nations where adherents of Islam are in the majority</a:t>
            </a:r>
            <a:r>
              <a:rPr lang="en-US" sz="2400" b="1"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r>
              <a:rPr lang="en-US" sz="2400" b="1" dirty="0" smtClean="0">
                <a:latin typeface="Arial" panose="020B0604020202020204" pitchFamily="34" charset="0"/>
                <a:cs typeface="Arial" panose="020B0604020202020204" pitchFamily="34" charset="0"/>
              </a:rPr>
              <a:t>Nigeria (50%), Ethiopia (33.8%).</a:t>
            </a:r>
          </a:p>
          <a:p>
            <a:pPr marL="342900" indent="-342900">
              <a:buFont typeface="Wingdings" panose="05000000000000000000" pitchFamily="2" charset="2"/>
              <a:buChar char="Ø"/>
            </a:pPr>
            <a:r>
              <a:rPr lang="en-US" sz="2400" b="1" dirty="0" smtClean="0">
                <a:latin typeface="Arial" panose="020B0604020202020204" pitchFamily="34" charset="0"/>
                <a:cs typeface="Arial" panose="020B0604020202020204" pitchFamily="34" charset="0"/>
              </a:rPr>
              <a:t>U.S.A</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2,595,000, </a:t>
            </a:r>
            <a:r>
              <a:rPr lang="en-US" sz="2400" b="1" dirty="0" smtClean="0">
                <a:ln>
                  <a:solidFill>
                    <a:srgbClr val="C00000"/>
                  </a:solidFill>
                </a:ln>
                <a:latin typeface="Arial" panose="020B0604020202020204" pitchFamily="34" charset="0"/>
                <a:cs typeface="Arial" panose="020B0604020202020204" pitchFamily="34" charset="0"/>
              </a:rPr>
              <a:t>2,106 mosques</a:t>
            </a:r>
            <a:r>
              <a:rPr lang="en-US" sz="2400" b="1" dirty="0" smtClean="0">
                <a:latin typeface="Arial" panose="020B0604020202020204" pitchFamily="34" charset="0"/>
                <a:cs typeface="Arial" panose="020B0604020202020204" pitchFamily="34" charset="0"/>
              </a:rPr>
              <a:t>). More </a:t>
            </a:r>
            <a:r>
              <a:rPr lang="en-US" sz="2400" b="1" dirty="0">
                <a:latin typeface="Arial" panose="020B0604020202020204" pitchFamily="34" charset="0"/>
                <a:cs typeface="Arial" panose="020B0604020202020204" pitchFamily="34" charset="0"/>
              </a:rPr>
              <a:t>than Churches of Christ: 1.6 million </a:t>
            </a:r>
            <a:r>
              <a:rPr lang="en-US" sz="2400" b="1" dirty="0" smtClean="0">
                <a:latin typeface="Arial" panose="020B0604020202020204" pitchFamily="34" charset="0"/>
                <a:cs typeface="Arial" panose="020B0604020202020204" pitchFamily="34" charset="0"/>
              </a:rPr>
              <a:t>members.</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73362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up)">
                                      <p:cBhvr>
                                        <p:cTn id="7" dur="2000"/>
                                        <p:tgtEl>
                                          <p:spTgt spid="2">
                                            <p:bg/>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20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rgbClr val="FFCC00"/>
                                      </p:to>
                                    </p:animClr>
                                  </p:sub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up)">
                                      <p:cBhvr>
                                        <p:cTn id="16" dur="20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rgbClr val="FFCC00"/>
                                      </p:to>
                                    </p:animClr>
                                  </p:sub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20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rgbClr val="FFCC00"/>
                                      </p:to>
                                    </p:animClr>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up)">
                                      <p:cBhvr>
                                        <p:cTn id="26" dur="20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rgbClr val="FFCC00"/>
                                      </p:to>
                                    </p:animClr>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up)">
                                      <p:cBhvr>
                                        <p:cTn id="31" dur="2000"/>
                                        <p:tgtEl>
                                          <p:spTgt spid="2">
                                            <p:txEl>
                                              <p:pRg st="4" end="4"/>
                                            </p:txEl>
                                          </p:spTgt>
                                        </p:tgtEl>
                                      </p:cBhvr>
                                    </p:animEffect>
                                  </p:childTnLst>
                                  <p:subTnLst>
                                    <p:animClr clrSpc="rgb" dir="cw">
                                      <p:cBhvr override="childStyle">
                                        <p:cTn dur="1" fill="hold" display="0" masterRel="nextClick" afterEffect="1"/>
                                        <p:tgtEl>
                                          <p:spTgt spid="2">
                                            <p:txEl>
                                              <p:pRg st="4" end="4"/>
                                            </p:txEl>
                                          </p:spTgt>
                                        </p:tgtEl>
                                        <p:attrNameLst>
                                          <p:attrName>ppt_c</p:attrName>
                                        </p:attrNameLst>
                                      </p:cBhvr>
                                      <p:to>
                                        <a:srgbClr val="FFCC00"/>
                                      </p:to>
                                    </p:animClr>
                                  </p:sub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up)">
                                      <p:cBhvr>
                                        <p:cTn id="36"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5747727"/>
          </a:xfrm>
          <a:prstGeom prst="rect">
            <a:avLst/>
          </a:prstGeom>
          <a:solidFill>
            <a:schemeClr val="bg1">
              <a:lumMod val="95000"/>
            </a:schemeClr>
          </a:solidFill>
        </p:spPr>
        <p:txBody>
          <a:bodyPr wrap="square" rtlCol="0">
            <a:spAutoFit/>
          </a:bodyPr>
          <a:lstStyle/>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Islam </a:t>
            </a:r>
            <a:r>
              <a:rPr lang="en-US" sz="2450" b="1" dirty="0">
                <a:latin typeface="Arial" panose="020B0604020202020204" pitchFamily="34" charset="0"/>
                <a:cs typeface="Arial" panose="020B0604020202020204" pitchFamily="34" charset="0"/>
              </a:rPr>
              <a:t>was founded by Muhammad who was born in 570 A.D. in a small village (Mecca) </a:t>
            </a:r>
            <a:r>
              <a:rPr lang="en-US" sz="2450" b="1" dirty="0" smtClean="0">
                <a:latin typeface="Arial" panose="020B0604020202020204" pitchFamily="34" charset="0"/>
                <a:cs typeface="Arial" panose="020B0604020202020204" pitchFamily="34" charset="0"/>
              </a:rPr>
              <a:t>in </a:t>
            </a:r>
            <a:r>
              <a:rPr lang="en-US" sz="2450" b="1" dirty="0">
                <a:latin typeface="Arial" panose="020B0604020202020204" pitchFamily="34" charset="0"/>
                <a:cs typeface="Arial" panose="020B0604020202020204" pitchFamily="34" charset="0"/>
              </a:rPr>
              <a:t>what is today known as Saudi Arabia. </a:t>
            </a:r>
            <a:endParaRPr lang="en-US" sz="245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Orphaned at age 8 Muhammad was raised by a wealthy uncle. Muhammad learned his uncle’s business and became very successful.</a:t>
            </a: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He had </a:t>
            </a:r>
            <a:r>
              <a:rPr lang="en-US" sz="2450" b="1" dirty="0">
                <a:latin typeface="Arial" panose="020B0604020202020204" pitchFamily="34" charset="0"/>
                <a:cs typeface="Arial" panose="020B0604020202020204" pitchFamily="34" charset="0"/>
              </a:rPr>
              <a:t>an </a:t>
            </a:r>
            <a:r>
              <a:rPr lang="en-US" sz="2450" b="1" dirty="0" smtClean="0">
                <a:latin typeface="Arial" panose="020B0604020202020204" pitchFamily="34" charset="0"/>
                <a:cs typeface="Arial" panose="020B0604020202020204" pitchFamily="34" charset="0"/>
              </a:rPr>
              <a:t>intense </a:t>
            </a:r>
            <a:r>
              <a:rPr lang="en-US" sz="2450" b="1" dirty="0">
                <a:latin typeface="Arial" panose="020B0604020202020204" pitchFamily="34" charset="0"/>
                <a:cs typeface="Arial" panose="020B0604020202020204" pitchFamily="34" charset="0"/>
              </a:rPr>
              <a:t>interest in religion. The prevailing religion at this time in Arabia was one of polytheism and </a:t>
            </a:r>
            <a:r>
              <a:rPr lang="en-US" sz="2450" b="1" dirty="0" smtClean="0">
                <a:latin typeface="Arial" panose="020B0604020202020204" pitchFamily="34" charset="0"/>
                <a:cs typeface="Arial" panose="020B0604020202020204" pitchFamily="34" charset="0"/>
              </a:rPr>
              <a:t>animism (belief in spirits &amp; angels). </a:t>
            </a: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He investigated both </a:t>
            </a:r>
            <a:r>
              <a:rPr lang="en-US" sz="2450" b="1" dirty="0">
                <a:latin typeface="Arial" panose="020B0604020202020204" pitchFamily="34" charset="0"/>
                <a:cs typeface="Arial" panose="020B0604020202020204" pitchFamily="34" charset="0"/>
              </a:rPr>
              <a:t>Judaism and </a:t>
            </a:r>
            <a:r>
              <a:rPr lang="en-US" sz="2450" b="1" dirty="0" smtClean="0">
                <a:latin typeface="Arial" panose="020B0604020202020204" pitchFamily="34" charset="0"/>
                <a:cs typeface="Arial" panose="020B0604020202020204" pitchFamily="34" charset="0"/>
              </a:rPr>
              <a:t>“Christianity.” (An apostate Christianity entering </a:t>
            </a:r>
            <a:r>
              <a:rPr lang="en-US" sz="2450" b="1" dirty="0">
                <a:latin typeface="Arial" panose="020B0604020202020204" pitchFamily="34" charset="0"/>
                <a:cs typeface="Arial" panose="020B0604020202020204" pitchFamily="34" charset="0"/>
              </a:rPr>
              <a:t>the Dark </a:t>
            </a:r>
            <a:r>
              <a:rPr lang="en-US" sz="2450" b="1" dirty="0" smtClean="0">
                <a:latin typeface="Arial" panose="020B0604020202020204" pitchFamily="34" charset="0"/>
                <a:cs typeface="Arial" panose="020B0604020202020204" pitchFamily="34" charset="0"/>
              </a:rPr>
              <a:t>Ages). </a:t>
            </a:r>
          </a:p>
          <a:p>
            <a:pPr marL="342900" indent="-342900">
              <a:buFont typeface="Arial" panose="020B0604020202020204" pitchFamily="34" charset="0"/>
              <a:buChar char="•"/>
              <a:tabLst>
                <a:tab pos="8169275" algn="l"/>
              </a:tabLst>
            </a:pPr>
            <a:r>
              <a:rPr lang="en-US" sz="2450" b="1" dirty="0" smtClean="0">
                <a:latin typeface="Arial" panose="020B0604020202020204" pitchFamily="34" charset="0"/>
                <a:cs typeface="Arial" panose="020B0604020202020204" pitchFamily="34" charset="0"/>
              </a:rPr>
              <a:t>At </a:t>
            </a:r>
            <a:r>
              <a:rPr lang="en-US" sz="2450" b="1" dirty="0">
                <a:latin typeface="Arial" panose="020B0604020202020204" pitchFamily="34" charset="0"/>
                <a:cs typeface="Arial" panose="020B0604020202020204" pitchFamily="34" charset="0"/>
              </a:rPr>
              <a:t>about 25 years </a:t>
            </a:r>
            <a:r>
              <a:rPr lang="en-US" sz="2450" b="1" dirty="0" smtClean="0">
                <a:latin typeface="Arial" panose="020B0604020202020204" pitchFamily="34" charset="0"/>
                <a:cs typeface="Arial" panose="020B0604020202020204" pitchFamily="34" charset="0"/>
              </a:rPr>
              <a:t>old Muhammad </a:t>
            </a:r>
            <a:r>
              <a:rPr lang="en-US" sz="2450" b="1" dirty="0">
                <a:latin typeface="Arial" panose="020B0604020202020204" pitchFamily="34" charset="0"/>
                <a:cs typeface="Arial" panose="020B0604020202020204" pitchFamily="34" charset="0"/>
              </a:rPr>
              <a:t>married a wealthy widow </a:t>
            </a:r>
            <a:r>
              <a:rPr lang="en-US" sz="2450" b="1" dirty="0" smtClean="0">
                <a:latin typeface="Arial" panose="020B0604020202020204" pitchFamily="34" charset="0"/>
                <a:cs typeface="Arial" panose="020B0604020202020204" pitchFamily="34" charset="0"/>
              </a:rPr>
              <a:t>40 years of age. </a:t>
            </a: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This wealth gave him time for religious meditation, fasting and dreams. He </a:t>
            </a:r>
            <a:r>
              <a:rPr lang="en-US" sz="2450" b="1" dirty="0">
                <a:latin typeface="Arial" panose="020B0604020202020204" pitchFamily="34" charset="0"/>
                <a:cs typeface="Arial" panose="020B0604020202020204" pitchFamily="34" charset="0"/>
              </a:rPr>
              <a:t>had a profound dissatisfaction with the polytheism and superstition of his day. </a:t>
            </a:r>
            <a:endParaRPr lang="en-US" sz="245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He claimed to receive </a:t>
            </a:r>
            <a:r>
              <a:rPr lang="en-US" sz="2450" b="1" dirty="0">
                <a:latin typeface="Arial" panose="020B0604020202020204" pitchFamily="34" charset="0"/>
                <a:cs typeface="Arial" panose="020B0604020202020204" pitchFamily="34" charset="0"/>
              </a:rPr>
              <a:t>his first of many "revelations" </a:t>
            </a:r>
            <a:r>
              <a:rPr lang="en-US" sz="2450" b="1" dirty="0" smtClean="0">
                <a:latin typeface="Arial" panose="020B0604020202020204" pitchFamily="34" charset="0"/>
                <a:cs typeface="Arial" panose="020B0604020202020204" pitchFamily="34" charset="0"/>
              </a:rPr>
              <a:t>when he was about 40 years old, </a:t>
            </a:r>
            <a:r>
              <a:rPr lang="en-US" sz="2450" b="1" dirty="0">
                <a:latin typeface="Arial" panose="020B0604020202020204" pitchFamily="34" charset="0"/>
                <a:cs typeface="Arial" panose="020B0604020202020204" pitchFamily="34" charset="0"/>
              </a:rPr>
              <a:t>and thought at first he was possessed </a:t>
            </a:r>
            <a:r>
              <a:rPr lang="en-US" sz="2450" b="1" dirty="0" smtClean="0">
                <a:latin typeface="Arial" panose="020B0604020202020204" pitchFamily="34" charset="0"/>
                <a:cs typeface="Arial" panose="020B0604020202020204" pitchFamily="34" charset="0"/>
              </a:rPr>
              <a:t>by a </a:t>
            </a:r>
            <a:r>
              <a:rPr lang="en-US" sz="2450" b="1" dirty="0">
                <a:latin typeface="Arial" panose="020B0604020202020204" pitchFamily="34" charset="0"/>
                <a:cs typeface="Arial" panose="020B0604020202020204" pitchFamily="34" charset="0"/>
              </a:rPr>
              <a:t>demon. </a:t>
            </a:r>
            <a:endParaRPr lang="en-US" sz="245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57" r="2101" b="25493"/>
          <a:stretch/>
        </p:blipFill>
        <p:spPr>
          <a:xfrm>
            <a:off x="0" y="5331541"/>
            <a:ext cx="12192000" cy="1555955"/>
          </a:xfrm>
          <a:prstGeom prst="rect">
            <a:avLst/>
          </a:prstGeom>
        </p:spPr>
      </p:pic>
    </p:spTree>
    <p:extLst>
      <p:ext uri="{BB962C8B-B14F-4D97-AF65-F5344CB8AC3E}">
        <p14:creationId xmlns:p14="http://schemas.microsoft.com/office/powerpoint/2010/main" val="402684742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up)">
                                      <p:cBhvr>
                                        <p:cTn id="7" dur="2000"/>
                                        <p:tgtEl>
                                          <p:spTgt spid="2">
                                            <p:bg/>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20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rgbClr val="C0C0C0"/>
                                      </p:to>
                                    </p:animClr>
                                  </p:sub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up)">
                                      <p:cBhvr>
                                        <p:cTn id="16" dur="20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rgbClr val="C0C0C0"/>
                                      </p:to>
                                    </p:animClr>
                                  </p:sub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20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rgbClr val="C0C0C0"/>
                                      </p:to>
                                    </p:animClr>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up)">
                                      <p:cBhvr>
                                        <p:cTn id="26" dur="20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rgbClr val="C0C0C0"/>
                                      </p:to>
                                    </p:animClr>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up)">
                                      <p:cBhvr>
                                        <p:cTn id="31" dur="2000"/>
                                        <p:tgtEl>
                                          <p:spTgt spid="2">
                                            <p:txEl>
                                              <p:pRg st="4" end="4"/>
                                            </p:txEl>
                                          </p:spTgt>
                                        </p:tgtEl>
                                      </p:cBhvr>
                                    </p:animEffect>
                                  </p:childTnLst>
                                  <p:subTnLst>
                                    <p:animClr clrSpc="rgb" dir="cw">
                                      <p:cBhvr override="childStyle">
                                        <p:cTn dur="1" fill="hold" display="0" masterRel="nextClick" afterEffect="1"/>
                                        <p:tgtEl>
                                          <p:spTgt spid="2">
                                            <p:txEl>
                                              <p:pRg st="4" end="4"/>
                                            </p:txEl>
                                          </p:spTgt>
                                        </p:tgtEl>
                                        <p:attrNameLst>
                                          <p:attrName>ppt_c</p:attrName>
                                        </p:attrNameLst>
                                      </p:cBhvr>
                                      <p:to>
                                        <a:srgbClr val="C0C0C0"/>
                                      </p:to>
                                    </p:animClr>
                                  </p:sub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up)">
                                      <p:cBhvr>
                                        <p:cTn id="36" dur="2000"/>
                                        <p:tgtEl>
                                          <p:spTgt spid="2">
                                            <p:txEl>
                                              <p:pRg st="5" end="5"/>
                                            </p:txEl>
                                          </p:spTgt>
                                        </p:tgtEl>
                                      </p:cBhvr>
                                    </p:animEffect>
                                  </p:childTnLst>
                                  <p:subTnLst>
                                    <p:animClr clrSpc="rgb" dir="cw">
                                      <p:cBhvr override="childStyle">
                                        <p:cTn dur="1" fill="hold" display="0" masterRel="nextClick" afterEffect="1"/>
                                        <p:tgtEl>
                                          <p:spTgt spid="2">
                                            <p:txEl>
                                              <p:pRg st="5" end="5"/>
                                            </p:txEl>
                                          </p:spTgt>
                                        </p:tgtEl>
                                        <p:attrNameLst>
                                          <p:attrName>ppt_c</p:attrName>
                                        </p:attrNameLst>
                                      </p:cBhvr>
                                      <p:to>
                                        <a:srgbClr val="C0C0C0"/>
                                      </p:to>
                                    </p:animClr>
                                  </p:sub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wipe(up)">
                                      <p:cBhvr>
                                        <p:cTn id="41"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5747727"/>
          </a:xfrm>
          <a:prstGeom prst="rect">
            <a:avLst/>
          </a:prstGeom>
          <a:solidFill>
            <a:schemeClr val="bg1">
              <a:lumMod val="95000"/>
            </a:schemeClr>
          </a:solidFill>
        </p:spPr>
        <p:txBody>
          <a:bodyPr wrap="square" rtlCol="0">
            <a:spAutoFit/>
          </a:bodyPr>
          <a:lstStyle/>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Later he claimed he was visited by the angel Gabriel who informed him to warn the people. This marked the beginning of his claim to be “The Prophet.” </a:t>
            </a: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At first he told only his family and close friends about these “revelations,” but, during the next three years the message of Muhammad quietly spread among the people of Mecca, especially among the young.</a:t>
            </a: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Muhammad </a:t>
            </a:r>
            <a:r>
              <a:rPr lang="en-US" sz="2450" b="1" dirty="0">
                <a:latin typeface="Arial" panose="020B0604020202020204" pitchFamily="34" charset="0"/>
                <a:cs typeface="Arial" panose="020B0604020202020204" pitchFamily="34" charset="0"/>
              </a:rPr>
              <a:t>next begin to claim he received instructions from Allah to go public with his message and openly condemn the paganism and idolatry of </a:t>
            </a:r>
            <a:r>
              <a:rPr lang="en-US" sz="2450" b="1" dirty="0" smtClean="0">
                <a:latin typeface="Arial" panose="020B0604020202020204" pitchFamily="34" charset="0"/>
                <a:cs typeface="Arial" panose="020B0604020202020204" pitchFamily="34" charset="0"/>
              </a:rPr>
              <a:t>Mecca.</a:t>
            </a: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At </a:t>
            </a:r>
            <a:r>
              <a:rPr lang="en-US" sz="2450" b="1" dirty="0">
                <a:latin typeface="Arial" panose="020B0604020202020204" pitchFamily="34" charset="0"/>
                <a:cs typeface="Arial" panose="020B0604020202020204" pitchFamily="34" charset="0"/>
              </a:rPr>
              <a:t>this early stage, Islam was weak </a:t>
            </a:r>
            <a:r>
              <a:rPr lang="en-US" sz="2450" b="1" dirty="0" smtClean="0">
                <a:latin typeface="Arial" panose="020B0604020202020204" pitchFamily="34" charset="0"/>
                <a:cs typeface="Arial" panose="020B0604020202020204" pitchFamily="34" charset="0"/>
              </a:rPr>
              <a:t>and persecutions caused many </a:t>
            </a:r>
            <a:r>
              <a:rPr lang="en-US" sz="2450" b="1" dirty="0">
                <a:latin typeface="Arial" panose="020B0604020202020204" pitchFamily="34" charset="0"/>
                <a:cs typeface="Arial" panose="020B0604020202020204" pitchFamily="34" charset="0"/>
              </a:rPr>
              <a:t>Muslims </a:t>
            </a:r>
            <a:r>
              <a:rPr lang="en-US" sz="2450" b="1" dirty="0" smtClean="0">
                <a:latin typeface="Arial" panose="020B0604020202020204" pitchFamily="34" charset="0"/>
                <a:cs typeface="Arial" panose="020B0604020202020204" pitchFamily="34" charset="0"/>
              </a:rPr>
              <a:t>to flee to </a:t>
            </a:r>
            <a:r>
              <a:rPr lang="en-US" sz="2450" b="1" dirty="0">
                <a:latin typeface="Arial" panose="020B0604020202020204" pitchFamily="34" charset="0"/>
                <a:cs typeface="Arial" panose="020B0604020202020204" pitchFamily="34" charset="0"/>
              </a:rPr>
              <a:t>Ethiopia. Muhammad continued to preach his message, and his following slowly </a:t>
            </a:r>
            <a:r>
              <a:rPr lang="en-US" sz="2450" b="1" dirty="0" smtClean="0">
                <a:latin typeface="Arial" panose="020B0604020202020204" pitchFamily="34" charset="0"/>
                <a:cs typeface="Arial" panose="020B0604020202020204" pitchFamily="34" charset="0"/>
              </a:rPr>
              <a:t>increased.</a:t>
            </a: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A </a:t>
            </a:r>
            <a:r>
              <a:rPr lang="en-US" sz="2450" b="1" dirty="0">
                <a:latin typeface="Arial" panose="020B0604020202020204" pitchFamily="34" charset="0"/>
                <a:cs typeface="Arial" panose="020B0604020202020204" pitchFamily="34" charset="0"/>
              </a:rPr>
              <a:t>change was about to occur! In 621 AD, a group of delegates from Medina made a covenant with Muhammad and declared themselves to be Muslim. </a:t>
            </a:r>
            <a:endParaRPr lang="en-US" sz="245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5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57" r="2101" b="25493"/>
          <a:stretch/>
        </p:blipFill>
        <p:spPr>
          <a:xfrm>
            <a:off x="0" y="5331541"/>
            <a:ext cx="12192000" cy="1555955"/>
          </a:xfrm>
          <a:prstGeom prst="rect">
            <a:avLst/>
          </a:prstGeom>
        </p:spPr>
      </p:pic>
    </p:spTree>
    <p:extLst>
      <p:ext uri="{BB962C8B-B14F-4D97-AF65-F5344CB8AC3E}">
        <p14:creationId xmlns:p14="http://schemas.microsoft.com/office/powerpoint/2010/main" val="1252461009"/>
      </p:ext>
    </p:extLst>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0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20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20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20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5747727"/>
          </a:xfrm>
          <a:prstGeom prst="rect">
            <a:avLst/>
          </a:prstGeom>
          <a:solidFill>
            <a:schemeClr val="bg1">
              <a:lumMod val="95000"/>
            </a:schemeClr>
          </a:solidFill>
        </p:spPr>
        <p:txBody>
          <a:bodyPr wrap="square" rtlCol="0">
            <a:spAutoFit/>
          </a:bodyPr>
          <a:lstStyle/>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Then a </a:t>
            </a:r>
            <a:r>
              <a:rPr lang="en-US" sz="2450" b="1" dirty="0">
                <a:latin typeface="Arial" panose="020B0604020202020204" pitchFamily="34" charset="0"/>
                <a:cs typeface="Arial" panose="020B0604020202020204" pitchFamily="34" charset="0"/>
              </a:rPr>
              <a:t>year later, some seventy people from Medina did the same and vowed to </a:t>
            </a:r>
            <a:r>
              <a:rPr lang="en-US" sz="2450" b="1" u="sng" dirty="0">
                <a:ln>
                  <a:solidFill>
                    <a:srgbClr val="C00000"/>
                  </a:solidFill>
                </a:ln>
                <a:latin typeface="Arial" panose="020B0604020202020204" pitchFamily="34" charset="0"/>
                <a:cs typeface="Arial" panose="020B0604020202020204" pitchFamily="34" charset="0"/>
              </a:rPr>
              <a:t>fight</a:t>
            </a:r>
            <a:r>
              <a:rPr lang="en-US" sz="2450" b="1" dirty="0">
                <a:latin typeface="Arial" panose="020B0604020202020204" pitchFamily="34" charset="0"/>
                <a:cs typeface="Arial" panose="020B0604020202020204" pitchFamily="34" charset="0"/>
              </a:rPr>
              <a:t> in order to protect Muhammad against any and all </a:t>
            </a:r>
            <a:r>
              <a:rPr lang="en-US" sz="2450" b="1" dirty="0" smtClean="0">
                <a:latin typeface="Arial" panose="020B0604020202020204" pitchFamily="34" charset="0"/>
                <a:cs typeface="Arial" panose="020B0604020202020204" pitchFamily="34" charset="0"/>
              </a:rPr>
              <a:t>enemies.</a:t>
            </a: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This </a:t>
            </a:r>
            <a:r>
              <a:rPr lang="en-US" sz="2450" b="1" dirty="0">
                <a:latin typeface="Arial" panose="020B0604020202020204" pitchFamily="34" charset="0"/>
                <a:cs typeface="Arial" panose="020B0604020202020204" pitchFamily="34" charset="0"/>
              </a:rPr>
              <a:t>was a turning point for the religion of Islam. It provided Muslims with a secure base of operations and allowed them to expand from it. Muhammad commanded the Muslims in Mecca to migrate to Medina (a city in western Saudi </a:t>
            </a:r>
            <a:r>
              <a:rPr lang="en-US" sz="2450" b="1" dirty="0" smtClean="0">
                <a:latin typeface="Arial" panose="020B0604020202020204" pitchFamily="34" charset="0"/>
                <a:cs typeface="Arial" panose="020B0604020202020204" pitchFamily="34" charset="0"/>
              </a:rPr>
              <a:t>Arabia).</a:t>
            </a: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For </a:t>
            </a:r>
            <a:r>
              <a:rPr lang="en-US" sz="2450" b="1" dirty="0">
                <a:latin typeface="Arial" panose="020B0604020202020204" pitchFamily="34" charset="0"/>
                <a:cs typeface="Arial" panose="020B0604020202020204" pitchFamily="34" charset="0"/>
              </a:rPr>
              <a:t>13 years, Muhammad had preached in Mecca with </a:t>
            </a:r>
            <a:r>
              <a:rPr lang="en-US" sz="2450" b="1" dirty="0" smtClean="0">
                <a:latin typeface="Arial" panose="020B0604020202020204" pitchFamily="34" charset="0"/>
                <a:cs typeface="Arial" panose="020B0604020202020204" pitchFamily="34" charset="0"/>
              </a:rPr>
              <a:t>very little </a:t>
            </a:r>
            <a:r>
              <a:rPr lang="en-US" sz="2450" b="1" dirty="0">
                <a:latin typeface="Arial" panose="020B0604020202020204" pitchFamily="34" charset="0"/>
                <a:cs typeface="Arial" panose="020B0604020202020204" pitchFamily="34" charset="0"/>
              </a:rPr>
              <a:t>success, in part because he followed a quiet, nonpolitical approach and merely preached </a:t>
            </a:r>
            <a:r>
              <a:rPr lang="en-US" sz="2450" b="1" dirty="0" smtClean="0">
                <a:latin typeface="Arial" panose="020B0604020202020204" pitchFamily="34" charset="0"/>
                <a:cs typeface="Arial" panose="020B0604020202020204" pitchFamily="34" charset="0"/>
              </a:rPr>
              <a:t>his </a:t>
            </a:r>
            <a:r>
              <a:rPr lang="en-US" sz="2450" b="1" dirty="0">
                <a:latin typeface="Arial" panose="020B0604020202020204" pitchFamily="34" charset="0"/>
                <a:cs typeface="Arial" panose="020B0604020202020204" pitchFamily="34" charset="0"/>
              </a:rPr>
              <a:t>beliefs. But, </a:t>
            </a:r>
            <a:r>
              <a:rPr lang="en-US" sz="2450" b="1" dirty="0" smtClean="0">
                <a:latin typeface="Arial" panose="020B0604020202020204" pitchFamily="34" charset="0"/>
                <a:cs typeface="Arial" panose="020B0604020202020204" pitchFamily="34" charset="0"/>
              </a:rPr>
              <a:t>then his </a:t>
            </a:r>
            <a:r>
              <a:rPr lang="en-US" sz="2450" b="1" dirty="0">
                <a:latin typeface="Arial" panose="020B0604020202020204" pitchFamily="34" charset="0"/>
                <a:cs typeface="Arial" panose="020B0604020202020204" pitchFamily="34" charset="0"/>
              </a:rPr>
              <a:t>tactics </a:t>
            </a:r>
            <a:r>
              <a:rPr lang="en-US" sz="2450" b="1" dirty="0" smtClean="0">
                <a:latin typeface="Arial" panose="020B0604020202020204" pitchFamily="34" charset="0"/>
                <a:cs typeface="Arial" panose="020B0604020202020204" pitchFamily="34" charset="0"/>
              </a:rPr>
              <a:t>changed.</a:t>
            </a:r>
          </a:p>
          <a:p>
            <a:pPr marL="342900" indent="-342900">
              <a:buFont typeface="Arial" panose="020B0604020202020204" pitchFamily="34" charset="0"/>
              <a:buChar char="•"/>
            </a:pPr>
            <a:r>
              <a:rPr lang="en-US" sz="2450" b="1" dirty="0" smtClean="0">
                <a:latin typeface="Arial" panose="020B0604020202020204" pitchFamily="34" charset="0"/>
                <a:cs typeface="Arial" panose="020B0604020202020204" pitchFamily="34" charset="0"/>
              </a:rPr>
              <a:t>He </a:t>
            </a:r>
            <a:r>
              <a:rPr lang="en-US" sz="2450" b="1" dirty="0">
                <a:latin typeface="Arial" panose="020B0604020202020204" pitchFamily="34" charset="0"/>
                <a:cs typeface="Arial" panose="020B0604020202020204" pitchFamily="34" charset="0"/>
              </a:rPr>
              <a:t>established himself as a religious, political, and a military leader. Under Muhammad, the community of Muslims became more important than family or tribe. Islam then began to be spread through </a:t>
            </a:r>
            <a:r>
              <a:rPr lang="en-US" sz="2450" b="1" u="sng" dirty="0">
                <a:ln>
                  <a:solidFill>
                    <a:srgbClr val="C00000"/>
                  </a:solidFill>
                </a:ln>
                <a:latin typeface="Arial" panose="020B0604020202020204" pitchFamily="34" charset="0"/>
                <a:cs typeface="Arial" panose="020B0604020202020204" pitchFamily="34" charset="0"/>
              </a:rPr>
              <a:t>intimidation and force</a:t>
            </a:r>
            <a:r>
              <a:rPr lang="en-US" sz="2450" b="1" dirty="0">
                <a:latin typeface="Arial" panose="020B0604020202020204" pitchFamily="34" charset="0"/>
                <a:cs typeface="Arial" panose="020B0604020202020204" pitchFamily="34" charset="0"/>
              </a:rPr>
              <a:t>. Entire tribes and cities were “converted” under threat of war or by conquest. This “success” led to greater </a:t>
            </a:r>
            <a:r>
              <a:rPr lang="en-US" sz="2450" b="1" dirty="0" smtClean="0">
                <a:latin typeface="Arial" panose="020B0604020202020204" pitchFamily="34" charset="0"/>
                <a:cs typeface="Arial" panose="020B0604020202020204" pitchFamily="34" charset="0"/>
              </a:rPr>
              <a:t>successes—and continues today.</a:t>
            </a:r>
          </a:p>
          <a:p>
            <a:pPr marL="342900" indent="-342900">
              <a:buFont typeface="Arial" panose="020B0604020202020204" pitchFamily="34" charset="0"/>
              <a:buChar char="•"/>
            </a:pPr>
            <a:endParaRPr lang="en-US" sz="24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57" r="2101" b="25493"/>
          <a:stretch/>
        </p:blipFill>
        <p:spPr>
          <a:xfrm>
            <a:off x="0" y="5331541"/>
            <a:ext cx="12192000" cy="1555955"/>
          </a:xfrm>
          <a:prstGeom prst="rect">
            <a:avLst/>
          </a:prstGeom>
        </p:spPr>
      </p:pic>
    </p:spTree>
    <p:extLst>
      <p:ext uri="{BB962C8B-B14F-4D97-AF65-F5344CB8AC3E}">
        <p14:creationId xmlns:p14="http://schemas.microsoft.com/office/powerpoint/2010/main" val="3754338686"/>
      </p:ext>
    </p:extLst>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0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20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20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7814" y="0"/>
            <a:ext cx="6107761" cy="1200329"/>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7200" b="1" cap="none" spc="600" dirty="0" smtClean="0">
                <a:ln>
                  <a:solidFill>
                    <a:schemeClr val="tx1"/>
                  </a:solidFill>
                  <a:prstDash val="solid"/>
                </a:ln>
                <a:effectLst>
                  <a:outerShdw blurRad="88000" dist="50800" dir="5040000" algn="tl">
                    <a:schemeClr val="accent4">
                      <a:tint val="80000"/>
                      <a:satMod val="250000"/>
                      <a:alpha val="45000"/>
                    </a:schemeClr>
                  </a:outerShdw>
                </a:effectLst>
                <a:latin typeface="Monotype Corsiva" panose="03010101010201010101" pitchFamily="66" charset="0"/>
              </a:rPr>
              <a:t>Islam’s Beliefs</a:t>
            </a:r>
            <a:endParaRPr lang="en-US" sz="7200" b="1" cap="none" spc="600" dirty="0">
              <a:ln>
                <a:solidFill>
                  <a:schemeClr val="tx1"/>
                </a:solidFill>
                <a:prstDash val="solid"/>
              </a:ln>
              <a:effectLst>
                <a:outerShdw blurRad="88000" dist="50800" dir="5040000" algn="tl">
                  <a:schemeClr val="accent4">
                    <a:tint val="80000"/>
                    <a:satMod val="250000"/>
                    <a:alpha val="45000"/>
                  </a:schemeClr>
                </a:outerShdw>
              </a:effectLst>
              <a:latin typeface="Monotype Corsiva" panose="03010101010201010101" pitchFamily="66"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827" y="6371"/>
            <a:ext cx="4206900" cy="6851629"/>
          </a:xfrm>
          <a:prstGeom prst="rect">
            <a:avLst/>
          </a:prstGeom>
        </p:spPr>
      </p:pic>
      <p:sp>
        <p:nvSpPr>
          <p:cNvPr id="5" name="TextBox 4"/>
          <p:cNvSpPr txBox="1"/>
          <p:nvPr/>
        </p:nvSpPr>
        <p:spPr>
          <a:xfrm>
            <a:off x="584616" y="1200329"/>
            <a:ext cx="5511384" cy="5632311"/>
          </a:xfrm>
          <a:prstGeom prst="rect">
            <a:avLst/>
          </a:prstGeom>
          <a:solidFill>
            <a:schemeClr val="bg1">
              <a:lumMod val="95000"/>
            </a:schemeClr>
          </a:solidFill>
        </p:spPr>
        <p:txBody>
          <a:bodyPr wrap="square" rtlCol="0">
            <a:spAutoFit/>
          </a:bodyPr>
          <a:lstStyle/>
          <a:p>
            <a:pPr lvl="0" algn="ctr"/>
            <a:r>
              <a:rPr lang="en-US" altLang="en-US" sz="2400" b="1" dirty="0">
                <a:latin typeface="Arial" panose="020B0604020202020204" pitchFamily="34" charset="0"/>
                <a:cs typeface="Arial" panose="020B0604020202020204" pitchFamily="34" charset="0"/>
              </a:rPr>
              <a:t>“The common thing observed from the above verses is: Jesus (peace be upon him) prays to the Lord to save him from the anticipated persecution at the hands of the Jews; yet not as Jesus wishes but as the Lord wills. Do you realize what Jesus is stating at this moment? He subdues his wishes and submits himself to the will of Allah. In other words, </a:t>
            </a:r>
            <a:r>
              <a:rPr lang="en-US" altLang="en-US" sz="2400" b="1" u="sng"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declares his Islam</a:t>
            </a:r>
            <a:r>
              <a:rPr lang="en-US" altLang="en-US" sz="2400" b="1" dirty="0">
                <a:latin typeface="Arial" panose="020B0604020202020204" pitchFamily="34" charset="0"/>
                <a:cs typeface="Arial" panose="020B0604020202020204" pitchFamily="34" charset="0"/>
              </a:rPr>
              <a:t>, submission, at that moment . . .  A Muslim is one who has submitted to the will of Allah</a:t>
            </a:r>
            <a:r>
              <a:rPr lang="en-US" altLang="en-US" sz="2400" b="1" dirty="0" smtClean="0">
                <a:latin typeface="Arial" panose="020B0604020202020204" pitchFamily="34" charset="0"/>
                <a:cs typeface="Arial" panose="020B0604020202020204" pitchFamily="34" charset="0"/>
              </a:rPr>
              <a:t>.”</a:t>
            </a:r>
            <a:endParaRPr lang="en-US" sz="2400" b="1" dirty="0"/>
          </a:p>
        </p:txBody>
      </p:sp>
      <p:pic>
        <p:nvPicPr>
          <p:cNvPr id="9" name="Picture 2" descr="http://www.studenthandouts.com/01-Web-Pages/2012-07/5-five-pillars-of-islam.gif"/>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5630"/>
          <a:stretch/>
        </p:blipFill>
        <p:spPr bwMode="auto">
          <a:xfrm>
            <a:off x="172243" y="5133584"/>
            <a:ext cx="11844337" cy="1724416"/>
          </a:xfrm>
          <a:prstGeom prst="rect">
            <a:avLst/>
          </a:prstGeom>
          <a:solidFill>
            <a:schemeClr val="bg1">
              <a:lumMod val="95000"/>
            </a:schemeClr>
          </a:solidFill>
        </p:spPr>
      </p:pic>
      <p:sp>
        <p:nvSpPr>
          <p:cNvPr id="8" name="TextBox 7"/>
          <p:cNvSpPr txBox="1"/>
          <p:nvPr/>
        </p:nvSpPr>
        <p:spPr>
          <a:xfrm>
            <a:off x="172243" y="1200477"/>
            <a:ext cx="11844337" cy="4154984"/>
          </a:xfrm>
          <a:prstGeom prst="rect">
            <a:avLst/>
          </a:prstGeom>
          <a:solidFill>
            <a:schemeClr val="bg1">
              <a:lumMod val="95000"/>
            </a:schemeClr>
          </a:solidFill>
        </p:spPr>
        <p:txBody>
          <a:bodyPr wrap="square" rtlCol="0">
            <a:spAutoFit/>
          </a:bodyPr>
          <a:lstStyle/>
          <a:p>
            <a:pPr marL="457200" indent="-457200">
              <a:buFont typeface="+mj-lt"/>
              <a:buAutoNum type="arabicPeriod"/>
            </a:pPr>
            <a:r>
              <a:rPr lang="en-US" sz="2400" b="1" u="sng" dirty="0" smtClean="0">
                <a:ln>
                  <a:solidFill>
                    <a:srgbClr val="C00000"/>
                  </a:solidFill>
                </a:ln>
                <a:latin typeface="Arial" panose="020B0604020202020204" pitchFamily="34" charset="0"/>
                <a:cs typeface="Arial" panose="020B0604020202020204" pitchFamily="34" charset="0"/>
              </a:rPr>
              <a:t>SHAHADA</a:t>
            </a:r>
            <a:r>
              <a:rPr lang="en-US" sz="2400" b="1" dirty="0" smtClean="0">
                <a:ln>
                  <a:solidFill>
                    <a:srgbClr val="C00000"/>
                  </a:solidFill>
                </a:ln>
                <a:latin typeface="Arial" panose="020B0604020202020204" pitchFamily="34" charset="0"/>
                <a:cs typeface="Arial" panose="020B0604020202020204" pitchFamily="34" charset="0"/>
              </a:rPr>
              <a:t>H</a:t>
            </a: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Recitation </a:t>
            </a:r>
            <a:r>
              <a:rPr lang="en-US" sz="2400" b="1" dirty="0" smtClean="0">
                <a:latin typeface="Arial" panose="020B0604020202020204" pitchFamily="34" charset="0"/>
                <a:cs typeface="Arial" panose="020B0604020202020204" pitchFamily="34" charset="0"/>
              </a:rPr>
              <a:t>of Muslim creed): “There is no god but Allah and Muhammad is the messenger of Allah.” </a:t>
            </a:r>
          </a:p>
          <a:p>
            <a:pPr marL="457200" indent="-457200">
              <a:buFont typeface="+mj-lt"/>
              <a:buAutoNum type="arabicPeriod"/>
            </a:pPr>
            <a:r>
              <a:rPr lang="en-US" sz="2400" b="1" u="sng" dirty="0" smtClean="0">
                <a:ln>
                  <a:solidFill>
                    <a:srgbClr val="C00000"/>
                  </a:solidFill>
                </a:ln>
                <a:latin typeface="Arial" panose="020B0604020202020204" pitchFamily="34" charset="0"/>
                <a:cs typeface="Arial" panose="020B0604020202020204" pitchFamily="34" charset="0"/>
              </a:rPr>
              <a:t>SALAH</a:t>
            </a:r>
            <a:r>
              <a:rPr lang="en-US" sz="2400" b="1" dirty="0" smtClean="0">
                <a:ln>
                  <a:solidFill>
                    <a:srgbClr val="C00000"/>
                  </a:solidFill>
                </a:ln>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(Prayer worship): 5 times a day facing Mecca. Before Salah Muslims must perform Ablution (washing hands, face, arms, head, feet).</a:t>
            </a:r>
          </a:p>
          <a:p>
            <a:pPr marL="457200" indent="-457200">
              <a:buFont typeface="+mj-lt"/>
              <a:buAutoNum type="arabicPeriod"/>
            </a:pPr>
            <a:r>
              <a:rPr lang="en-US" sz="2400" b="1" u="sng" dirty="0" smtClean="0">
                <a:ln>
                  <a:solidFill>
                    <a:srgbClr val="C00000"/>
                  </a:solidFill>
                </a:ln>
                <a:latin typeface="Arial" panose="020B0604020202020204" pitchFamily="34" charset="0"/>
                <a:cs typeface="Arial" panose="020B0604020202020204" pitchFamily="34" charset="0"/>
              </a:rPr>
              <a:t>SAWM</a:t>
            </a:r>
            <a:r>
              <a:rPr lang="en-US" sz="2400" b="1" dirty="0" smtClean="0">
                <a:ln>
                  <a:solidFill>
                    <a:srgbClr val="C00000"/>
                  </a:solidFill>
                </a:ln>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(Fasting): Sunrise to sunset during the month of Ramadan. (Abstain from all food &amp; drink for 28 days—only during the day.</a:t>
            </a:r>
          </a:p>
          <a:p>
            <a:pPr marL="457200" indent="-457200">
              <a:buFont typeface="+mj-lt"/>
              <a:buAutoNum type="arabicPeriod"/>
            </a:pPr>
            <a:r>
              <a:rPr lang="en-US" sz="2400" b="1" u="sng" dirty="0" smtClean="0">
                <a:ln>
                  <a:solidFill>
                    <a:srgbClr val="C00000"/>
                  </a:solidFill>
                </a:ln>
                <a:latin typeface="Arial" panose="020B0604020202020204" pitchFamily="34" charset="0"/>
                <a:cs typeface="Arial" panose="020B0604020202020204" pitchFamily="34" charset="0"/>
              </a:rPr>
              <a:t>ZAKAH</a:t>
            </a:r>
            <a:r>
              <a:rPr lang="en-US" sz="2400" b="1" dirty="0" smtClean="0">
                <a:ln>
                  <a:solidFill>
                    <a:srgbClr val="C00000"/>
                  </a:solidFill>
                </a:ln>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(almsgiving / tithing): 2% to 10% for the poor and for the advancement of Islam.</a:t>
            </a:r>
          </a:p>
          <a:p>
            <a:pPr marL="457200" indent="-457200">
              <a:buFont typeface="+mj-lt"/>
              <a:buAutoNum type="arabicPeriod"/>
            </a:pPr>
            <a:r>
              <a:rPr lang="en-US" sz="2400" b="1" u="sng" dirty="0">
                <a:ln>
                  <a:solidFill>
                    <a:srgbClr val="C00000"/>
                  </a:solidFill>
                </a:ln>
                <a:latin typeface="Arial" panose="020B0604020202020204" pitchFamily="34" charset="0"/>
                <a:cs typeface="Arial" panose="020B0604020202020204" pitchFamily="34" charset="0"/>
              </a:rPr>
              <a:t>HAJJ</a:t>
            </a:r>
            <a:r>
              <a:rPr lang="en-US" sz="2400" b="1" dirty="0">
                <a:latin typeface="Arial" panose="020B0604020202020204" pitchFamily="34" charset="0"/>
                <a:cs typeface="Arial" panose="020B0604020202020204" pitchFamily="34" charset="0"/>
              </a:rPr>
              <a:t> (Pilgrimage): </a:t>
            </a:r>
            <a:r>
              <a:rPr lang="en-US" sz="2400" b="1" dirty="0" smtClean="0">
                <a:latin typeface="Arial" panose="020B0604020202020204" pitchFamily="34" charset="0"/>
                <a:cs typeface="Arial" panose="020B0604020202020204" pitchFamily="34" charset="0"/>
              </a:rPr>
              <a:t>A Muslim, </a:t>
            </a:r>
            <a:r>
              <a:rPr lang="en-US" sz="2400" b="1" dirty="0">
                <a:latin typeface="Arial" panose="020B0604020202020204" pitchFamily="34" charset="0"/>
                <a:cs typeface="Arial" panose="020B0604020202020204" pitchFamily="34" charset="0"/>
              </a:rPr>
              <a:t>at least once in a </a:t>
            </a:r>
            <a:r>
              <a:rPr lang="en-US" sz="2400" b="1" dirty="0" smtClean="0">
                <a:latin typeface="Arial" panose="020B0604020202020204" pitchFamily="34" charset="0"/>
                <a:cs typeface="Arial" panose="020B0604020202020204" pitchFamily="34" charset="0"/>
              </a:rPr>
              <a:t>lifetime is expected to make a </a:t>
            </a:r>
            <a:r>
              <a:rPr lang="en-US" sz="2400" b="1" dirty="0">
                <a:latin typeface="Arial" panose="020B0604020202020204" pitchFamily="34" charset="0"/>
                <a:cs typeface="Arial" panose="020B0604020202020204" pitchFamily="34" charset="0"/>
              </a:rPr>
              <a:t>pilgrimage to Mecca, if money and health permit. </a:t>
            </a:r>
            <a:r>
              <a:rPr lang="en-US" sz="2400" b="1" dirty="0" smtClean="0">
                <a:latin typeface="Arial" panose="020B0604020202020204" pitchFamily="34" charset="0"/>
                <a:cs typeface="Arial" panose="020B0604020202020204" pitchFamily="34" charset="0"/>
              </a:rPr>
              <a:t>For </a:t>
            </a:r>
            <a:r>
              <a:rPr lang="en-US" sz="2400" b="1" dirty="0">
                <a:latin typeface="Arial" panose="020B0604020202020204" pitchFamily="34" charset="0"/>
                <a:cs typeface="Arial" panose="020B0604020202020204" pitchFamily="34" charset="0"/>
              </a:rPr>
              <a:t>those unable to physically go, they can </a:t>
            </a:r>
            <a:r>
              <a:rPr lang="en-US" sz="2400" b="1" dirty="0" smtClean="0">
                <a:latin typeface="Arial" panose="020B0604020202020204" pitchFamily="34" charset="0"/>
                <a:cs typeface="Arial" panose="020B0604020202020204" pitchFamily="34" charset="0"/>
              </a:rPr>
              <a:t>secure a </a:t>
            </a:r>
            <a:r>
              <a:rPr lang="en-US" sz="2400" b="1" dirty="0">
                <a:latin typeface="Arial" panose="020B0604020202020204" pitchFamily="34" charset="0"/>
                <a:cs typeface="Arial" panose="020B0604020202020204" pitchFamily="34" charset="0"/>
              </a:rPr>
              <a:t>substitute to go in their place</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50852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fltVal val="0"/>
                                          </p:val>
                                        </p:tav>
                                        <p:tav tm="100000">
                                          <p:val>
                                            <p:strVal val="#ppt_h"/>
                                          </p:val>
                                        </p:tav>
                                      </p:tavLst>
                                    </p:anim>
                                    <p:animEffect transition="in" filter="fade">
                                      <p:cBhvr>
                                        <p:cTn id="9" dur="5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anim calcmode="lin" valueType="num">
                                      <p:cBhvr>
                                        <p:cTn id="26" dur="2000" fill="hold"/>
                                        <p:tgtEl>
                                          <p:spTgt spid="9"/>
                                        </p:tgtEl>
                                        <p:attrNameLst>
                                          <p:attrName>ppt_x</p:attrName>
                                        </p:attrNameLst>
                                      </p:cBhvr>
                                      <p:tavLst>
                                        <p:tav tm="0">
                                          <p:val>
                                            <p:strVal val="#ppt_x"/>
                                          </p:val>
                                        </p:tav>
                                        <p:tav tm="100000">
                                          <p:val>
                                            <p:strVal val="#ppt_x"/>
                                          </p:val>
                                        </p:tav>
                                      </p:tavLst>
                                    </p:anim>
                                    <p:anim calcmode="lin" valueType="num">
                                      <p:cBhvr>
                                        <p:cTn id="27"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wipe(up)">
                                      <p:cBhvr>
                                        <p:cTn id="32" dur="2000"/>
                                        <p:tgtEl>
                                          <p:spTgt spid="8">
                                            <p:bg/>
                                          </p:spTgt>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up)">
                                      <p:cBhvr>
                                        <p:cTn id="36" dur="20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wipe(up)">
                                      <p:cBhvr>
                                        <p:cTn id="41" dur="2000"/>
                                        <p:tgtEl>
                                          <p:spTgt spid="8">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txEl>
                                              <p:pRg st="2" end="2"/>
                                            </p:txEl>
                                          </p:spTgt>
                                        </p:tgtEl>
                                        <p:attrNameLst>
                                          <p:attrName>style.visibility</p:attrName>
                                        </p:attrNameLst>
                                      </p:cBhvr>
                                      <p:to>
                                        <p:strVal val="visible"/>
                                      </p:to>
                                    </p:set>
                                    <p:animEffect transition="in" filter="wipe(up)">
                                      <p:cBhvr>
                                        <p:cTn id="46" dur="2000"/>
                                        <p:tgtEl>
                                          <p:spTgt spid="8">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animEffect transition="in" filter="wipe(up)">
                                      <p:cBhvr>
                                        <p:cTn id="51" dur="2000"/>
                                        <p:tgtEl>
                                          <p:spTgt spid="8">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wipe(up)">
                                      <p:cBhvr>
                                        <p:cTn id="56"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uiExpand="1" build="p" bldLvl="5"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796</TotalTime>
  <Words>2209</Words>
  <Application>Microsoft Office PowerPoint</Application>
  <PresentationFormat>Custom</PresentationFormat>
  <Paragraphs>96</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Black</vt:lpstr>
      <vt:lpstr>Monotype Corsiva</vt:lpstr>
      <vt:lpstr>Calibri Light</vt:lpstr>
      <vt:lpstr>Arabic Typesetting</vt:lpstr>
      <vt:lpstr>Arial Narrow</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Danville Church</cp:lastModifiedBy>
  <cp:revision>56</cp:revision>
  <dcterms:created xsi:type="dcterms:W3CDTF">2014-07-13T16:56:16Z</dcterms:created>
  <dcterms:modified xsi:type="dcterms:W3CDTF">2015-05-17T15:34:18Z</dcterms:modified>
</cp:coreProperties>
</file>