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8" r:id="rId3"/>
    <p:sldId id="299" r:id="rId4"/>
    <p:sldId id="300" r:id="rId5"/>
    <p:sldId id="284" r:id="rId6"/>
    <p:sldId id="285" r:id="rId7"/>
    <p:sldId id="259" r:id="rId8"/>
    <p:sldId id="268" r:id="rId9"/>
    <p:sldId id="286" r:id="rId10"/>
    <p:sldId id="287" r:id="rId11"/>
    <p:sldId id="288" r:id="rId12"/>
    <p:sldId id="289" r:id="rId13"/>
    <p:sldId id="290" r:id="rId14"/>
    <p:sldId id="295" r:id="rId15"/>
    <p:sldId id="291" r:id="rId16"/>
    <p:sldId id="292" r:id="rId17"/>
    <p:sldId id="293" r:id="rId18"/>
    <p:sldId id="294" r:id="rId19"/>
    <p:sldId id="296" r:id="rId20"/>
    <p:sldId id="269" r:id="rId21"/>
    <p:sldId id="270" r:id="rId22"/>
    <p:sldId id="262" r:id="rId23"/>
    <p:sldId id="297" r:id="rId24"/>
  </p:sldIdLst>
  <p:sldSz cx="12192000" cy="6858000"/>
  <p:notesSz cx="6858000" cy="9144000"/>
  <p:embeddedFontLst>
    <p:embeddedFont>
      <p:font typeface="Baskerville Old Face" panose="02020602080505020303" pitchFamily="18" charset="0"/>
      <p:regular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orient="horz" pos="21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B61900"/>
    <a:srgbClr val="667EBE"/>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75" d="100"/>
          <a:sy n="75" d="100"/>
        </p:scale>
        <p:origin x="-312" y="-84"/>
      </p:cViewPr>
      <p:guideLst>
        <p:guide orient="horz" pos="2160"/>
        <p:guide orient="horz" pos="2169"/>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290040797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277992359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89925013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F238B-B3B5-4D5D-AC34-30DB94D37840}"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07866835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4F238B-B3B5-4D5D-AC34-30DB94D37840}" type="datetimeFigureOut">
              <a:rPr lang="en-US" smtClean="0"/>
              <a:t>4/26/2015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111825426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4F238B-B3B5-4D5D-AC34-30DB94D37840}"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02561402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4F238B-B3B5-4D5D-AC34-30DB94D37840}" type="datetimeFigureOut">
              <a:rPr lang="en-US" smtClean="0"/>
              <a:t>4/26/2015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82204410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4F238B-B3B5-4D5D-AC34-30DB94D37840}" type="datetimeFigureOut">
              <a:rPr lang="en-US" smtClean="0"/>
              <a:t>4/26/2015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378218086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F238B-B3B5-4D5D-AC34-30DB94D37840}" type="datetimeFigureOut">
              <a:rPr lang="en-US" smtClean="0"/>
              <a:t>4/26/2015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89043750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F238B-B3B5-4D5D-AC34-30DB94D37840}"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66889303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F238B-B3B5-4D5D-AC34-30DB94D37840}" type="datetimeFigureOut">
              <a:rPr lang="en-US" smtClean="0"/>
              <a:t>4/26/2015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21398-6BE6-4040-AF45-E0A3CBD30186}" type="slidenum">
              <a:rPr lang="en-US" smtClean="0"/>
              <a:t>‹#›</a:t>
            </a:fld>
            <a:endParaRPr lang="en-US"/>
          </a:p>
        </p:txBody>
      </p:sp>
    </p:spTree>
    <p:extLst>
      <p:ext uri="{BB962C8B-B14F-4D97-AF65-F5344CB8AC3E}">
        <p14:creationId xmlns:p14="http://schemas.microsoft.com/office/powerpoint/2010/main" val="227099594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F238B-B3B5-4D5D-AC34-30DB94D37840}" type="datetimeFigureOut">
              <a:rPr lang="en-US" smtClean="0"/>
              <a:t>4/26/2015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21398-6BE6-4040-AF45-E0A3CBD30186}" type="slidenum">
              <a:rPr lang="en-US" smtClean="0"/>
              <a:t>‹#›</a:t>
            </a:fld>
            <a:endParaRPr lang="en-US"/>
          </a:p>
        </p:txBody>
      </p:sp>
    </p:spTree>
    <p:extLst>
      <p:ext uri="{BB962C8B-B14F-4D97-AF65-F5344CB8AC3E}">
        <p14:creationId xmlns:p14="http://schemas.microsoft.com/office/powerpoint/2010/main" val="1493876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81309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865979"/>
      </p:ext>
    </p:extLst>
  </p:cSld>
  <p:clrMapOvr>
    <a:masterClrMapping/>
  </p:clrMapOvr>
  <mc:AlternateContent xmlns:mc="http://schemas.openxmlformats.org/markup-compatibility/2006" xmlns:p14="http://schemas.microsoft.com/office/powerpoint/2010/main">
    <mc:Choice Requires="p14">
      <p:transition spd="slow" p14:dur="15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199364"/>
      </p:ext>
    </p:extLst>
  </p:cSld>
  <p:clrMapOvr>
    <a:masterClrMapping/>
  </p:clrMapOvr>
  <mc:AlternateContent xmlns:mc="http://schemas.openxmlformats.org/markup-compatibility/2006" xmlns:p14="http://schemas.microsoft.com/office/powerpoint/2010/main">
    <mc:Choice Requires="p14">
      <p:transition spd="slow" p14:dur="15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059932"/>
      </p:ext>
    </p:extLst>
  </p:cSld>
  <p:clrMapOvr>
    <a:masterClrMapping/>
  </p:clrMapOvr>
  <mc:AlternateContent xmlns:mc="http://schemas.openxmlformats.org/markup-compatibility/2006" xmlns:p14="http://schemas.microsoft.com/office/powerpoint/2010/main">
    <mc:Choice Requires="p14">
      <p:transition spd="slow" p14:dur="15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444185"/>
      </p:ext>
    </p:extLst>
  </p:cSld>
  <p:clrMapOvr>
    <a:masterClrMapping/>
  </p:clrMapOvr>
  <mc:AlternateContent xmlns:mc="http://schemas.openxmlformats.org/markup-compatibility/2006" xmlns:p14="http://schemas.microsoft.com/office/powerpoint/2010/main">
    <mc:Choice Requires="p14">
      <p:transition spd="slow" p14:dur="15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897137"/>
      </p:ext>
    </p:extLst>
  </p:cSld>
  <p:clrMapOvr>
    <a:masterClrMapping/>
  </p:clrMapOvr>
  <mc:AlternateContent xmlns:mc="http://schemas.openxmlformats.org/markup-compatibility/2006" xmlns:p14="http://schemas.microsoft.com/office/powerpoint/2010/main">
    <mc:Choice Requires="p14">
      <p:transition spd="slow" p14:dur="15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543162"/>
      </p:ext>
    </p:extLst>
  </p:cSld>
  <p:clrMapOvr>
    <a:masterClrMapping/>
  </p:clrMapOvr>
  <mc:AlternateContent xmlns:mc="http://schemas.openxmlformats.org/markup-compatibility/2006" xmlns:p14="http://schemas.microsoft.com/office/powerpoint/2010/main">
    <mc:Choice Requires="p14">
      <p:transition spd="slow" p14:dur="15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652272"/>
      </p:ext>
    </p:extLst>
  </p:cSld>
  <p:clrMapOvr>
    <a:masterClrMapping/>
  </p:clrMapOvr>
  <mc:AlternateContent xmlns:mc="http://schemas.openxmlformats.org/markup-compatibility/2006" xmlns:p14="http://schemas.microsoft.com/office/powerpoint/2010/main">
    <mc:Choice Requires="p14">
      <p:transition spd="slow" p14:dur="15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266000"/>
      </p:ext>
    </p:extLst>
  </p:cSld>
  <p:clrMapOvr>
    <a:masterClrMapping/>
  </p:clrMapOvr>
  <mc:AlternateContent xmlns:mc="http://schemas.openxmlformats.org/markup-compatibility/2006" xmlns:p14="http://schemas.microsoft.com/office/powerpoint/2010/main">
    <mc:Choice Requires="p14">
      <p:transition spd="slow" p14:dur="15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968933"/>
      </p:ext>
    </p:extLst>
  </p:cSld>
  <p:clrMapOvr>
    <a:masterClrMapping/>
  </p:clrMapOvr>
  <mc:AlternateContent xmlns:mc="http://schemas.openxmlformats.org/markup-compatibility/2006" xmlns:p14="http://schemas.microsoft.com/office/powerpoint/2010/main">
    <mc:Choice Requires="p14">
      <p:transition spd="slow" p14:dur="1500" advClick="0" advTm="3000">
        <p:fade/>
      </p:transition>
    </mc:Choice>
    <mc:Fallback xmlns="">
      <p:transition spd="slow" advClick="0" advTm="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6065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6681"/>
            <a:ext cx="12192000" cy="6186309"/>
          </a:xfrm>
          <a:prstGeom prst="rect">
            <a:avLst/>
          </a:prstGeom>
          <a:noFill/>
        </p:spPr>
        <p:txBody>
          <a:bodyPr wrap="square" rtlCol="0">
            <a:spAutoFit/>
          </a:bodyPr>
          <a:lstStyle/>
          <a:p>
            <a:r>
              <a:rPr lang="en-US" sz="2200" b="1" i="1" baseline="30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2200" b="1" dirty="0" smtClean="0">
                <a:latin typeface="Arial" panose="020B0604020202020204" pitchFamily="34" charset="0"/>
                <a:cs typeface="Arial" panose="020B0604020202020204" pitchFamily="34" charset="0"/>
              </a:rPr>
              <a:t>And </a:t>
            </a:r>
            <a:r>
              <a:rPr lang="en-US" sz="2200" b="1" dirty="0">
                <a:latin typeface="Arial" panose="020B0604020202020204" pitchFamily="34" charset="0"/>
                <a:cs typeface="Arial" panose="020B0604020202020204" pitchFamily="34" charset="0"/>
              </a:rPr>
              <a:t>the </a:t>
            </a:r>
            <a:r>
              <a:rPr lang="en-US" sz="2200" b="1" cap="small" dirty="0">
                <a:latin typeface="Arial" panose="020B0604020202020204" pitchFamily="34" charset="0"/>
                <a:cs typeface="Arial" panose="020B0604020202020204" pitchFamily="34" charset="0"/>
              </a:rPr>
              <a:t>Lord</a:t>
            </a:r>
            <a:r>
              <a:rPr lang="en-US" sz="2200" b="1" dirty="0">
                <a:latin typeface="Arial" panose="020B0604020202020204" pitchFamily="34" charset="0"/>
                <a:cs typeface="Arial" panose="020B0604020202020204" pitchFamily="34" charset="0"/>
              </a:rPr>
              <a:t> spoke to Moses, g</a:t>
            </a:r>
            <a:r>
              <a:rPr lang="en-US" sz="2200" b="1" dirty="0" smtClean="0">
                <a:latin typeface="Arial" panose="020B0604020202020204" pitchFamily="34" charset="0"/>
                <a:cs typeface="Arial" panose="020B0604020202020204" pitchFamily="34" charset="0"/>
              </a:rPr>
              <a:t>o </a:t>
            </a:r>
            <a:r>
              <a:rPr lang="en-US" sz="2200" b="1" dirty="0">
                <a:latin typeface="Arial" panose="020B0604020202020204" pitchFamily="34" charset="0"/>
                <a:cs typeface="Arial" panose="020B0604020202020204" pitchFamily="34" charset="0"/>
              </a:rPr>
              <a:t>to Pharaoh and say to him, t</a:t>
            </a:r>
            <a:r>
              <a:rPr lang="en-US" sz="2200" b="1" dirty="0" smtClean="0">
                <a:latin typeface="Arial" panose="020B0604020202020204" pitchFamily="34" charset="0"/>
                <a:cs typeface="Arial" panose="020B0604020202020204" pitchFamily="34" charset="0"/>
              </a:rPr>
              <a:t>hus </a:t>
            </a:r>
            <a:r>
              <a:rPr lang="en-US" sz="2200" b="1" dirty="0">
                <a:latin typeface="Arial" panose="020B0604020202020204" pitchFamily="34" charset="0"/>
                <a:cs typeface="Arial" panose="020B0604020202020204" pitchFamily="34" charset="0"/>
              </a:rPr>
              <a:t>says the </a:t>
            </a:r>
            <a:r>
              <a:rPr lang="en-US" sz="2200" b="1" cap="small" dirty="0">
                <a:latin typeface="Arial" panose="020B0604020202020204" pitchFamily="34" charset="0"/>
                <a:cs typeface="Arial" panose="020B0604020202020204" pitchFamily="34" charset="0"/>
              </a:rPr>
              <a:t>Lord</a:t>
            </a:r>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Let </a:t>
            </a:r>
            <a:r>
              <a:rPr lang="en-US" sz="2200" b="1" dirty="0">
                <a:latin typeface="Arial" panose="020B0604020202020204" pitchFamily="34" charset="0"/>
                <a:cs typeface="Arial" panose="020B0604020202020204" pitchFamily="34" charset="0"/>
              </a:rPr>
              <a:t>My people go, that they may serve Me. </a:t>
            </a:r>
            <a:r>
              <a:rPr lang="en-US" sz="22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2200" b="1" dirty="0">
                <a:latin typeface="Arial" panose="020B0604020202020204" pitchFamily="34" charset="0"/>
                <a:cs typeface="Arial" panose="020B0604020202020204" pitchFamily="34" charset="0"/>
              </a:rPr>
              <a:t>But if you refuse to let them go, behold, I will smite all your territory with frogs. </a:t>
            </a:r>
            <a:r>
              <a:rPr lang="en-US" sz="22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en-US" sz="2200" b="1" dirty="0">
                <a:latin typeface="Arial" panose="020B0604020202020204" pitchFamily="34" charset="0"/>
                <a:cs typeface="Arial" panose="020B0604020202020204" pitchFamily="34" charset="0"/>
              </a:rPr>
              <a:t>So the river shall bring forth frogs abundantly, which shall go up and come into your house, into your bedroom, on your bed, into the houses of your servants, on your people, into your ovens, and into your kneading bowls. </a:t>
            </a:r>
            <a:r>
              <a:rPr lang="en-US" sz="22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And the frogs shall come up on you, on your people, and on all your </a:t>
            </a:r>
            <a:r>
              <a:rPr lang="en-US" sz="2200" b="1" dirty="0" smtClean="0">
                <a:latin typeface="Arial" panose="020B0604020202020204" pitchFamily="34" charset="0"/>
                <a:cs typeface="Arial" panose="020B0604020202020204" pitchFamily="34" charset="0"/>
              </a:rPr>
              <a:t>servants. </a:t>
            </a:r>
            <a:r>
              <a:rPr lang="en-US" sz="2200" b="1" i="1" baseline="30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Then the </a:t>
            </a:r>
            <a:r>
              <a:rPr lang="en-US" sz="2200" b="1" cap="small" dirty="0">
                <a:latin typeface="Arial" panose="020B0604020202020204" pitchFamily="34" charset="0"/>
                <a:cs typeface="Arial" panose="020B0604020202020204" pitchFamily="34" charset="0"/>
              </a:rPr>
              <a:t>Lord</a:t>
            </a:r>
            <a:r>
              <a:rPr lang="en-US" sz="2200" b="1" dirty="0">
                <a:latin typeface="Arial" panose="020B0604020202020204" pitchFamily="34" charset="0"/>
                <a:cs typeface="Arial" panose="020B0604020202020204" pitchFamily="34" charset="0"/>
              </a:rPr>
              <a:t> spoke to Moses, s</a:t>
            </a:r>
            <a:r>
              <a:rPr lang="en-US" sz="2200" b="1" dirty="0" smtClean="0">
                <a:latin typeface="Arial" panose="020B0604020202020204" pitchFamily="34" charset="0"/>
                <a:cs typeface="Arial" panose="020B0604020202020204" pitchFamily="34" charset="0"/>
              </a:rPr>
              <a:t>ay </a:t>
            </a:r>
            <a:r>
              <a:rPr lang="en-US" sz="2200" b="1" dirty="0">
                <a:latin typeface="Arial" panose="020B0604020202020204" pitchFamily="34" charset="0"/>
                <a:cs typeface="Arial" panose="020B0604020202020204" pitchFamily="34" charset="0"/>
              </a:rPr>
              <a:t>to Aaron, s</a:t>
            </a:r>
            <a:r>
              <a:rPr lang="en-US" sz="2200" b="1" dirty="0" smtClean="0">
                <a:latin typeface="Arial" panose="020B0604020202020204" pitchFamily="34" charset="0"/>
                <a:cs typeface="Arial" panose="020B0604020202020204" pitchFamily="34" charset="0"/>
              </a:rPr>
              <a:t>tretch </a:t>
            </a:r>
            <a:r>
              <a:rPr lang="en-US" sz="2200" b="1" dirty="0">
                <a:latin typeface="Arial" panose="020B0604020202020204" pitchFamily="34" charset="0"/>
                <a:cs typeface="Arial" panose="020B0604020202020204" pitchFamily="34" charset="0"/>
              </a:rPr>
              <a:t>out your hand with your rod over the streams, over the rivers, and over the ponds, and cause frogs to come up on the land of Egypt</a:t>
            </a:r>
            <a:r>
              <a:rPr lang="en-US" sz="2200" b="1" dirty="0" smtClean="0">
                <a:latin typeface="Arial" panose="020B0604020202020204" pitchFamily="34" charset="0"/>
                <a:cs typeface="Arial" panose="020B0604020202020204" pitchFamily="34" charset="0"/>
              </a:rPr>
              <a:t>. </a:t>
            </a:r>
            <a:r>
              <a:rPr lang="en-US" sz="22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So Aaron stretched out his hand over the waters of Egypt, and the frogs came up and covered the land of Egypt. </a:t>
            </a:r>
            <a:r>
              <a:rPr lang="en-US" sz="22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7 </a:t>
            </a:r>
            <a:r>
              <a:rPr lang="en-US" sz="2200" b="1" dirty="0">
                <a:latin typeface="Arial" panose="020B0604020202020204" pitchFamily="34" charset="0"/>
                <a:cs typeface="Arial" panose="020B0604020202020204" pitchFamily="34" charset="0"/>
              </a:rPr>
              <a:t>And the magicians did so with their enchantments, and brought up frogs on the land of Egypt</a:t>
            </a:r>
            <a:r>
              <a:rPr lang="en-US" sz="2200" b="1" dirty="0" smtClean="0">
                <a:latin typeface="Arial" panose="020B0604020202020204" pitchFamily="34" charset="0"/>
                <a:cs typeface="Arial" panose="020B0604020202020204" pitchFamily="34" charset="0"/>
              </a:rPr>
              <a:t>. </a:t>
            </a:r>
            <a:r>
              <a:rPr lang="en-US" sz="2200" b="1" i="1" baseline="30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Then Pharaoh called for Moses and Aaron, and said, e</a:t>
            </a:r>
            <a:r>
              <a:rPr lang="en-US" sz="2200" b="1" dirty="0" smtClean="0">
                <a:latin typeface="Arial" panose="020B0604020202020204" pitchFamily="34" charset="0"/>
                <a:cs typeface="Arial" panose="020B0604020202020204" pitchFamily="34" charset="0"/>
              </a:rPr>
              <a:t>ntreat </a:t>
            </a:r>
            <a:r>
              <a:rPr lang="en-US" sz="2200" b="1" dirty="0">
                <a:latin typeface="Arial" panose="020B0604020202020204" pitchFamily="34" charset="0"/>
                <a:cs typeface="Arial" panose="020B0604020202020204" pitchFamily="34" charset="0"/>
              </a:rPr>
              <a:t>the </a:t>
            </a:r>
            <a:r>
              <a:rPr lang="en-US" sz="2200" b="1" cap="small" dirty="0">
                <a:latin typeface="Arial" panose="020B0604020202020204" pitchFamily="34" charset="0"/>
                <a:cs typeface="Arial" panose="020B0604020202020204" pitchFamily="34" charset="0"/>
              </a:rPr>
              <a:t>Lord</a:t>
            </a:r>
            <a:r>
              <a:rPr lang="en-US" sz="2200" b="1" dirty="0">
                <a:latin typeface="Arial" panose="020B0604020202020204" pitchFamily="34" charset="0"/>
                <a:cs typeface="Arial" panose="020B0604020202020204" pitchFamily="34" charset="0"/>
              </a:rPr>
              <a:t> that He may take away the frogs from me and from my people; and I will let the people go, that they may sacrifice to the </a:t>
            </a:r>
            <a:r>
              <a:rPr lang="en-US" sz="2200" b="1" cap="small" dirty="0">
                <a:latin typeface="Arial" panose="020B0604020202020204" pitchFamily="34" charset="0"/>
                <a:cs typeface="Arial" panose="020B0604020202020204" pitchFamily="34" charset="0"/>
              </a:rPr>
              <a:t>Lord</a:t>
            </a:r>
            <a:r>
              <a:rPr lang="en-US" sz="2200" b="1" dirty="0" smtClean="0">
                <a:latin typeface="Arial" panose="020B0604020202020204" pitchFamily="34" charset="0"/>
                <a:cs typeface="Arial" panose="020B0604020202020204" pitchFamily="34" charset="0"/>
              </a:rPr>
              <a:t>. </a:t>
            </a:r>
            <a:r>
              <a:rPr lang="en-US" sz="2200" b="1" i="1" baseline="30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r>
              <a:rPr lang="en-US" sz="22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And Moses said to Pharaoh, a</a:t>
            </a:r>
            <a:r>
              <a:rPr lang="en-US" sz="2200" b="1" dirty="0" smtClean="0">
                <a:latin typeface="Arial" panose="020B0604020202020204" pitchFamily="34" charset="0"/>
                <a:cs typeface="Arial" panose="020B0604020202020204" pitchFamily="34" charset="0"/>
              </a:rPr>
              <a:t>ccept </a:t>
            </a:r>
            <a:r>
              <a:rPr lang="en-US" sz="2200" b="1" dirty="0">
                <a:latin typeface="Arial" panose="020B0604020202020204" pitchFamily="34" charset="0"/>
                <a:cs typeface="Arial" panose="020B0604020202020204" pitchFamily="34" charset="0"/>
              </a:rPr>
              <a:t>the honor of saying when I shall intercede for you, for your servants, and for your people, to destroy the frogs from you and your houses, that they may remain in the river only</a:t>
            </a:r>
            <a:r>
              <a:rPr lang="en-US" sz="2200" b="1" dirty="0" smtClean="0">
                <a:latin typeface="Arial" panose="020B0604020202020204" pitchFamily="34" charset="0"/>
                <a:cs typeface="Arial" panose="020B0604020202020204" pitchFamily="34" charset="0"/>
              </a:rPr>
              <a:t>. </a:t>
            </a:r>
            <a:r>
              <a:rPr lang="en-US" sz="2200" b="1" i="1" baseline="300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So he said, t</a:t>
            </a:r>
            <a:r>
              <a:rPr lang="en-US" sz="2200" b="1" dirty="0" smtClean="0">
                <a:latin typeface="Arial" panose="020B0604020202020204" pitchFamily="34" charset="0"/>
                <a:cs typeface="Arial" panose="020B0604020202020204" pitchFamily="34" charset="0"/>
              </a:rPr>
              <a:t>omorrow. </a:t>
            </a:r>
            <a:r>
              <a:rPr lang="en-US" sz="2200" b="1" dirty="0">
                <a:latin typeface="Arial" panose="020B0604020202020204" pitchFamily="34" charset="0"/>
                <a:cs typeface="Arial" panose="020B0604020202020204" pitchFamily="34" charset="0"/>
              </a:rPr>
              <a:t>And he said, l</a:t>
            </a:r>
            <a:r>
              <a:rPr lang="en-US" sz="2200" b="1" dirty="0" smtClean="0">
                <a:latin typeface="Arial" panose="020B0604020202020204" pitchFamily="34" charset="0"/>
                <a:cs typeface="Arial" panose="020B0604020202020204" pitchFamily="34" charset="0"/>
              </a:rPr>
              <a:t>et </a:t>
            </a:r>
            <a:r>
              <a:rPr lang="en-US" sz="2200" b="1" dirty="0">
                <a:latin typeface="Arial" panose="020B0604020202020204" pitchFamily="34" charset="0"/>
                <a:cs typeface="Arial" panose="020B0604020202020204" pitchFamily="34" charset="0"/>
              </a:rPr>
              <a:t>it be according to your word, that you may know that there is no one like the </a:t>
            </a:r>
            <a:r>
              <a:rPr lang="en-US" sz="2200" b="1" cap="small" dirty="0">
                <a:latin typeface="Arial" panose="020B0604020202020204" pitchFamily="34" charset="0"/>
                <a:cs typeface="Arial" panose="020B0604020202020204" pitchFamily="34" charset="0"/>
              </a:rPr>
              <a:t>Lord</a:t>
            </a:r>
            <a:r>
              <a:rPr lang="en-US" sz="2200" b="1" dirty="0">
                <a:latin typeface="Arial" panose="020B0604020202020204" pitchFamily="34" charset="0"/>
                <a:cs typeface="Arial" panose="020B0604020202020204" pitchFamily="34" charset="0"/>
              </a:rPr>
              <a:t> our God. </a:t>
            </a:r>
            <a:r>
              <a:rPr lang="en-US" sz="22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r>
              <a:rPr lang="en-US" sz="2200" b="1" baseline="300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And the frogs shall depart from you, from your houses, from your servants, and from your people. They shall remain in the river only</a:t>
            </a:r>
            <a:r>
              <a:rPr lang="en-US" sz="2200" b="1" dirty="0" smtClean="0">
                <a:latin typeface="Arial" panose="020B0604020202020204" pitchFamily="34" charset="0"/>
                <a:cs typeface="Arial" panose="020B0604020202020204" pitchFamily="34" charset="0"/>
              </a:rPr>
              <a:t>.</a:t>
            </a:r>
            <a:endParaRPr lang="en-US" sz="2200" b="1" dirty="0">
              <a:latin typeface="Arial" panose="020B0604020202020204" pitchFamily="34" charset="0"/>
              <a:cs typeface="Arial" panose="020B0604020202020204" pitchFamily="34" charset="0"/>
            </a:endParaRPr>
          </a:p>
        </p:txBody>
      </p:sp>
      <p:sp>
        <p:nvSpPr>
          <p:cNvPr id="3" name="Rectangle 2"/>
          <p:cNvSpPr/>
          <p:nvPr/>
        </p:nvSpPr>
        <p:spPr>
          <a:xfrm>
            <a:off x="3506125" y="0"/>
            <a:ext cx="517975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600" dirty="0" smtClean="0">
                <a:ln w="11430">
                  <a:solidFill>
                    <a:srgbClr val="C00000"/>
                  </a:solidFill>
                </a:ln>
                <a:effectLst>
                  <a:outerShdw blurRad="50800" dist="39000" dir="5460000" algn="tl">
                    <a:srgbClr val="000000">
                      <a:alpha val="38000"/>
                    </a:srgbClr>
                  </a:outerShdw>
                </a:effectLst>
              </a:rPr>
              <a:t>Exodus 8:1-11</a:t>
            </a:r>
            <a:endParaRPr lang="en-US" sz="5400" b="1" cap="none" spc="600" dirty="0">
              <a:ln w="11430">
                <a:solidFill>
                  <a:srgbClr val="C00000"/>
                </a:solidFill>
              </a:ln>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2770671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0613" t="94853"/>
          <a:stretch/>
        </p:blipFill>
        <p:spPr>
          <a:xfrm>
            <a:off x="10802112" y="5815584"/>
            <a:ext cx="1389888" cy="902205"/>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46" y="0"/>
            <a:ext cx="8082628" cy="1895699"/>
          </a:xfrm>
          <a:prstGeom prst="rect">
            <a:avLst/>
          </a:prstGeom>
        </p:spPr>
      </p:pic>
      <p:sp>
        <p:nvSpPr>
          <p:cNvPr id="5" name="TextBox 4"/>
          <p:cNvSpPr txBox="1"/>
          <p:nvPr/>
        </p:nvSpPr>
        <p:spPr>
          <a:xfrm>
            <a:off x="163943" y="1621232"/>
            <a:ext cx="6418754" cy="4832092"/>
          </a:xfrm>
          <a:prstGeom prst="rect">
            <a:avLst/>
          </a:prstGeom>
          <a:noFill/>
        </p:spPr>
        <p:txBody>
          <a:bodyPr wrap="square" rtlCol="0">
            <a:spAutoFit/>
          </a:bodyPr>
          <a:lstStyle/>
          <a:p>
            <a:pPr marL="285750" indent="-285750">
              <a:buFont typeface="Wingdings" panose="05000000000000000000" pitchFamily="2" charset="2"/>
              <a:buChar char="v"/>
            </a:pP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Obviously he had no concern for his people!</a:t>
            </a:r>
          </a:p>
          <a:p>
            <a:pPr marL="285750" indent="-285750">
              <a:buFont typeface="Wingdings" panose="05000000000000000000" pitchFamily="2" charset="2"/>
              <a:buChar char="v"/>
            </a:pP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Perhaps he thought God would change His mind!</a:t>
            </a:r>
          </a:p>
          <a:p>
            <a:pPr marL="285750" indent="-285750">
              <a:buFont typeface="Wingdings" panose="05000000000000000000" pitchFamily="2" charset="2"/>
              <a:buChar char="v"/>
            </a:pP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He was an unmistakably arrogant man!</a:t>
            </a:r>
          </a:p>
          <a:p>
            <a:pPr marL="285750" indent="-285750">
              <a:buFont typeface="Wingdings" panose="05000000000000000000" pitchFamily="2" charset="2"/>
              <a:buChar char="v"/>
            </a:pP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He was an extremely stubborn and hardened man!</a:t>
            </a:r>
            <a:endPar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641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up)">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up)">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up)">
                                      <p:cBhvr>
                                        <p:cTn id="22"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34000" r="-34000"/>
          </a:stretch>
        </a:blipFill>
        <a:effectLst/>
      </p:bgPr>
    </p:bg>
    <p:spTree>
      <p:nvGrpSpPr>
        <p:cNvPr id="1" name=""/>
        <p:cNvGrpSpPr/>
        <p:nvPr/>
      </p:nvGrpSpPr>
      <p:grpSpPr>
        <a:xfrm>
          <a:off x="0" y="0"/>
          <a:ext cx="0" cy="0"/>
          <a:chOff x="0" y="0"/>
          <a:chExt cx="0" cy="0"/>
        </a:xfrm>
      </p:grpSpPr>
      <p:sp>
        <p:nvSpPr>
          <p:cNvPr id="12" name="TextBox 11"/>
          <p:cNvSpPr txBox="1"/>
          <p:nvPr/>
        </p:nvSpPr>
        <p:spPr>
          <a:xfrm>
            <a:off x="0" y="405"/>
            <a:ext cx="12228576" cy="6863417"/>
          </a:xfrm>
          <a:prstGeom prst="rect">
            <a:avLst/>
          </a:prstGeom>
          <a:solidFill>
            <a:srgbClr val="FFFFFF">
              <a:alpha val="69804"/>
            </a:srgbClr>
          </a:solidFill>
        </p:spPr>
        <p:txBody>
          <a:bodyPr wrap="square" rtlCol="0">
            <a:spAutoFit/>
          </a:bodyPr>
          <a:lstStyle/>
          <a:p>
            <a:pPr marL="285750" indent="-285750">
              <a:buFont typeface="Wingdings" panose="05000000000000000000" pitchFamily="2" charset="2"/>
              <a:buChar char="Ø"/>
            </a:pPr>
            <a:endParaRPr lang="en-US" sz="4000" b="1" dirty="0" smtClean="0">
              <a:ln>
                <a:solidFill>
                  <a:schemeClr val="tx1">
                    <a:lumMod val="95000"/>
                    <a:lumOff val="5000"/>
                  </a:schemeClr>
                </a:solidFill>
              </a:ln>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800" b="1" dirty="0">
              <a:ln>
                <a:solidFill>
                  <a:schemeClr val="tx1">
                    <a:lumMod val="95000"/>
                    <a:lumOff val="5000"/>
                  </a:schemeClr>
                </a:solidFill>
              </a:ln>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“I’m going to break this habit—</a:t>
            </a:r>
            <a:r>
              <a:rPr lang="en-US" sz="2800" b="1"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TOMORROW</a:t>
            </a: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en-US" sz="2800" b="1" dirty="0" smtClean="0">
              <a:ln>
                <a:solidFill>
                  <a:schemeClr val="tx1">
                    <a:lumMod val="95000"/>
                    <a:lumOff val="5000"/>
                  </a:schemeClr>
                </a:solidFill>
              </a:ln>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“I’m going to overcome my mediocrity—</a:t>
            </a:r>
            <a:r>
              <a:rPr lang="en-US" sz="2800" b="1"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TOMORROW</a:t>
            </a: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en-US" sz="2800" b="1" dirty="0" smtClean="0">
              <a:ln>
                <a:solidFill>
                  <a:schemeClr val="tx1">
                    <a:lumMod val="95000"/>
                    <a:lumOff val="5000"/>
                  </a:schemeClr>
                </a:solidFill>
              </a:ln>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“I’m going to begin controlling my temper—</a:t>
            </a:r>
            <a:r>
              <a:rPr lang="en-US" sz="2800" b="1"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TOMORROW</a:t>
            </a: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en-US" sz="2800" b="1" dirty="0" smtClean="0">
              <a:ln>
                <a:solidFill>
                  <a:schemeClr val="tx1">
                    <a:lumMod val="95000"/>
                    <a:lumOff val="5000"/>
                  </a:schemeClr>
                </a:solidFill>
              </a:ln>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“I’m going to stop worrying and start trusting God—</a:t>
            </a:r>
            <a:r>
              <a:rPr lang="en-US" sz="2800" b="1"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TOMORROW</a:t>
            </a: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en-US" sz="2800" b="1" dirty="0" smtClean="0">
              <a:ln>
                <a:solidFill>
                  <a:schemeClr val="tx1">
                    <a:lumMod val="95000"/>
                    <a:lumOff val="5000"/>
                  </a:schemeClr>
                </a:solidFill>
              </a:ln>
              <a:latin typeface="Arial" panose="020B0604020202020204" pitchFamily="34" charset="0"/>
              <a:cs typeface="Arial" panose="020B0604020202020204" pitchFamily="34" charset="0"/>
            </a:endParaRPr>
          </a:p>
          <a:p>
            <a:pPr marL="284163" indent="-284163" defTabSz="465138">
              <a:buFont typeface="Wingdings" panose="05000000000000000000" pitchFamily="2" charset="2"/>
              <a:buChar char="Ø"/>
            </a:pP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“I’m going to begin </a:t>
            </a: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the reconciliation </a:t>
            </a: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and healing of broken 	relationships—</a:t>
            </a:r>
            <a:r>
              <a:rPr lang="en-US" sz="2800" b="1"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TOMORROW</a:t>
            </a: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en-US" sz="2800" b="1" dirty="0" smtClean="0">
              <a:ln>
                <a:solidFill>
                  <a:schemeClr val="tx1">
                    <a:lumMod val="95000"/>
                    <a:lumOff val="5000"/>
                  </a:schemeClr>
                </a:solidFill>
              </a:ln>
              <a:latin typeface="Arial" panose="020B0604020202020204" pitchFamily="34" charset="0"/>
              <a:cs typeface="Arial" panose="020B0604020202020204" pitchFamily="34" charset="0"/>
            </a:endParaRPr>
          </a:p>
          <a:p>
            <a:pPr marL="285750" indent="-285750" defTabSz="465138">
              <a:buFont typeface="Wingdings" panose="05000000000000000000" pitchFamily="2" charset="2"/>
              <a:buChar char="Ø"/>
            </a:pP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“I’m going to renounce this world of sin and take up my cross and 	follow Jesus—</a:t>
            </a:r>
            <a:r>
              <a:rPr lang="en-US" sz="2800" b="1" dirty="0" smtClean="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TOMORROW</a:t>
            </a:r>
            <a:r>
              <a:rPr lang="en-US" sz="2800" b="1" dirty="0" smtClean="0">
                <a:ln>
                  <a:solidFill>
                    <a:schemeClr val="tx1">
                      <a:lumMod val="95000"/>
                      <a:lumOff val="5000"/>
                    </a:schemeClr>
                  </a:solidFill>
                </a:ln>
                <a:latin typeface="Arial" panose="020B0604020202020204" pitchFamily="34" charset="0"/>
                <a:cs typeface="Arial" panose="020B0604020202020204" pitchFamily="34" charset="0"/>
              </a:rPr>
              <a:t>.”</a:t>
            </a:r>
            <a:r>
              <a:rPr lang="en-US" sz="2400" b="1" dirty="0" smtClean="0">
                <a:ln>
                  <a:solidFill>
                    <a:schemeClr val="tx1">
                      <a:lumMod val="95000"/>
                      <a:lumOff val="5000"/>
                    </a:schemeClr>
                  </a:solidFill>
                </a:ln>
                <a:latin typeface="Arial" panose="020B0604020202020204" pitchFamily="34" charset="0"/>
                <a:cs typeface="Arial" panose="020B0604020202020204" pitchFamily="34" charset="0"/>
              </a:rPr>
              <a:t>   </a:t>
            </a:r>
            <a:endParaRPr lang="en-US" sz="2800" b="1" dirty="0" smtClean="0">
              <a:ln>
                <a:solidFill>
                  <a:schemeClr val="tx1">
                    <a:lumMod val="95000"/>
                    <a:lumOff val="5000"/>
                  </a:schemeClr>
                </a:solidFill>
              </a:ln>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24426" b="32823"/>
          <a:stretch/>
        </p:blipFill>
        <p:spPr>
          <a:xfrm>
            <a:off x="2204025" y="-1"/>
            <a:ext cx="7783949" cy="1024129"/>
          </a:xfrm>
          <a:prstGeom prst="rect">
            <a:avLst/>
          </a:prstGeom>
        </p:spPr>
      </p:pic>
    </p:spTree>
    <p:extLst>
      <p:ext uri="{BB962C8B-B14F-4D97-AF65-F5344CB8AC3E}">
        <p14:creationId xmlns:p14="http://schemas.microsoft.com/office/powerpoint/2010/main" val="140625783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up)">
                                      <p:cBhvr>
                                        <p:cTn id="7" dur="2000"/>
                                        <p:tgtEl>
                                          <p:spTgt spid="12">
                                            <p:bg/>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animEffect transition="in" filter="wipe(left)">
                                      <p:cBhvr>
                                        <p:cTn id="11" dur="2000"/>
                                        <p:tgtEl>
                                          <p:spTgt spid="1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xEl>
                                              <p:pRg st="4" end="4"/>
                                            </p:txEl>
                                          </p:spTgt>
                                        </p:tgtEl>
                                        <p:attrNameLst>
                                          <p:attrName>style.visibility</p:attrName>
                                        </p:attrNameLst>
                                      </p:cBhvr>
                                      <p:to>
                                        <p:strVal val="visible"/>
                                      </p:to>
                                    </p:set>
                                    <p:animEffect transition="in" filter="wipe(left)">
                                      <p:cBhvr>
                                        <p:cTn id="16" dur="2000"/>
                                        <p:tgtEl>
                                          <p:spTgt spid="1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animEffect transition="in" filter="wipe(left)">
                                      <p:cBhvr>
                                        <p:cTn id="21" dur="2000"/>
                                        <p:tgtEl>
                                          <p:spTgt spid="12">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xEl>
                                              <p:pRg st="8" end="8"/>
                                            </p:txEl>
                                          </p:spTgt>
                                        </p:tgtEl>
                                        <p:attrNameLst>
                                          <p:attrName>style.visibility</p:attrName>
                                        </p:attrNameLst>
                                      </p:cBhvr>
                                      <p:to>
                                        <p:strVal val="visible"/>
                                      </p:to>
                                    </p:set>
                                    <p:animEffect transition="in" filter="wipe(left)">
                                      <p:cBhvr>
                                        <p:cTn id="26" dur="2000"/>
                                        <p:tgtEl>
                                          <p:spTgt spid="12">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2">
                                            <p:txEl>
                                              <p:pRg st="10" end="10"/>
                                            </p:txEl>
                                          </p:spTgt>
                                        </p:tgtEl>
                                        <p:attrNameLst>
                                          <p:attrName>style.visibility</p:attrName>
                                        </p:attrNameLst>
                                      </p:cBhvr>
                                      <p:to>
                                        <p:strVal val="visible"/>
                                      </p:to>
                                    </p:set>
                                    <p:animEffect transition="in" filter="wipe(up)">
                                      <p:cBhvr>
                                        <p:cTn id="31" dur="2000"/>
                                        <p:tgtEl>
                                          <p:spTgt spid="12">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
                                            <p:txEl>
                                              <p:pRg st="12" end="12"/>
                                            </p:txEl>
                                          </p:spTgt>
                                        </p:tgtEl>
                                        <p:attrNameLst>
                                          <p:attrName>style.visibility</p:attrName>
                                        </p:attrNameLst>
                                      </p:cBhvr>
                                      <p:to>
                                        <p:strVal val="visible"/>
                                      </p:to>
                                    </p:set>
                                    <p:animEffect transition="in" filter="wipe(up)">
                                      <p:cBhvr>
                                        <p:cTn id="36" dur="2000"/>
                                        <p:tgtEl>
                                          <p:spTgt spid="1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bldLvl="5"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50"/>
            <a:ext cx="12192000" cy="6914186"/>
          </a:xfrm>
          <a:prstGeom prst="rect">
            <a:avLst/>
          </a:prstGeom>
        </p:spPr>
      </p:pic>
    </p:spTree>
    <p:extLst>
      <p:ext uri="{BB962C8B-B14F-4D97-AF65-F5344CB8AC3E}">
        <p14:creationId xmlns:p14="http://schemas.microsoft.com/office/powerpoint/2010/main" val="162990304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63319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71633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3920"/>
            <a:ext cx="6096000" cy="343408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3333"/>
          <a:stretch/>
        </p:blipFill>
        <p:spPr>
          <a:xfrm>
            <a:off x="6096000" y="3423920"/>
            <a:ext cx="6096000" cy="343408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20179" b="28941"/>
          <a:stretch/>
        </p:blipFill>
        <p:spPr>
          <a:xfrm>
            <a:off x="1597521" y="0"/>
            <a:ext cx="8996953" cy="1349115"/>
          </a:xfrm>
          <a:prstGeom prst="rect">
            <a:avLst/>
          </a:prstGeom>
        </p:spPr>
      </p:pic>
    </p:spTree>
    <p:extLst>
      <p:ext uri="{BB962C8B-B14F-4D97-AF65-F5344CB8AC3E}">
        <p14:creationId xmlns:p14="http://schemas.microsoft.com/office/powerpoint/2010/main" val="336732395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5467"/>
            <a:ext cx="4711867" cy="1754326"/>
          </a:xfrm>
          <a:prstGeom prst="rect">
            <a:avLst/>
          </a:prstGeom>
          <a:noFill/>
        </p:spPr>
        <p:txBody>
          <a:bodyPr wrap="none" lIns="91440" tIns="45720" rIns="91440" bIns="45720">
            <a:spAutoFit/>
          </a:bodyPr>
          <a:lstStyle/>
          <a:p>
            <a:pPr algn="r"/>
            <a:r>
              <a:rPr lang="en-US" sz="5400" b="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I’ve Always</a:t>
            </a:r>
          </a:p>
          <a:p>
            <a:pPr algn="r"/>
            <a:r>
              <a:rPr 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Wondered . . .</a:t>
            </a:r>
            <a:endParaRPr lang="en-US" sz="5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344772" y="3837480"/>
            <a:ext cx="7450111" cy="2308324"/>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2400" b="1" dirty="0" smtClean="0">
                <a:effectLst>
                  <a:outerShdw blurRad="38100" dist="38100" dir="2700000" algn="tl">
                    <a:srgbClr val="000000">
                      <a:alpha val="43137"/>
                    </a:srgbClr>
                  </a:outerShdw>
                </a:effectLst>
              </a:rPr>
              <a:t>How long a time period was involved?</a:t>
            </a:r>
          </a:p>
          <a:p>
            <a:pPr marL="285750" indent="-285750">
              <a:lnSpc>
                <a:spcPct val="150000"/>
              </a:lnSpc>
              <a:buFont typeface="Wingdings" panose="05000000000000000000" pitchFamily="2" charset="2"/>
              <a:buChar char="Ø"/>
            </a:pPr>
            <a:r>
              <a:rPr lang="en-US" sz="2400" b="1" dirty="0" smtClean="0">
                <a:effectLst>
                  <a:outerShdw blurRad="38100" dist="38100" dir="2700000" algn="tl">
                    <a:srgbClr val="000000">
                      <a:alpha val="43137"/>
                    </a:srgbClr>
                  </a:outerShdw>
                </a:effectLst>
              </a:rPr>
              <a:t>How did the magicians duplicate some of the plagues?</a:t>
            </a:r>
          </a:p>
          <a:p>
            <a:pPr marL="285750" indent="-285750">
              <a:lnSpc>
                <a:spcPct val="150000"/>
              </a:lnSpc>
              <a:buFont typeface="Wingdings" panose="05000000000000000000" pitchFamily="2" charset="2"/>
              <a:buChar char="Ø"/>
            </a:pPr>
            <a:r>
              <a:rPr lang="en-US" sz="2400" b="1" dirty="0" smtClean="0">
                <a:effectLst>
                  <a:outerShdw blurRad="38100" dist="38100" dir="2700000" algn="tl">
                    <a:srgbClr val="000000">
                      <a:alpha val="43137"/>
                    </a:srgbClr>
                  </a:outerShdw>
                </a:effectLst>
              </a:rPr>
              <a:t>Why did Pharaoh keep changing his mind?</a:t>
            </a:r>
          </a:p>
          <a:p>
            <a:pPr marL="285750" indent="-285750">
              <a:lnSpc>
                <a:spcPct val="150000"/>
              </a:lnSpc>
              <a:buFont typeface="Wingdings" panose="05000000000000000000" pitchFamily="2" charset="2"/>
              <a:buChar char="Ø"/>
            </a:pPr>
            <a:r>
              <a:rPr lang="en-US" sz="2400" b="1" dirty="0" smtClean="0">
                <a:effectLst>
                  <a:outerShdw blurRad="38100" dist="38100" dir="2700000" algn="tl">
                    <a:srgbClr val="000000">
                      <a:alpha val="43137"/>
                    </a:srgbClr>
                  </a:outerShdw>
                </a:effectLst>
              </a:rPr>
              <a:t>Why wait until “tomorrow”? (Exod 8:10)</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480553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977238" y="1497582"/>
            <a:ext cx="3813866" cy="923330"/>
          </a:xfrm>
          <a:prstGeom prst="rect">
            <a:avLst/>
          </a:prstGeom>
          <a:noFill/>
        </p:spPr>
        <p:txBody>
          <a:bodyPr wrap="none" lIns="91440" tIns="45720" rIns="91440" bIns="45720">
            <a:spAutoFit/>
          </a:bodyPr>
          <a:lstStyle/>
          <a:p>
            <a:pPr algn="ctr"/>
            <a:r>
              <a:rPr lang="en-US" sz="5400" b="1" cap="none" spc="600" dirty="0" smtClean="0">
                <a:ln w="10541" cmpd="sng">
                  <a:solidFill>
                    <a:srgbClr val="C00000"/>
                  </a:solidFill>
                  <a:prstDash val="solid"/>
                </a:ln>
                <a:solidFill>
                  <a:sysClr val="windowText" lastClr="000000"/>
                </a:solidFill>
                <a:effectLst>
                  <a:outerShdw blurRad="60007" dist="310007" dir="7680000" sy="30000" kx="1300200" algn="ctr" rotWithShape="0">
                    <a:prstClr val="black">
                      <a:alpha val="32000"/>
                    </a:prstClr>
                  </a:outerShdw>
                </a:effectLst>
                <a:latin typeface="Baskerville Old Face" panose="02020602080505020303" pitchFamily="18" charset="0"/>
              </a:rPr>
              <a:t>Tomorrow</a:t>
            </a:r>
            <a:endParaRPr lang="en-US" sz="5400" b="1" cap="none" spc="600" dirty="0">
              <a:ln w="10541" cmpd="sng">
                <a:solidFill>
                  <a:srgbClr val="C00000"/>
                </a:solidFill>
                <a:prstDash val="solid"/>
              </a:ln>
              <a:solidFill>
                <a:sysClr val="windowText" lastClr="000000"/>
              </a:solidFill>
              <a:effectLst>
                <a:outerShdw blurRad="60007" dist="310007" dir="7680000" sy="30000" kx="1300200" algn="ctr" rotWithShape="0">
                  <a:prstClr val="black">
                    <a:alpha val="32000"/>
                  </a:prstClr>
                </a:outerShdw>
              </a:effectLst>
              <a:latin typeface="Baskerville Old Face" panose="02020602080505020303" pitchFamily="18" charset="0"/>
            </a:endParaRPr>
          </a:p>
        </p:txBody>
      </p:sp>
    </p:spTree>
    <p:extLst>
      <p:ext uri="{BB962C8B-B14F-4D97-AF65-F5344CB8AC3E}">
        <p14:creationId xmlns:p14="http://schemas.microsoft.com/office/powerpoint/2010/main" val="155778684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20000">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0" fill="hold"/>
                                            <p:tgtEl>
                                              <p:spTgt spid="2"/>
                                            </p:tgtEl>
                                            <p:attrNameLst>
                                              <p:attrName>ppt_x</p:attrName>
                                            </p:attrNameLst>
                                          </p:cBhvr>
                                          <p:tavLst>
                                            <p:tav tm="0">
                                              <p:val>
                                                <p:strVal val="1+#ppt_w/2"/>
                                              </p:val>
                                            </p:tav>
                                            <p:tav tm="100000">
                                              <p:val>
                                                <p:strVal val="#ppt_x"/>
                                              </p:val>
                                            </p:tav>
                                          </p:tavLst>
                                        </p:anim>
                                        <p:anim calcmode="lin" valueType="num" p14:bounceEnd="20000">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1+#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0844" y="2461941"/>
            <a:ext cx="9571385" cy="3816429"/>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200" b="1" dirty="0"/>
              <a:t>Heqet was </a:t>
            </a:r>
            <a:r>
              <a:rPr lang="en-US" sz="2200" b="1" dirty="0" smtClean="0"/>
              <a:t>goddess </a:t>
            </a:r>
            <a:r>
              <a:rPr lang="en-US" sz="2200" b="1" dirty="0"/>
              <a:t>of childbirth and fertility in </a:t>
            </a:r>
            <a:r>
              <a:rPr lang="en-US" sz="2200" b="1" dirty="0" smtClean="0"/>
              <a:t>Egypt</a:t>
            </a:r>
            <a:r>
              <a:rPr lang="en-US" sz="2200" b="1" dirty="0"/>
              <a:t>. She was depicted as a frog, or a woman with the head of a frog. </a:t>
            </a:r>
            <a:r>
              <a:rPr lang="en-US" sz="2200" b="1" dirty="0" smtClean="0"/>
              <a:t>Frogs </a:t>
            </a:r>
            <a:r>
              <a:rPr lang="en-US" sz="2200" b="1" dirty="0"/>
              <a:t>symbolized fruitfulness and new life, and her priestesses were trained midwives. </a:t>
            </a:r>
          </a:p>
          <a:p>
            <a:pPr marL="342900" indent="-342900">
              <a:buFont typeface="Arial" panose="020B0604020202020204" pitchFamily="34" charset="0"/>
              <a:buChar char="•"/>
            </a:pPr>
            <a:r>
              <a:rPr lang="en-US" sz="2200" b="1" dirty="0"/>
              <a:t>Pregnant women wore amulets depicting Heqet for protection, and clappers inscribed with her name were used to ward off evil during childbirth. </a:t>
            </a:r>
          </a:p>
          <a:p>
            <a:pPr marL="342900" indent="-342900">
              <a:buFont typeface="Arial" panose="020B0604020202020204" pitchFamily="34" charset="0"/>
              <a:buChar char="•"/>
            </a:pPr>
            <a:r>
              <a:rPr lang="en-US" sz="2200" b="1" dirty="0"/>
              <a:t>She was also involved in the resurrection of the deceased. In the pyramid texts she assists the pharaoh as he makes his way to the eternal </a:t>
            </a:r>
            <a:r>
              <a:rPr lang="en-US" sz="2200" b="1" dirty="0" smtClean="0"/>
              <a:t>stars, and </a:t>
            </a:r>
            <a:r>
              <a:rPr lang="en-US" sz="2200" b="1" dirty="0"/>
              <a:t>is depicted beneath the funeral bier of the deceased Osiris. </a:t>
            </a:r>
          </a:p>
          <a:p>
            <a:pPr marL="342900" indent="-342900">
              <a:buFont typeface="Arial" panose="020B0604020202020204" pitchFamily="34" charset="0"/>
              <a:buChar char="•"/>
            </a:pPr>
            <a:r>
              <a:rPr lang="en-US" sz="2200" b="1" dirty="0"/>
              <a:t>The frog was considered the theophany (appearance) of the goddess Heqet. Frogs were so sacred in Egypt that even the involuntary slaughter of one was often punished with death.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1" y="2750841"/>
            <a:ext cx="1219200" cy="4108175"/>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8" y="2743999"/>
            <a:ext cx="12193338" cy="412206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4992" b="15504"/>
          <a:stretch/>
        </p:blipFill>
        <p:spPr>
          <a:xfrm>
            <a:off x="1755337" y="14992"/>
            <a:ext cx="8679987" cy="2297049"/>
          </a:xfrm>
          <a:prstGeom prst="rect">
            <a:avLst/>
          </a:prstGeom>
        </p:spPr>
      </p:pic>
    </p:spTree>
    <p:extLst>
      <p:ext uri="{BB962C8B-B14F-4D97-AF65-F5344CB8AC3E}">
        <p14:creationId xmlns:p14="http://schemas.microsoft.com/office/powerpoint/2010/main" val="260587542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par>
                          <p:cTn id="8" fill="hold">
                            <p:stCondLst>
                              <p:cond delay="2000"/>
                            </p:stCondLst>
                            <p:childTnLst>
                              <p:par>
                                <p:cTn id="9" presetID="56" presetClass="path" presetSubtype="0" accel="50000" decel="50000" fill="hold" nodeType="afterEffect">
                                  <p:stCondLst>
                                    <p:cond delay="0"/>
                                  </p:stCondLst>
                                  <p:childTnLst>
                                    <p:animMotion origin="layout" path="M -1.23877E-6 -4.39306E-6 L -0.8261 -0.20046 " pathEditMode="relative" rAng="0" ptsTypes="AA">
                                      <p:cBhvr>
                                        <p:cTn id="10" dur="3000" fill="hold"/>
                                        <p:tgtEl>
                                          <p:spTgt spid="4"/>
                                        </p:tgtEl>
                                        <p:attrNameLst>
                                          <p:attrName>ppt_x</p:attrName>
                                          <p:attrName>ppt_y</p:attrName>
                                        </p:attrNameLst>
                                      </p:cBhvr>
                                      <p:rCtr x="-41305" y="-10035"/>
                                    </p:animMotion>
                                  </p:childTnLst>
                                </p:cTn>
                              </p:par>
                            </p:childTnLst>
                          </p:cTn>
                        </p:par>
                        <p:par>
                          <p:cTn id="11" fill="hold">
                            <p:stCondLst>
                              <p:cond delay="5000"/>
                            </p:stCondLst>
                            <p:childTnLst>
                              <p:par>
                                <p:cTn id="12" presetID="22"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079856"/>
      </p:ext>
    </p:extLst>
  </p:cSld>
  <p:clrMapOvr>
    <a:masterClrMapping/>
  </p:clrMapOvr>
  <mc:AlternateContent xmlns:mc="http://schemas.openxmlformats.org/markup-compatibility/2006" xmlns:p14="http://schemas.microsoft.com/office/powerpoint/2010/main">
    <mc:Choice Requires="p14">
      <p:transition spd="slow" p14:dur="1500" advClick="0" advTm="2000">
        <p:fade/>
      </p:transition>
    </mc:Choice>
    <mc:Fallback xmlns="">
      <p:transition spd="slow" advClick="0" advTm="2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210692"/>
      </p:ext>
    </p:extLst>
  </p:cSld>
  <p:clrMapOvr>
    <a:masterClrMapping/>
  </p:clrMapOvr>
  <mc:AlternateContent xmlns:mc="http://schemas.openxmlformats.org/markup-compatibility/2006" xmlns:p14="http://schemas.microsoft.com/office/powerpoint/2010/main">
    <mc:Choice Requires="p14">
      <p:transition spd="slow" p14:dur="1500" advClick="0" advTm="2000">
        <p:fade/>
      </p:transition>
    </mc:Choice>
    <mc:Fallback xmlns="">
      <p:transition spd="slow" advClick="0" advTm="2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1486</TotalTime>
  <Words>302</Words>
  <Application>Microsoft Office PowerPoint</Application>
  <PresentationFormat>Custom</PresentationFormat>
  <Paragraphs>33</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Baskerville Old Face</vt:lpstr>
      <vt:lpstr>Calibri</vt:lpstr>
      <vt:lpstr>Wingdings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Danville Church</cp:lastModifiedBy>
  <cp:revision>130</cp:revision>
  <dcterms:created xsi:type="dcterms:W3CDTF">2014-08-19T14:33:59Z</dcterms:created>
  <dcterms:modified xsi:type="dcterms:W3CDTF">2015-04-26T12:53:17Z</dcterms:modified>
</cp:coreProperties>
</file>