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Monotype Corsiva" panose="03010101010201010101" pitchFamily="66" charset="0"/>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2F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66" d="100"/>
          <a:sy n="66"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A221C-D3A4-4BF3-BE34-44D4BA6ABD11}" type="datetimeFigureOut">
              <a:rPr lang="en-US" smtClean="0"/>
              <a:t>3/22/2015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A35B53-022D-4A29-9693-345ADFAB027F}" type="slidenum">
              <a:rPr lang="en-US" smtClean="0"/>
              <a:t>‹#›</a:t>
            </a:fld>
            <a:endParaRPr lang="en-US"/>
          </a:p>
        </p:txBody>
      </p:sp>
    </p:spTree>
    <p:extLst>
      <p:ext uri="{BB962C8B-B14F-4D97-AF65-F5344CB8AC3E}">
        <p14:creationId xmlns:p14="http://schemas.microsoft.com/office/powerpoint/2010/main" val="70258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35B53-022D-4A29-9693-345ADFAB027F}" type="slidenum">
              <a:rPr lang="en-US" smtClean="0"/>
              <a:t>1</a:t>
            </a:fld>
            <a:endParaRPr lang="en-US"/>
          </a:p>
        </p:txBody>
      </p:sp>
    </p:spTree>
    <p:extLst>
      <p:ext uri="{BB962C8B-B14F-4D97-AF65-F5344CB8AC3E}">
        <p14:creationId xmlns:p14="http://schemas.microsoft.com/office/powerpoint/2010/main" val="369727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35B53-022D-4A29-9693-345ADFAB027F}" type="slidenum">
              <a:rPr lang="en-US" smtClean="0"/>
              <a:t>10</a:t>
            </a:fld>
            <a:endParaRPr lang="en-US"/>
          </a:p>
        </p:txBody>
      </p:sp>
    </p:spTree>
    <p:extLst>
      <p:ext uri="{BB962C8B-B14F-4D97-AF65-F5344CB8AC3E}">
        <p14:creationId xmlns:p14="http://schemas.microsoft.com/office/powerpoint/2010/main" val="401312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35B53-022D-4A29-9693-345ADFAB027F}" type="slidenum">
              <a:rPr lang="en-US" smtClean="0"/>
              <a:t>2</a:t>
            </a:fld>
            <a:endParaRPr lang="en-US"/>
          </a:p>
        </p:txBody>
      </p:sp>
    </p:spTree>
    <p:extLst>
      <p:ext uri="{BB962C8B-B14F-4D97-AF65-F5344CB8AC3E}">
        <p14:creationId xmlns:p14="http://schemas.microsoft.com/office/powerpoint/2010/main" val="327040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35B53-022D-4A29-9693-345ADFAB027F}" type="slidenum">
              <a:rPr lang="en-US" smtClean="0"/>
              <a:t>3</a:t>
            </a:fld>
            <a:endParaRPr lang="en-US"/>
          </a:p>
        </p:txBody>
      </p:sp>
    </p:spTree>
    <p:extLst>
      <p:ext uri="{BB962C8B-B14F-4D97-AF65-F5344CB8AC3E}">
        <p14:creationId xmlns:p14="http://schemas.microsoft.com/office/powerpoint/2010/main" val="31009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35B53-022D-4A29-9693-345ADFAB027F}" type="slidenum">
              <a:rPr lang="en-US" smtClean="0"/>
              <a:t>4</a:t>
            </a:fld>
            <a:endParaRPr lang="en-US"/>
          </a:p>
        </p:txBody>
      </p:sp>
    </p:spTree>
    <p:extLst>
      <p:ext uri="{BB962C8B-B14F-4D97-AF65-F5344CB8AC3E}">
        <p14:creationId xmlns:p14="http://schemas.microsoft.com/office/powerpoint/2010/main" val="292018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35B53-022D-4A29-9693-345ADFAB027F}" type="slidenum">
              <a:rPr lang="en-US" smtClean="0"/>
              <a:t>5</a:t>
            </a:fld>
            <a:endParaRPr lang="en-US"/>
          </a:p>
        </p:txBody>
      </p:sp>
    </p:spTree>
    <p:extLst>
      <p:ext uri="{BB962C8B-B14F-4D97-AF65-F5344CB8AC3E}">
        <p14:creationId xmlns:p14="http://schemas.microsoft.com/office/powerpoint/2010/main" val="107512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35B53-022D-4A29-9693-345ADFAB027F}" type="slidenum">
              <a:rPr lang="en-US" smtClean="0"/>
              <a:t>6</a:t>
            </a:fld>
            <a:endParaRPr lang="en-US"/>
          </a:p>
        </p:txBody>
      </p:sp>
    </p:spTree>
    <p:extLst>
      <p:ext uri="{BB962C8B-B14F-4D97-AF65-F5344CB8AC3E}">
        <p14:creationId xmlns:p14="http://schemas.microsoft.com/office/powerpoint/2010/main" val="196745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35B53-022D-4A29-9693-345ADFAB027F}" type="slidenum">
              <a:rPr lang="en-US" smtClean="0"/>
              <a:t>7</a:t>
            </a:fld>
            <a:endParaRPr lang="en-US"/>
          </a:p>
        </p:txBody>
      </p:sp>
    </p:spTree>
    <p:extLst>
      <p:ext uri="{BB962C8B-B14F-4D97-AF65-F5344CB8AC3E}">
        <p14:creationId xmlns:p14="http://schemas.microsoft.com/office/powerpoint/2010/main" val="303053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35B53-022D-4A29-9693-345ADFAB027F}" type="slidenum">
              <a:rPr lang="en-US" smtClean="0"/>
              <a:t>8</a:t>
            </a:fld>
            <a:endParaRPr lang="en-US"/>
          </a:p>
        </p:txBody>
      </p:sp>
    </p:spTree>
    <p:extLst>
      <p:ext uri="{BB962C8B-B14F-4D97-AF65-F5344CB8AC3E}">
        <p14:creationId xmlns:p14="http://schemas.microsoft.com/office/powerpoint/2010/main" val="143424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35B53-022D-4A29-9693-345ADFAB027F}" type="slidenum">
              <a:rPr lang="en-US" smtClean="0"/>
              <a:t>9</a:t>
            </a:fld>
            <a:endParaRPr lang="en-US"/>
          </a:p>
        </p:txBody>
      </p:sp>
    </p:spTree>
    <p:extLst>
      <p:ext uri="{BB962C8B-B14F-4D97-AF65-F5344CB8AC3E}">
        <p14:creationId xmlns:p14="http://schemas.microsoft.com/office/powerpoint/2010/main" val="26530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6516212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35386316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16619532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31154208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7A08D-3EF0-4AF8-B760-0AAB1EFB16AB}"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8251967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7A08D-3EF0-4AF8-B760-0AAB1EFB16AB}"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1652697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7A08D-3EF0-4AF8-B760-0AAB1EFB16AB}" type="datetimeFigureOut">
              <a:rPr lang="en-US" smtClean="0"/>
              <a:t>3/22/2015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361362440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7A08D-3EF0-4AF8-B760-0AAB1EFB16AB}" type="datetimeFigureOut">
              <a:rPr lang="en-US" smtClean="0"/>
              <a:t>3/22/2015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245929394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7A08D-3EF0-4AF8-B760-0AAB1EFB16AB}" type="datetimeFigureOut">
              <a:rPr lang="en-US" smtClean="0"/>
              <a:t>3/22/2015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84521038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7A08D-3EF0-4AF8-B760-0AAB1EFB16AB}"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3991663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7A08D-3EF0-4AF8-B760-0AAB1EFB16AB}"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290511343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7A08D-3EF0-4AF8-B760-0AAB1EFB16AB}" type="datetimeFigureOut">
              <a:rPr lang="en-US" smtClean="0"/>
              <a:t>3/22/2015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1D2BC-450D-446F-90D0-E07EC5A4BF95}" type="slidenum">
              <a:rPr lang="en-US" smtClean="0"/>
              <a:t>‹#›</a:t>
            </a:fld>
            <a:endParaRPr lang="en-US"/>
          </a:p>
        </p:txBody>
      </p:sp>
    </p:spTree>
    <p:extLst>
      <p:ext uri="{BB962C8B-B14F-4D97-AF65-F5344CB8AC3E}">
        <p14:creationId xmlns:p14="http://schemas.microsoft.com/office/powerpoint/2010/main" val="553914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79812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535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53" y="736271"/>
            <a:ext cx="11910951" cy="6124754"/>
          </a:xfrm>
          <a:prstGeom prst="rect">
            <a:avLst/>
          </a:prstGeom>
          <a:noFill/>
        </p:spPr>
        <p:txBody>
          <a:bodyPr wrap="square" rtlCol="0">
            <a:spAutoFit/>
          </a:bodyPr>
          <a:lstStyle/>
          <a:p>
            <a:r>
              <a:rPr lang="en-US" sz="28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a:t>
            </a:r>
            <a:r>
              <a:rPr lang="en-US" sz="2800" b="1" dirty="0" smtClean="0">
                <a:latin typeface="Arial" panose="020B0604020202020204" pitchFamily="34" charset="0"/>
                <a:cs typeface="Arial" panose="020B0604020202020204" pitchFamily="34" charset="0"/>
              </a:rPr>
              <a:t>For the message of the cross is foolishness to those who are perishing, but to us who are being saved it is the power of God. </a:t>
            </a:r>
            <a:r>
              <a:rPr lang="en-US" sz="28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19 </a:t>
            </a:r>
            <a:r>
              <a:rPr lang="en-US" sz="2800" b="1" dirty="0" smtClean="0">
                <a:latin typeface="Arial" panose="020B0604020202020204" pitchFamily="34" charset="0"/>
                <a:cs typeface="Arial" panose="020B0604020202020204" pitchFamily="34" charset="0"/>
              </a:rPr>
              <a:t>For it is written: I will destroy the wisdom of the wise, and bring to nothing the understanding of the prudent. </a:t>
            </a:r>
            <a:r>
              <a:rPr lang="en-US" sz="28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a:t>
            </a:r>
            <a:r>
              <a:rPr lang="en-US" sz="2800" b="1" dirty="0" smtClean="0">
                <a:latin typeface="Arial" panose="020B0604020202020204" pitchFamily="34" charset="0"/>
                <a:cs typeface="Arial" panose="020B0604020202020204" pitchFamily="34" charset="0"/>
              </a:rPr>
              <a:t>Where is the wise? Where is the scribe? Where is the disputer of this age? Has not God made foolish the wisdom of this world? </a:t>
            </a:r>
            <a:r>
              <a:rPr lang="en-US" sz="28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r>
              <a:rPr lang="en-US" sz="2800" b="1" baseline="300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For since, in the wisdom of God, the world through wisdom did not know God, it pleased God through the foolishness of the message preached to save those who believe. </a:t>
            </a:r>
            <a:r>
              <a:rPr lang="en-US" sz="28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a:t>
            </a:r>
            <a:r>
              <a:rPr lang="en-US" sz="2800" b="1" baseline="300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For Jews request a sign, and Greeks seek after wisdom; </a:t>
            </a:r>
            <a:r>
              <a:rPr lang="en-US" sz="28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r>
              <a:rPr lang="en-US" sz="2800" b="1" baseline="300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but we preach Christ crucified, to the Jews a stumbling block and to the Greeks foolishness, </a:t>
            </a:r>
            <a:r>
              <a:rPr lang="en-US" sz="28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a:t>
            </a:r>
            <a:r>
              <a:rPr lang="en-US" sz="2800" b="1" baseline="300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but to those who are called, both Jews and Greeks, Christ the power of God and the wisdom of God. </a:t>
            </a:r>
            <a:r>
              <a:rPr lang="en-US" sz="28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25 </a:t>
            </a:r>
            <a:r>
              <a:rPr lang="en-US" sz="2800" b="1" dirty="0" smtClean="0">
                <a:latin typeface="Arial" panose="020B0604020202020204" pitchFamily="34" charset="0"/>
                <a:cs typeface="Arial" panose="020B0604020202020204" pitchFamily="34" charset="0"/>
              </a:rPr>
              <a:t>Because the foolishness of God is wiser than men, and the weakness of God is stronger than men.</a:t>
            </a:r>
          </a:p>
        </p:txBody>
      </p:sp>
      <p:sp>
        <p:nvSpPr>
          <p:cNvPr id="3" name="Rectangle 2"/>
          <p:cNvSpPr/>
          <p:nvPr/>
        </p:nvSpPr>
        <p:spPr>
          <a:xfrm>
            <a:off x="2541982" y="0"/>
            <a:ext cx="7108036" cy="923330"/>
          </a:xfrm>
          <a:prstGeom prst="rect">
            <a:avLst/>
          </a:prstGeom>
          <a:noFill/>
        </p:spPr>
        <p:txBody>
          <a:bodyPr wrap="none" lIns="91440" tIns="45720" rIns="91440" bIns="45720">
            <a:spAutoFit/>
          </a:bodyPr>
          <a:lstStyle/>
          <a:p>
            <a:pPr algn="ctr"/>
            <a:r>
              <a:rPr lang="en-US" sz="5400" b="1" cap="none" spc="300" dirty="0" smtClean="0">
                <a:ln w="9525">
                  <a:solidFill>
                    <a:srgbClr val="C00000"/>
                  </a:solidFill>
                  <a:prstDash val="solid"/>
                </a:ln>
                <a:solidFill>
                  <a:sysClr val="windowText" lastClr="000000"/>
                </a:solidFill>
                <a:effectLst>
                  <a:outerShdw blurRad="12700" dist="38100" dir="2700000" algn="tl" rotWithShape="0">
                    <a:schemeClr val="accent5">
                      <a:lumMod val="60000"/>
                      <a:lumOff val="40000"/>
                    </a:schemeClr>
                  </a:outerShdw>
                </a:effectLst>
              </a:rPr>
              <a:t>1 Corinthians 1:18-25</a:t>
            </a:r>
            <a:endParaRPr lang="en-US" sz="5400" b="1" cap="none" spc="300" dirty="0">
              <a:ln w="9525">
                <a:solidFill>
                  <a:srgbClr val="C00000"/>
                </a:solidFill>
                <a:prstDash val="solid"/>
              </a:ln>
              <a:solidFill>
                <a:sysClr val="windowText" lastClr="00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91500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6554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5988" y="236009"/>
            <a:ext cx="6019597" cy="923330"/>
          </a:xfrm>
          <a:prstGeom prst="rect">
            <a:avLst/>
          </a:prstGeom>
          <a:noFill/>
        </p:spPr>
        <p:txBody>
          <a:bodyPr wrap="none" lIns="91440" tIns="45720" rIns="91440" bIns="45720">
            <a:spAutoFit/>
          </a:bodyPr>
          <a:lstStyle/>
          <a:p>
            <a:pPr algn="ctr"/>
            <a:r>
              <a:rPr lang="en-US" sz="5400" b="1" cap="none" spc="50" dirty="0" smtClean="0">
                <a:ln w="0">
                  <a:solidFill>
                    <a:schemeClr val="bg1"/>
                  </a:solidFill>
                </a:ln>
                <a:solidFill>
                  <a:schemeClr val="bg1"/>
                </a:solidFill>
                <a:effectLst>
                  <a:innerShdw blurRad="63500" dist="50800" dir="13500000">
                    <a:srgbClr val="000000">
                      <a:alpha val="50000"/>
                    </a:srgbClr>
                  </a:innerShdw>
                </a:effectLst>
                <a:latin typeface="Monotype Corsiva" panose="03010101010201010101" pitchFamily="66" charset="0"/>
              </a:rPr>
              <a:t>Ever Wonder Why . . . </a:t>
            </a:r>
            <a:endParaRPr lang="en-US" sz="5400" b="1" cap="none" spc="50" dirty="0">
              <a:ln w="0">
                <a:solidFill>
                  <a:schemeClr val="bg1"/>
                </a:solidFill>
              </a:ln>
              <a:solidFill>
                <a:schemeClr val="bg1"/>
              </a:solidFill>
              <a:effectLst>
                <a:innerShdw blurRad="63500" dist="50800" dir="13500000">
                  <a:srgbClr val="000000">
                    <a:alpha val="50000"/>
                  </a:srgbClr>
                </a:innerShdw>
              </a:effectLst>
              <a:latin typeface="Monotype Corsiva" panose="03010101010201010101" pitchFamily="66" charset="0"/>
            </a:endParaRPr>
          </a:p>
        </p:txBody>
      </p:sp>
      <p:sp>
        <p:nvSpPr>
          <p:cNvPr id="3" name="TextBox 2"/>
          <p:cNvSpPr txBox="1"/>
          <p:nvPr/>
        </p:nvSpPr>
        <p:spPr>
          <a:xfrm>
            <a:off x="4263242" y="3429000"/>
            <a:ext cx="5320145" cy="3170099"/>
          </a:xfrm>
          <a:prstGeom prst="rect">
            <a:avLst/>
          </a:prstGeom>
          <a:solidFill>
            <a:srgbClr val="000000">
              <a:alpha val="50196"/>
            </a:srgbClr>
          </a:solidFill>
        </p:spPr>
        <p:txBody>
          <a:bodyPr wrap="square" rtlCol="0">
            <a:spAutoFit/>
          </a:bodyPr>
          <a:lstStyle/>
          <a:p>
            <a:pPr algn="ctr"/>
            <a:r>
              <a:rPr lang="en-US" sz="2500" b="1" dirty="0" smtClean="0">
                <a:solidFill>
                  <a:schemeClr val="bg1"/>
                </a:solidFill>
                <a:latin typeface="Arial" panose="020B0604020202020204" pitchFamily="34" charset="0"/>
                <a:cs typeface="Arial" panose="020B0604020202020204" pitchFamily="34" charset="0"/>
              </a:rPr>
              <a:t>Enter by the narrow gate; for wide is the gate and broad is the way that leads to destruction, and there are many who go in by it. Because narrow is the gate and </a:t>
            </a:r>
            <a:r>
              <a:rPr lang="en-US" sz="2500" b="1" u="sng" dirty="0" smtClean="0">
                <a:ln>
                  <a:solidFill>
                    <a:srgbClr val="C00000"/>
                  </a:solidFill>
                </a:ln>
                <a:solidFill>
                  <a:schemeClr val="bg1"/>
                </a:solidFill>
                <a:latin typeface="Arial" panose="020B0604020202020204" pitchFamily="34" charset="0"/>
                <a:cs typeface="Arial" panose="020B0604020202020204" pitchFamily="34" charset="0"/>
              </a:rPr>
              <a:t>difficult is the way which leads to life, and there are few who find it</a:t>
            </a:r>
            <a:r>
              <a:rPr lang="en-US" sz="2500" b="1" dirty="0" smtClean="0">
                <a:solidFill>
                  <a:schemeClr val="bg1"/>
                </a:solidFill>
                <a:latin typeface="Arial" panose="020B0604020202020204" pitchFamily="34" charset="0"/>
                <a:cs typeface="Arial" panose="020B0604020202020204" pitchFamily="34" charset="0"/>
              </a:rPr>
              <a:t>. (Matt 7:14-15)</a:t>
            </a:r>
            <a:endParaRPr lang="en-US" sz="25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263242" y="3434917"/>
            <a:ext cx="7623958" cy="3170099"/>
          </a:xfrm>
          <a:prstGeom prst="rect">
            <a:avLst/>
          </a:prstGeom>
          <a:solidFill>
            <a:srgbClr val="000000">
              <a:alpha val="50196"/>
            </a:srgbClr>
          </a:solidFill>
        </p:spPr>
        <p:txBody>
          <a:bodyPr wrap="square" rtlCol="0">
            <a:spAutoFit/>
          </a:bodyPr>
          <a:lstStyle/>
          <a:p>
            <a:pPr algn="ctr"/>
            <a:r>
              <a:rPr lang="en-US" sz="2500" b="1" dirty="0" smtClean="0">
                <a:solidFill>
                  <a:schemeClr val="bg1"/>
                </a:solidFill>
                <a:latin typeface="Arial" panose="020B0604020202020204" pitchFamily="34" charset="0"/>
                <a:cs typeface="Arial" panose="020B0604020202020204" pitchFamily="34" charset="0"/>
              </a:rPr>
              <a:t>Hearing you will hear and </a:t>
            </a:r>
            <a:r>
              <a:rPr lang="en-US" sz="2500" b="1" u="sng" dirty="0" smtClean="0">
                <a:ln>
                  <a:solidFill>
                    <a:srgbClr val="C00000"/>
                  </a:solidFill>
                </a:ln>
                <a:solidFill>
                  <a:schemeClr val="bg1"/>
                </a:solidFill>
                <a:latin typeface="Arial" panose="020B0604020202020204" pitchFamily="34" charset="0"/>
                <a:cs typeface="Arial" panose="020B0604020202020204" pitchFamily="34" charset="0"/>
              </a:rPr>
              <a:t>shall not understand</a:t>
            </a:r>
            <a:r>
              <a:rPr lang="en-US" sz="2500" b="1" dirty="0" smtClean="0">
                <a:solidFill>
                  <a:schemeClr val="bg1"/>
                </a:solidFill>
                <a:latin typeface="Arial" panose="020B0604020202020204" pitchFamily="34" charset="0"/>
                <a:cs typeface="Arial" panose="020B0604020202020204" pitchFamily="34" charset="0"/>
              </a:rPr>
              <a:t>, and seeing you will see and </a:t>
            </a:r>
            <a:r>
              <a:rPr lang="en-US" sz="2500" b="1" u="sng" dirty="0" smtClean="0">
                <a:ln>
                  <a:solidFill>
                    <a:srgbClr val="C00000"/>
                  </a:solidFill>
                </a:ln>
                <a:solidFill>
                  <a:schemeClr val="bg1"/>
                </a:solidFill>
                <a:latin typeface="Arial" panose="020B0604020202020204" pitchFamily="34" charset="0"/>
                <a:cs typeface="Arial" panose="020B0604020202020204" pitchFamily="34" charset="0"/>
              </a:rPr>
              <a:t>not perceive</a:t>
            </a:r>
            <a:r>
              <a:rPr lang="en-US" sz="2500" b="1" dirty="0" smtClean="0">
                <a:solidFill>
                  <a:schemeClr val="bg1"/>
                </a:solidFill>
                <a:latin typeface="Arial" panose="020B0604020202020204" pitchFamily="34" charset="0"/>
                <a:cs typeface="Arial" panose="020B0604020202020204" pitchFamily="34" charset="0"/>
              </a:rPr>
              <a:t>; For the </a:t>
            </a:r>
            <a:r>
              <a:rPr lang="en-US" sz="2500" b="1" u="sng" dirty="0" smtClean="0">
                <a:ln>
                  <a:solidFill>
                    <a:srgbClr val="C00000"/>
                  </a:solidFill>
                </a:ln>
                <a:solidFill>
                  <a:schemeClr val="bg1"/>
                </a:solidFill>
                <a:latin typeface="Arial" panose="020B0604020202020204" pitchFamily="34" charset="0"/>
                <a:cs typeface="Arial" panose="020B0604020202020204" pitchFamily="34" charset="0"/>
              </a:rPr>
              <a:t>hearts of this people have grown dull</a:t>
            </a:r>
            <a:r>
              <a:rPr lang="en-US" sz="2500" b="1" dirty="0" smtClean="0">
                <a:solidFill>
                  <a:schemeClr val="bg1"/>
                </a:solidFill>
                <a:latin typeface="Arial" panose="020B0604020202020204" pitchFamily="34" charset="0"/>
                <a:cs typeface="Arial" panose="020B0604020202020204" pitchFamily="34" charset="0"/>
              </a:rPr>
              <a:t>. Their ears are hard of hearing, and their eyes they have closed, lest they should see with their eyes and hear with their ears, lest they should understand with their hearts and turn, so that I should heal them. (Matt 13:14-15)</a:t>
            </a:r>
            <a:endParaRPr lang="en-US" sz="25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263242" y="4535494"/>
            <a:ext cx="5320145" cy="2015936"/>
          </a:xfrm>
          <a:prstGeom prst="rect">
            <a:avLst/>
          </a:prstGeom>
          <a:solidFill>
            <a:srgbClr val="000000">
              <a:alpha val="50196"/>
            </a:srgbClr>
          </a:solidFill>
        </p:spPr>
        <p:txBody>
          <a:bodyPr wrap="square" rtlCol="0">
            <a:spAutoFit/>
          </a:bodyPr>
          <a:lstStyle/>
          <a:p>
            <a:pPr algn="ctr"/>
            <a:r>
              <a:rPr lang="en-US" sz="2500" b="1" dirty="0" smtClean="0">
                <a:solidFill>
                  <a:schemeClr val="bg1"/>
                </a:solidFill>
                <a:latin typeface="Arial" panose="020B0604020202020204" pitchFamily="34" charset="0"/>
                <a:cs typeface="Arial" panose="020B0604020202020204" pitchFamily="34" charset="0"/>
              </a:rPr>
              <a:t>For you see your calling, brethren, that </a:t>
            </a:r>
            <a:r>
              <a:rPr lang="en-US" sz="2500" b="1" u="sng" dirty="0" smtClean="0">
                <a:ln>
                  <a:solidFill>
                    <a:srgbClr val="C00000"/>
                  </a:solidFill>
                </a:ln>
                <a:solidFill>
                  <a:schemeClr val="bg1"/>
                </a:solidFill>
                <a:latin typeface="Arial" panose="020B0604020202020204" pitchFamily="34" charset="0"/>
                <a:cs typeface="Arial" panose="020B0604020202020204" pitchFamily="34" charset="0"/>
              </a:rPr>
              <a:t>not many wise</a:t>
            </a:r>
            <a:r>
              <a:rPr lang="en-US" sz="2500" b="1" u="sng" dirty="0" smtClean="0">
                <a:solidFill>
                  <a:schemeClr val="bg1"/>
                </a:solidFill>
                <a:latin typeface="Arial" panose="020B0604020202020204" pitchFamily="34" charset="0"/>
                <a:cs typeface="Arial" panose="020B0604020202020204" pitchFamily="34" charset="0"/>
              </a:rPr>
              <a:t> </a:t>
            </a:r>
            <a:r>
              <a:rPr lang="en-US" sz="2500" b="1" dirty="0" smtClean="0">
                <a:solidFill>
                  <a:schemeClr val="bg1"/>
                </a:solidFill>
                <a:latin typeface="Arial" panose="020B0604020202020204" pitchFamily="34" charset="0"/>
                <a:cs typeface="Arial" panose="020B0604020202020204" pitchFamily="34" charset="0"/>
              </a:rPr>
              <a:t>according to the flesh, </a:t>
            </a:r>
            <a:r>
              <a:rPr lang="en-US" sz="2500" b="1" u="sng" dirty="0" smtClean="0">
                <a:ln>
                  <a:solidFill>
                    <a:srgbClr val="C00000"/>
                  </a:solidFill>
                </a:ln>
                <a:solidFill>
                  <a:schemeClr val="bg1"/>
                </a:solidFill>
                <a:latin typeface="Arial" panose="020B0604020202020204" pitchFamily="34" charset="0"/>
                <a:cs typeface="Arial" panose="020B0604020202020204" pitchFamily="34" charset="0"/>
              </a:rPr>
              <a:t>not many mighty</a:t>
            </a:r>
            <a:r>
              <a:rPr lang="en-US" sz="2500" b="1" dirty="0" smtClean="0">
                <a:solidFill>
                  <a:schemeClr val="bg1"/>
                </a:solidFill>
                <a:latin typeface="Arial" panose="020B0604020202020204" pitchFamily="34" charset="0"/>
                <a:cs typeface="Arial" panose="020B0604020202020204" pitchFamily="34" charset="0"/>
              </a:rPr>
              <a:t>, </a:t>
            </a:r>
            <a:r>
              <a:rPr lang="en-US" sz="2500" b="1" u="sng" dirty="0" smtClean="0">
                <a:ln>
                  <a:solidFill>
                    <a:srgbClr val="C00000"/>
                  </a:solidFill>
                </a:ln>
                <a:solidFill>
                  <a:schemeClr val="bg1"/>
                </a:solidFill>
                <a:latin typeface="Arial" panose="020B0604020202020204" pitchFamily="34" charset="0"/>
                <a:cs typeface="Arial" panose="020B0604020202020204" pitchFamily="34" charset="0"/>
              </a:rPr>
              <a:t>not many noble</a:t>
            </a:r>
            <a:r>
              <a:rPr lang="en-US" sz="2500" b="1" dirty="0" smtClean="0">
                <a:solidFill>
                  <a:schemeClr val="bg1"/>
                </a:solidFill>
                <a:latin typeface="Arial" panose="020B0604020202020204" pitchFamily="34" charset="0"/>
                <a:cs typeface="Arial" panose="020B0604020202020204" pitchFamily="34" charset="0"/>
              </a:rPr>
              <a:t>, are called. (1 Cor 1:26)</a:t>
            </a:r>
            <a:endParaRPr lang="en-US" sz="2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80126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grpId="1" nodeType="clickEffect">
                                  <p:stCondLst>
                                    <p:cond delay="0"/>
                                  </p:stCondLst>
                                  <p:childTnLst>
                                    <p:animEffect transition="out" filter="circle(in)">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7010400" y="1548384"/>
            <a:ext cx="2218944" cy="475488"/>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6096000" y="5205984"/>
            <a:ext cx="4657344" cy="1603248"/>
          </a:xfrm>
          <a:prstGeom prst="wedgeRectCallout">
            <a:avLst>
              <a:gd name="adj1" fmla="val -17954"/>
              <a:gd name="adj2" fmla="val -243964"/>
            </a:avLst>
          </a:prstGeom>
          <a:solidFill>
            <a:srgbClr val="FFFFFF">
              <a:alpha val="69804"/>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MWRIA (mo-ree‘-ah): “silliness, absurdity”</a:t>
            </a:r>
          </a:p>
          <a:p>
            <a:pPr algn="ctr"/>
            <a:r>
              <a:rPr lang="en-US" b="1" i="1" dirty="0" smtClean="0">
                <a:solidFill>
                  <a:schemeClr val="tx1"/>
                </a:solidFill>
              </a:rPr>
              <a:t>Moron</a:t>
            </a:r>
            <a:r>
              <a:rPr lang="en-US" b="1" dirty="0" smtClean="0">
                <a:solidFill>
                  <a:schemeClr val="tx1"/>
                </a:solidFill>
              </a:rPr>
              <a:t> (usually offensive:  a person affected with mild mental retardation).</a:t>
            </a:r>
          </a:p>
          <a:p>
            <a:pPr algn="ctr"/>
            <a:r>
              <a:rPr lang="en-US" b="1" dirty="0" smtClean="0">
                <a:solidFill>
                  <a:schemeClr val="tx1"/>
                </a:solidFill>
              </a:rPr>
              <a:t>To the world—Christ and His gospel message is MORONIC!</a:t>
            </a:r>
            <a:endParaRPr lang="en-US" b="1" dirty="0">
              <a:solidFill>
                <a:schemeClr val="tx1"/>
              </a:solidFill>
            </a:endParaRPr>
          </a:p>
        </p:txBody>
      </p:sp>
    </p:spTree>
    <p:extLst>
      <p:ext uri="{BB962C8B-B14F-4D97-AF65-F5344CB8AC3E}">
        <p14:creationId xmlns:p14="http://schemas.microsoft.com/office/powerpoint/2010/main" val="293843508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0372" y="165253"/>
            <a:ext cx="3980106" cy="1569660"/>
          </a:xfrm>
          <a:prstGeom prst="rect">
            <a:avLst/>
          </a:prstGeom>
          <a:solidFill>
            <a:srgbClr val="FFFFFF">
              <a:alpha val="69804"/>
            </a:srgbClr>
          </a:solidFill>
          <a:effectLst>
            <a:softEdge rad="63500"/>
          </a:effectLst>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My thoughts are not your thoughts</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nor </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your ways My ways</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says the Lord</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(Isa 55:8)</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triped Right Arrow 2"/>
          <p:cNvSpPr/>
          <p:nvPr/>
        </p:nvSpPr>
        <p:spPr>
          <a:xfrm rot="5400000">
            <a:off x="1608045" y="1980849"/>
            <a:ext cx="1264757" cy="576943"/>
          </a:xfrm>
          <a:prstGeom prst="stripedRightArrow">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0372" y="2804163"/>
            <a:ext cx="3980106" cy="3785652"/>
          </a:xfrm>
          <a:prstGeom prst="rect">
            <a:avLst/>
          </a:prstGeom>
          <a:solidFill>
            <a:srgbClr val="FFFFFF">
              <a:alpha val="69804"/>
            </a:srgbClr>
          </a:solidFill>
          <a:effectLst>
            <a:softEdge rad="63500"/>
          </a:effectLst>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Christ </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who</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being in the form of God, did not consider it robbery to be equal with God, </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made Himself of no reputation, taking the form of a bondservant, and coming in the likeness of men</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(Phil2:5-7)</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4767072" y="2060448"/>
            <a:ext cx="6986016" cy="3785652"/>
          </a:xfrm>
          <a:prstGeom prst="rect">
            <a:avLst/>
          </a:prstGeom>
          <a:solidFill>
            <a:srgbClr val="000000">
              <a:alpha val="69804"/>
            </a:srgbClr>
          </a:solidFill>
        </p:spPr>
        <p:txBody>
          <a:bodyPr wrap="square" rtlCol="0">
            <a:spAutoFit/>
          </a:bodyPr>
          <a:lstStyle/>
          <a:p>
            <a:pPr marL="342900" indent="-342900">
              <a:lnSpc>
                <a:spcPct val="150000"/>
              </a:lnSpc>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a </a:t>
            </a:r>
            <a:r>
              <a:rPr lang="en-US"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Jew</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(hated, persecuted minority), Gal  4:4)</a:t>
            </a:r>
          </a:p>
          <a:p>
            <a:pPr marL="342900" indent="-342900">
              <a:lnSpc>
                <a:spcPct val="150000"/>
              </a:lnSpc>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to an </a:t>
            </a:r>
            <a:r>
              <a:rPr lang="en-US"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unwed</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woman, Matt 1:18; Jn 8:41</a:t>
            </a:r>
          </a:p>
          <a:p>
            <a:pPr marL="342900" indent="-342900">
              <a:lnSpc>
                <a:spcPct val="150000"/>
              </a:lnSpc>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in a barn / </a:t>
            </a:r>
            <a:r>
              <a:rPr lang="en-US"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stable</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Lk 2:7</a:t>
            </a:r>
          </a:p>
          <a:p>
            <a:pPr marL="342900" indent="-342900">
              <a:lnSpc>
                <a:spcPct val="150000"/>
              </a:lnSpc>
              <a:buFont typeface="+mj-lt"/>
              <a:buAutoNum type="arabicPeriod"/>
            </a:pPr>
            <a:r>
              <a:rPr lang="en-US"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Rejected</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by brothers &amp; countrymen, Jn 1:11; Jn 7:5</a:t>
            </a:r>
          </a:p>
          <a:p>
            <a:pPr marL="342900" indent="-342900">
              <a:lnSpc>
                <a:spcPct val="150000"/>
              </a:lnSpc>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Betrayed by a “</a:t>
            </a:r>
            <a:r>
              <a:rPr lang="en-US"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friend</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Matt 26:14-16, 47-50</a:t>
            </a:r>
          </a:p>
          <a:p>
            <a:pPr marL="342900" indent="-342900">
              <a:lnSpc>
                <a:spcPct val="150000"/>
              </a:lnSpc>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Condemned and convicted </a:t>
            </a:r>
            <a:r>
              <a:rPr lang="en-US"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unlawfully</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Lk 23:4</a:t>
            </a:r>
          </a:p>
          <a:p>
            <a:pPr marL="342900" indent="-342900">
              <a:lnSpc>
                <a:spcPct val="150000"/>
              </a:lnSpc>
              <a:buFont typeface="+mj-lt"/>
              <a:buAutoNum type="arabicPeriod"/>
            </a:pPr>
            <a:r>
              <a:rPr lang="en-US"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Beaten</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without mercy, Matt 27:26</a:t>
            </a:r>
          </a:p>
          <a:p>
            <a:pPr marL="342900" indent="-342900">
              <a:lnSpc>
                <a:spcPct val="150000"/>
              </a:lnSpc>
              <a:buFont typeface="+mj-lt"/>
              <a:buAutoNum type="arabicPeriod"/>
            </a:pPr>
            <a:r>
              <a:rPr lang="en-US"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Crucified</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cursed death), Lk 23:33, Gal 3:13</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767072" y="2060448"/>
            <a:ext cx="6986016" cy="3785652"/>
          </a:xfrm>
          <a:prstGeom prst="rect">
            <a:avLst/>
          </a:prstGeom>
        </p:spPr>
      </p:pic>
    </p:spTree>
    <p:extLst>
      <p:ext uri="{BB962C8B-B14F-4D97-AF65-F5344CB8AC3E}">
        <p14:creationId xmlns:p14="http://schemas.microsoft.com/office/powerpoint/2010/main" val="215893737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bg/>
                                          </p:spTgt>
                                        </p:tgtEl>
                                        <p:attrNameLst>
                                          <p:attrName>style.visibility</p:attrName>
                                        </p:attrNameLst>
                                      </p:cBhvr>
                                      <p:to>
                                        <p:strVal val="visible"/>
                                      </p:to>
                                    </p:set>
                                    <p:animEffect transition="in" filter="wipe(up)">
                                      <p:cBhvr>
                                        <p:cTn id="16" dur="3000"/>
                                        <p:tgtEl>
                                          <p:spTgt spid="5">
                                            <p:bg/>
                                          </p:spTgt>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3000"/>
                                        <p:tgtEl>
                                          <p:spTgt spid="5">
                                            <p:txEl>
                                              <p:pRg st="0" end="0"/>
                                            </p:txEl>
                                          </p:spTgt>
                                        </p:tgtEl>
                                      </p:cBhvr>
                                    </p:animEffect>
                                  </p:childTnLst>
                                </p:cTn>
                              </p:par>
                            </p:childTnLst>
                          </p:cTn>
                        </p:par>
                        <p:par>
                          <p:cTn id="21" fill="hold">
                            <p:stCondLst>
                              <p:cond delay="6000"/>
                            </p:stCondLst>
                            <p:childTnLst>
                              <p:par>
                                <p:cTn id="22" presetID="22" presetClass="entr" presetSubtype="8" fill="hold" grpId="0"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3000"/>
                                        <p:tgtEl>
                                          <p:spTgt spid="5">
                                            <p:txEl>
                                              <p:pRg st="1" end="1"/>
                                            </p:txEl>
                                          </p:spTgt>
                                        </p:tgtEl>
                                      </p:cBhvr>
                                    </p:animEffect>
                                  </p:childTnLst>
                                </p:cTn>
                              </p:par>
                            </p:childTnLst>
                          </p:cTn>
                        </p:par>
                        <p:par>
                          <p:cTn id="25" fill="hold">
                            <p:stCondLst>
                              <p:cond delay="9000"/>
                            </p:stCondLst>
                            <p:childTnLst>
                              <p:par>
                                <p:cTn id="26" presetID="22" presetClass="entr" presetSubtype="8"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3000"/>
                                        <p:tgtEl>
                                          <p:spTgt spid="5">
                                            <p:txEl>
                                              <p:pRg st="2" end="2"/>
                                            </p:txEl>
                                          </p:spTgt>
                                        </p:tgtEl>
                                      </p:cBhvr>
                                    </p:animEffect>
                                  </p:childTnLst>
                                </p:cTn>
                              </p:par>
                            </p:childTnLst>
                          </p:cTn>
                        </p:par>
                        <p:par>
                          <p:cTn id="29" fill="hold">
                            <p:stCondLst>
                              <p:cond delay="12000"/>
                            </p:stCondLst>
                            <p:childTnLst>
                              <p:par>
                                <p:cTn id="30" presetID="22" presetClass="entr" presetSubtype="8" fill="hold" grpId="0"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left)">
                                      <p:cBhvr>
                                        <p:cTn id="32" dur="3000"/>
                                        <p:tgtEl>
                                          <p:spTgt spid="5">
                                            <p:txEl>
                                              <p:pRg st="3" end="3"/>
                                            </p:txEl>
                                          </p:spTgt>
                                        </p:tgtEl>
                                      </p:cBhvr>
                                    </p:animEffect>
                                  </p:childTnLst>
                                </p:cTn>
                              </p:par>
                            </p:childTnLst>
                          </p:cTn>
                        </p:par>
                        <p:par>
                          <p:cTn id="33" fill="hold">
                            <p:stCondLst>
                              <p:cond delay="15000"/>
                            </p:stCondLst>
                            <p:childTnLst>
                              <p:par>
                                <p:cTn id="34" presetID="22" presetClass="entr" presetSubtype="8" fill="hold" grpId="0" nodeType="after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wipe(left)">
                                      <p:cBhvr>
                                        <p:cTn id="36" dur="3000"/>
                                        <p:tgtEl>
                                          <p:spTgt spid="5">
                                            <p:txEl>
                                              <p:pRg st="4" end="4"/>
                                            </p:txEl>
                                          </p:spTgt>
                                        </p:tgtEl>
                                      </p:cBhvr>
                                    </p:animEffect>
                                  </p:childTnLst>
                                </p:cTn>
                              </p:par>
                            </p:childTnLst>
                          </p:cTn>
                        </p:par>
                        <p:par>
                          <p:cTn id="37" fill="hold">
                            <p:stCondLst>
                              <p:cond delay="18000"/>
                            </p:stCondLst>
                            <p:childTnLst>
                              <p:par>
                                <p:cTn id="38" presetID="22" presetClass="entr" presetSubtype="8" fill="hold" grpId="0" nodeType="after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left)">
                                      <p:cBhvr>
                                        <p:cTn id="40" dur="3000"/>
                                        <p:tgtEl>
                                          <p:spTgt spid="5">
                                            <p:txEl>
                                              <p:pRg st="5" end="5"/>
                                            </p:txEl>
                                          </p:spTgt>
                                        </p:tgtEl>
                                      </p:cBhvr>
                                    </p:animEffect>
                                  </p:childTnLst>
                                </p:cTn>
                              </p:par>
                            </p:childTnLst>
                          </p:cTn>
                        </p:par>
                        <p:par>
                          <p:cTn id="41" fill="hold">
                            <p:stCondLst>
                              <p:cond delay="21000"/>
                            </p:stCondLst>
                            <p:childTnLst>
                              <p:par>
                                <p:cTn id="42" presetID="22" presetClass="entr" presetSubtype="8" fill="hold" grpId="0" nodeType="after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wipe(left)">
                                      <p:cBhvr>
                                        <p:cTn id="44" dur="3000"/>
                                        <p:tgtEl>
                                          <p:spTgt spid="5">
                                            <p:txEl>
                                              <p:pRg st="6" end="6"/>
                                            </p:txEl>
                                          </p:spTgt>
                                        </p:tgtEl>
                                      </p:cBhvr>
                                    </p:animEffect>
                                  </p:childTnLst>
                                </p:cTn>
                              </p:par>
                            </p:childTnLst>
                          </p:cTn>
                        </p:par>
                        <p:par>
                          <p:cTn id="45" fill="hold">
                            <p:stCondLst>
                              <p:cond delay="24000"/>
                            </p:stCondLst>
                            <p:childTnLst>
                              <p:par>
                                <p:cTn id="46" presetID="22" presetClass="entr" presetSubtype="8"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wipe(left)">
                                      <p:cBhvr>
                                        <p:cTn id="48" dur="30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ssolve">
                                      <p:cBhvr>
                                        <p:cTn id="53"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774" r="48874" b="7307"/>
          <a:stretch/>
        </p:blipFill>
        <p:spPr>
          <a:xfrm>
            <a:off x="1" y="0"/>
            <a:ext cx="3011424" cy="3820147"/>
          </a:xfrm>
          <a:prstGeom prst="ellipse">
            <a:avLst/>
          </a:prstGeom>
          <a:ln>
            <a:noFill/>
          </a:ln>
          <a:effectLst>
            <a:softEdge rad="112500"/>
          </a:effectLst>
        </p:spPr>
      </p:pic>
      <p:sp>
        <p:nvSpPr>
          <p:cNvPr id="5" name="Rectangle 4"/>
          <p:cNvSpPr/>
          <p:nvPr/>
        </p:nvSpPr>
        <p:spPr>
          <a:xfrm>
            <a:off x="84535" y="3624012"/>
            <a:ext cx="2926890" cy="954107"/>
          </a:xfrm>
          <a:prstGeom prst="rect">
            <a:avLst/>
          </a:prstGeom>
          <a:noFill/>
        </p:spPr>
        <p:txBody>
          <a:bodyPr wrap="none" lIns="91440" tIns="45720" rIns="91440" bIns="45720">
            <a:spAutoFit/>
          </a:bodyPr>
          <a:lstStyle/>
          <a:p>
            <a:pPr algn="ctr"/>
            <a:r>
              <a:rPr lang="en-US" sz="2800" spc="300" dirty="0" smtClean="0">
                <a:ln w="0">
                  <a:solidFill>
                    <a:sysClr val="windowText" lastClr="000000"/>
                  </a:solidFill>
                </a:ln>
                <a:solidFill>
                  <a:schemeClr val="accent2">
                    <a:lumMod val="75000"/>
                  </a:schemeClr>
                </a:solidFill>
                <a:effectLst>
                  <a:glow rad="63500">
                    <a:schemeClr val="accent1">
                      <a:satMod val="175000"/>
                      <a:alpha val="40000"/>
                    </a:schemeClr>
                  </a:glow>
                  <a:outerShdw blurRad="38100" dist="19050" dir="2700000" algn="tl" rotWithShape="0">
                    <a:schemeClr val="tx1">
                      <a:alpha val="40000"/>
                    </a:schemeClr>
                  </a:outerShdw>
                </a:effectLst>
              </a:rPr>
              <a:t>Matthew 13:57</a:t>
            </a:r>
          </a:p>
          <a:p>
            <a:pPr algn="ctr"/>
            <a:r>
              <a:rPr lang="en-US" sz="2800" spc="300" dirty="0" smtClean="0">
                <a:ln w="0">
                  <a:solidFill>
                    <a:sysClr val="windowText" lastClr="000000"/>
                  </a:solidFill>
                </a:ln>
                <a:solidFill>
                  <a:schemeClr val="accent2">
                    <a:lumMod val="75000"/>
                  </a:schemeClr>
                </a:solidFill>
                <a:effectLst>
                  <a:glow rad="63500">
                    <a:schemeClr val="accent1">
                      <a:satMod val="175000"/>
                      <a:alpha val="40000"/>
                    </a:schemeClr>
                  </a:glow>
                  <a:outerShdw blurRad="38100" dist="19050" dir="2700000" algn="tl" rotWithShape="0">
                    <a:schemeClr val="tx1">
                      <a:alpha val="40000"/>
                    </a:schemeClr>
                  </a:outerShdw>
                </a:effectLst>
              </a:rPr>
              <a:t>Matthew 15:12</a:t>
            </a:r>
            <a:endParaRPr lang="en-US" sz="2800" spc="300" dirty="0">
              <a:ln w="0">
                <a:solidFill>
                  <a:sysClr val="windowText" lastClr="000000"/>
                </a:solidFill>
              </a:ln>
              <a:solidFill>
                <a:schemeClr val="accent2">
                  <a:lumMod val="75000"/>
                </a:schemeClr>
              </a:solidFill>
              <a:effectLst>
                <a:glow rad="63500">
                  <a:schemeClr val="accent1">
                    <a:satMod val="175000"/>
                    <a:alpha val="40000"/>
                  </a:schemeClr>
                </a:glow>
                <a:outerShdw blurRad="38100" dist="19050" dir="2700000" algn="tl" rotWithShape="0">
                  <a:schemeClr val="tx1">
                    <a:alpha val="40000"/>
                  </a:schemeClr>
                </a:outerShdw>
              </a:effectLs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151" y="-4140"/>
            <a:ext cx="9626418" cy="792549"/>
          </a:xfrm>
          <a:prstGeom prst="rect">
            <a:avLst/>
          </a:prstGeom>
        </p:spPr>
      </p:pic>
      <p:sp>
        <p:nvSpPr>
          <p:cNvPr id="7" name="TextBox 6"/>
          <p:cNvSpPr txBox="1"/>
          <p:nvPr/>
        </p:nvSpPr>
        <p:spPr>
          <a:xfrm>
            <a:off x="3340608" y="1048512"/>
            <a:ext cx="8543961" cy="4893647"/>
          </a:xfrm>
          <a:prstGeom prst="rect">
            <a:avLst/>
          </a:prstGeom>
          <a:noFill/>
        </p:spPr>
        <p:txBody>
          <a:bodyPr wrap="square" rtlCol="0">
            <a:spAutoFit/>
          </a:bodyPr>
          <a:lstStyle/>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meek not the mighty will inherit the earth (Mt 5:4)</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Deny yourself not look out for “number one” (Lk 9:23)</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last are not last -- but will be first (Mt 19:30)</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Don’t hit back, but turn the other cheek (Mt 5:39)</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 do not hate your enemies (Mt 5:43-44; Rm 12:20)</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will be hated not loved by men (Mt 10:22)</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Give away your fortune (Mt 19:21)</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 trials as a reason for rejoicing (Jas 1:2)</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Joyfully accept the seizure of property (Heb 10:34)</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Take a wrong instead of a lawsuit (1 Cor 6:1-7)</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Lose your life, not save it (Mt 16:25)</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Greatness is being a servant not a ruler (Mt 20:26)</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receive the same “wages” (Mt 20:1-16)</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10924" b="15295"/>
          <a:stretch/>
        </p:blipFill>
        <p:spPr>
          <a:xfrm>
            <a:off x="3340608" y="805635"/>
            <a:ext cx="8434233" cy="5774937"/>
          </a:xfrm>
          <a:prstGeom prst="rect">
            <a:avLst/>
          </a:prstGeom>
        </p:spPr>
      </p:pic>
    </p:spTree>
    <p:extLst>
      <p:ext uri="{BB962C8B-B14F-4D97-AF65-F5344CB8AC3E}">
        <p14:creationId xmlns:p14="http://schemas.microsoft.com/office/powerpoint/2010/main" val="320390494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20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20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20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20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2000"/>
                                        <p:tgtEl>
                                          <p:spTgt spid="7">
                                            <p:txEl>
                                              <p:pRg st="5" end="5"/>
                                            </p:txEl>
                                          </p:spTgt>
                                        </p:tgtEl>
                                      </p:cBhvr>
                                    </p:animEffect>
                                  </p:childTnLst>
                                  <p:subTnLst>
                                    <p:animClr clrSpc="rgb" dir="cw">
                                      <p:cBhvr override="childStyle">
                                        <p:cTn dur="1" fill="hold" display="0" masterRel="nextClick" afterEffect="1"/>
                                        <p:tgtEl>
                                          <p:spTgt spid="7">
                                            <p:txEl>
                                              <p:pRg st="5" end="5"/>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2000"/>
                                        <p:tgtEl>
                                          <p:spTgt spid="7">
                                            <p:txEl>
                                              <p:pRg st="6" end="6"/>
                                            </p:txEl>
                                          </p:spTgt>
                                        </p:tgtEl>
                                      </p:cBhvr>
                                    </p:animEffect>
                                  </p:childTnLst>
                                  <p:subTnLst>
                                    <p:animClr clrSpc="rgb" dir="cw">
                                      <p:cBhvr override="childStyle">
                                        <p:cTn dur="1" fill="hold" display="0" masterRel="nextClick" afterEffect="1"/>
                                        <p:tgtEl>
                                          <p:spTgt spid="7">
                                            <p:txEl>
                                              <p:pRg st="6" end="6"/>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2000"/>
                                        <p:tgtEl>
                                          <p:spTgt spid="7">
                                            <p:txEl>
                                              <p:pRg st="7" end="7"/>
                                            </p:txEl>
                                          </p:spTgt>
                                        </p:tgtEl>
                                      </p:cBhvr>
                                    </p:animEffect>
                                  </p:childTnLst>
                                  <p:subTnLst>
                                    <p:animClr clrSpc="rgb" dir="cw">
                                      <p:cBhvr override="childStyle">
                                        <p:cTn dur="1" fill="hold" display="0" masterRel="nextClick" afterEffect="1"/>
                                        <p:tgtEl>
                                          <p:spTgt spid="7">
                                            <p:txEl>
                                              <p:pRg st="7" end="7"/>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2000"/>
                                        <p:tgtEl>
                                          <p:spTgt spid="7">
                                            <p:txEl>
                                              <p:pRg st="8" end="8"/>
                                            </p:txEl>
                                          </p:spTgt>
                                        </p:tgtEl>
                                      </p:cBhvr>
                                    </p:animEffect>
                                  </p:childTnLst>
                                  <p:subTnLst>
                                    <p:animClr clrSpc="rgb" dir="cw">
                                      <p:cBhvr override="childStyle">
                                        <p:cTn dur="1" fill="hold" display="0" masterRel="nextClick" afterEffect="1"/>
                                        <p:tgtEl>
                                          <p:spTgt spid="7">
                                            <p:txEl>
                                              <p:pRg st="8" end="8"/>
                                            </p:txEl>
                                          </p:spTgt>
                                        </p:tgtEl>
                                        <p:attrNameLst>
                                          <p:attrName>ppt_c</p:attrName>
                                        </p:attrNameLst>
                                      </p:cBhvr>
                                      <p:to>
                                        <a:srgbClr val="808080"/>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wipe(left)">
                                      <p:cBhvr>
                                        <p:cTn id="52" dur="2000"/>
                                        <p:tgtEl>
                                          <p:spTgt spid="7">
                                            <p:txEl>
                                              <p:pRg st="9" end="9"/>
                                            </p:txEl>
                                          </p:spTgt>
                                        </p:tgtEl>
                                      </p:cBhvr>
                                    </p:animEffect>
                                  </p:childTnLst>
                                  <p:subTnLst>
                                    <p:animClr clrSpc="rgb" dir="cw">
                                      <p:cBhvr override="childStyle">
                                        <p:cTn dur="1" fill="hold" display="0" masterRel="nextClick" afterEffect="1"/>
                                        <p:tgtEl>
                                          <p:spTgt spid="7">
                                            <p:txEl>
                                              <p:pRg st="9" end="9"/>
                                            </p:txEl>
                                          </p:spTgt>
                                        </p:tgtEl>
                                        <p:attrNameLst>
                                          <p:attrName>ppt_c</p:attrName>
                                        </p:attrNameLst>
                                      </p:cBhvr>
                                      <p:to>
                                        <a:srgbClr val="808080"/>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wipe(left)">
                                      <p:cBhvr>
                                        <p:cTn id="57" dur="2000"/>
                                        <p:tgtEl>
                                          <p:spTgt spid="7">
                                            <p:txEl>
                                              <p:pRg st="10" end="10"/>
                                            </p:txEl>
                                          </p:spTgt>
                                        </p:tgtEl>
                                      </p:cBhvr>
                                    </p:animEffect>
                                  </p:childTnLst>
                                  <p:subTnLst>
                                    <p:animClr clrSpc="rgb" dir="cw">
                                      <p:cBhvr override="childStyle">
                                        <p:cTn dur="1" fill="hold" display="0" masterRel="nextClick" afterEffect="1"/>
                                        <p:tgtEl>
                                          <p:spTgt spid="7">
                                            <p:txEl>
                                              <p:pRg st="10" end="10"/>
                                            </p:txEl>
                                          </p:spTgt>
                                        </p:tgtEl>
                                        <p:attrNameLst>
                                          <p:attrName>ppt_c</p:attrName>
                                        </p:attrNameLst>
                                      </p:cBhvr>
                                      <p:to>
                                        <a:srgbClr val="808080"/>
                                      </p:to>
                                    </p:animClr>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wipe(left)">
                                      <p:cBhvr>
                                        <p:cTn id="62" dur="2000"/>
                                        <p:tgtEl>
                                          <p:spTgt spid="7">
                                            <p:txEl>
                                              <p:pRg st="11" end="11"/>
                                            </p:txEl>
                                          </p:spTgt>
                                        </p:tgtEl>
                                      </p:cBhvr>
                                    </p:animEffect>
                                  </p:childTnLst>
                                  <p:subTnLst>
                                    <p:animClr clrSpc="rgb" dir="cw">
                                      <p:cBhvr override="childStyle">
                                        <p:cTn dur="1" fill="hold" display="0" masterRel="nextClick" afterEffect="1"/>
                                        <p:tgtEl>
                                          <p:spTgt spid="7">
                                            <p:txEl>
                                              <p:pRg st="11" end="11"/>
                                            </p:txEl>
                                          </p:spTgt>
                                        </p:tgtEl>
                                        <p:attrNameLst>
                                          <p:attrName>ppt_c</p:attrName>
                                        </p:attrNameLst>
                                      </p:cBhvr>
                                      <p:to>
                                        <a:srgbClr val="808080"/>
                                      </p:to>
                                    </p:animClr>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wipe(left)">
                                      <p:cBhvr>
                                        <p:cTn id="67" dur="2000"/>
                                        <p:tgtEl>
                                          <p:spTgt spid="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dissolve">
                                      <p:cBhvr>
                                        <p:cTn id="7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7D2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0688" y="85344"/>
            <a:ext cx="2968592" cy="2968592"/>
          </a:xfrm>
          <a:prstGeom prst="rect">
            <a:avLst/>
          </a:prstGeom>
        </p:spPr>
      </p:pic>
      <p:sp>
        <p:nvSpPr>
          <p:cNvPr id="3" name="TextBox 2"/>
          <p:cNvSpPr txBox="1"/>
          <p:nvPr/>
        </p:nvSpPr>
        <p:spPr>
          <a:xfrm>
            <a:off x="170687" y="3312888"/>
            <a:ext cx="11847141" cy="346921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rebel son not the one who stayed on the farm, Lk 15:11-32</a:t>
            </a:r>
          </a:p>
          <a:p>
            <a:pPr marL="342900" indent="-342900">
              <a:lnSpc>
                <a:spcPct val="150000"/>
              </a:lnSpc>
              <a:buFont typeface="Wingdings" panose="05000000000000000000" pitchFamily="2" charset="2"/>
              <a:buChar char="Ø"/>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tax collector not the Pharisee, Lk 18:9-14</a:t>
            </a:r>
          </a:p>
          <a:p>
            <a:pPr marL="342900" indent="-342900">
              <a:lnSpc>
                <a:spcPct val="150000"/>
              </a:lnSpc>
              <a:buFont typeface="Wingdings" panose="05000000000000000000" pitchFamily="2" charset="2"/>
              <a:buChar char="Ø"/>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sinful woman not Simon the Pharisee, Lk 7:36-50</a:t>
            </a:r>
          </a:p>
          <a:p>
            <a:pPr marL="342900" indent="-342900">
              <a:lnSpc>
                <a:spcPct val="150000"/>
              </a:lnSpc>
              <a:buFont typeface="Wingdings" panose="05000000000000000000" pitchFamily="2" charset="2"/>
              <a:buChar char="Ø"/>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“wasteful” woman not the thrifty, Mk 14:3-9</a:t>
            </a:r>
          </a:p>
          <a:p>
            <a:pPr marL="342900" indent="-342900">
              <a:lnSpc>
                <a:spcPct val="150000"/>
              </a:lnSpc>
              <a:buFont typeface="Wingdings" panose="05000000000000000000" pitchFamily="2" charset="2"/>
              <a:buChar char="Ø"/>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poor widow not the rich who gave, Mk 12:41-44</a:t>
            </a:r>
            <a:endPar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729" y="189357"/>
            <a:ext cx="2409823" cy="1768208"/>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2328" y="85344"/>
            <a:ext cx="1764792" cy="2353056"/>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7585" y="1876961"/>
            <a:ext cx="1494743" cy="1640781"/>
          </a:xfrm>
          <a:prstGeom prst="rect">
            <a:avLst/>
          </a:prstGeom>
          <a:ln>
            <a:noFill/>
          </a:ln>
          <a:effectLst>
            <a:softEdge rad="112500"/>
          </a:effectLst>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5263" t="8846" r="14706" b="3637"/>
          <a:stretch/>
        </p:blipFill>
        <p:spPr>
          <a:xfrm>
            <a:off x="7437120" y="999496"/>
            <a:ext cx="1922066" cy="1754929"/>
          </a:xfrm>
          <a:prstGeom prst="rect">
            <a:avLst/>
          </a:prstGeom>
          <a:ln>
            <a:noFill/>
          </a:ln>
          <a:effectLst>
            <a:softEdge rad="112500"/>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4688" y="85344"/>
            <a:ext cx="2487168" cy="1998617"/>
          </a:xfrm>
          <a:prstGeom prst="rect">
            <a:avLst/>
          </a:prstGeom>
          <a:ln>
            <a:noFill/>
          </a:ln>
          <a:effectLst>
            <a:softEdge rad="112500"/>
          </a:effectLst>
        </p:spPr>
      </p:pic>
      <p:pic>
        <p:nvPicPr>
          <p:cNvPr id="9" name="Picture 8"/>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9872" y="3467100"/>
            <a:ext cx="11167872" cy="3390900"/>
          </a:xfrm>
          <a:prstGeom prst="rect">
            <a:avLst/>
          </a:prstGeom>
        </p:spPr>
      </p:pic>
    </p:spTree>
    <p:extLst>
      <p:ext uri="{BB962C8B-B14F-4D97-AF65-F5344CB8AC3E}">
        <p14:creationId xmlns:p14="http://schemas.microsoft.com/office/powerpoint/2010/main" val="192493386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95072" y="1037696"/>
            <a:ext cx="11826240" cy="3850541"/>
          </a:xfrm>
          <a:prstGeom prst="rect">
            <a:avLst/>
          </a:prstGeom>
          <a:noFill/>
        </p:spPr>
        <p:txBody>
          <a:bodyPr wrap="square" rtlCol="0">
            <a:spAutoFit/>
          </a:bodyPr>
          <a:lstStyle/>
          <a:p>
            <a:pPr marL="342900" indent="-342900">
              <a:lnSpc>
                <a:spcPct val="150000"/>
              </a:lnSpc>
              <a:buFont typeface="+mj-lt"/>
              <a:buAutoNum type="arabicPeriod"/>
            </a:pPr>
            <a:r>
              <a:rPr lang="en-US" sz="4200" b="1" dirty="0" smtClean="0">
                <a:ln>
                  <a:solidFill>
                    <a:schemeClr val="bg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No one is beyond redemption.</a:t>
            </a:r>
          </a:p>
          <a:p>
            <a:pPr marL="342900" indent="-342900">
              <a:lnSpc>
                <a:spcPct val="150000"/>
              </a:lnSpc>
              <a:buFont typeface="+mj-lt"/>
              <a:buAutoNum type="arabicPeriod"/>
            </a:pPr>
            <a:r>
              <a:rPr lang="en-US" sz="4200" b="1" dirty="0">
                <a:ln>
                  <a:solidFill>
                    <a:schemeClr val="bg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200" b="1" dirty="0" smtClean="0">
                <a:ln>
                  <a:solidFill>
                    <a:schemeClr val="bg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 devise a different way of thinking.</a:t>
            </a:r>
          </a:p>
          <a:p>
            <a:pPr marL="342900" indent="-342900">
              <a:lnSpc>
                <a:spcPct val="150000"/>
              </a:lnSpc>
              <a:buFont typeface="+mj-lt"/>
              <a:buAutoNum type="arabicPeriod"/>
            </a:pPr>
            <a:r>
              <a:rPr lang="en-US" sz="4200" b="1" dirty="0">
                <a:ln>
                  <a:solidFill>
                    <a:schemeClr val="bg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200" b="1" dirty="0" smtClean="0">
                <a:ln>
                  <a:solidFill>
                    <a:schemeClr val="bg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Trusting God when it doesn’t make sense.</a:t>
            </a:r>
          </a:p>
          <a:p>
            <a:pPr marL="342900" indent="-342900">
              <a:lnSpc>
                <a:spcPct val="150000"/>
              </a:lnSpc>
              <a:buFont typeface="+mj-lt"/>
              <a:buAutoNum type="arabicPeriod"/>
            </a:pPr>
            <a:r>
              <a:rPr lang="en-US" sz="4200" b="1" dirty="0">
                <a:ln>
                  <a:solidFill>
                    <a:schemeClr val="bg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200" b="1" dirty="0" smtClean="0">
                <a:ln>
                  <a:solidFill>
                    <a:schemeClr val="bg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Showing the world we’re “fools” for Christ.</a:t>
            </a:r>
            <a:endParaRPr lang="en-US" sz="4200" b="1" dirty="0">
              <a:ln>
                <a:solidFill>
                  <a:schemeClr val="bg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20236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623</Words>
  <Application>Microsoft Office PowerPoint</Application>
  <PresentationFormat>Custom</PresentationFormat>
  <Paragraphs>53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Wingdings</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Deacons Room</cp:lastModifiedBy>
  <cp:revision>26</cp:revision>
  <dcterms:created xsi:type="dcterms:W3CDTF">2015-03-17T14:57:19Z</dcterms:created>
  <dcterms:modified xsi:type="dcterms:W3CDTF">2015-03-22T15:32:46Z</dcterms:modified>
</cp:coreProperties>
</file>