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71" r:id="rId7"/>
    <p:sldId id="259" r:id="rId8"/>
    <p:sldId id="262" r:id="rId9"/>
    <p:sldId id="270"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Baskerville Old Face" panose="02020602080505020303" pitchFamily="18" charset="0"/>
      <p:regular r:id="rId17"/>
    </p:embeddedFont>
    <p:embeddedFont>
      <p:font typeface="Monotype Corsiva" panose="03010101010201010101" pitchFamily="66" charset="0"/>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50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66" d="100"/>
          <a:sy n="66" d="100"/>
        </p:scale>
        <p:origin x="-594" y="-108"/>
      </p:cViewPr>
      <p:guideLst>
        <p:guide orient="horz" pos="2160"/>
        <p:guide pos="384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20904211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49837531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897902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700511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0120991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7200387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t>3/22/2015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415702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t>3/22/2015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8023529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t>3/22/2015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808249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783268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14045954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t>3/22/2015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t>‹#›</a:t>
            </a:fld>
            <a:endParaRPr lang="en-US"/>
          </a:p>
        </p:txBody>
      </p:sp>
    </p:spTree>
    <p:extLst>
      <p:ext uri="{BB962C8B-B14F-4D97-AF65-F5344CB8AC3E}">
        <p14:creationId xmlns:p14="http://schemas.microsoft.com/office/powerpoint/2010/main" val="37774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140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64" y="777026"/>
            <a:ext cx="11826240" cy="6001643"/>
          </a:xfrm>
          <a:prstGeom prst="rect">
            <a:avLst/>
          </a:prstGeom>
          <a:noFill/>
        </p:spPr>
        <p:txBody>
          <a:bodyPr wrap="square" rtlCol="0">
            <a:spAutoFit/>
          </a:bodyPr>
          <a:lstStyle/>
          <a:p>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sz="3200" b="1" dirty="0">
                <a:latin typeface="Arial" panose="020B0604020202020204" pitchFamily="34" charset="0"/>
                <a:cs typeface="Arial" panose="020B0604020202020204" pitchFamily="34" charset="0"/>
              </a:rPr>
              <a:t>For if God did not spare the angels who sinned, but cast them down to hell and delivered them into chains of darkness, to be reserved for judgment;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US" sz="3200" b="1" dirty="0">
                <a:latin typeface="Arial" panose="020B0604020202020204" pitchFamily="34" charset="0"/>
                <a:cs typeface="Arial" panose="020B0604020202020204" pitchFamily="34" charset="0"/>
              </a:rPr>
              <a:t>and did not spare the ancient world, but saved Noah, one of eight people, a preacher of righteousness, bringing in the flood on the world of the ungodly;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3200" b="1" dirty="0">
                <a:latin typeface="Arial" panose="020B0604020202020204" pitchFamily="34" charset="0"/>
                <a:cs typeface="Arial" panose="020B0604020202020204" pitchFamily="34" charset="0"/>
              </a:rPr>
              <a:t>and turning the cities of Sodom and Gomorrah into ashes, condemned them to destruction, making them an example to those who afterward would live ungodly;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200" b="1" dirty="0">
                <a:latin typeface="Arial" panose="020B0604020202020204" pitchFamily="34" charset="0"/>
                <a:cs typeface="Arial" panose="020B0604020202020204" pitchFamily="34" charset="0"/>
              </a:rPr>
              <a:t>and delivered righteous Lot, who was oppressed by the filthy conduct of the wicked </a:t>
            </a:r>
            <a:r>
              <a:rPr lang="en-US" sz="32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200" b="1" dirty="0">
                <a:latin typeface="Arial" panose="020B0604020202020204" pitchFamily="34" charset="0"/>
                <a:cs typeface="Arial" panose="020B0604020202020204" pitchFamily="34" charset="0"/>
              </a:rPr>
              <a:t>(for that righteous man, dwelling among them, tormented his righteous soul from day to day by seeing and hearing their lawless deeds</a:t>
            </a:r>
            <a:r>
              <a:rPr lang="en-US" sz="3200" b="1" dirty="0" smtClean="0">
                <a:latin typeface="Arial" panose="020B0604020202020204" pitchFamily="34" charset="0"/>
                <a:cs typeface="Arial" panose="020B0604020202020204" pitchFamily="34" charset="0"/>
              </a:rPr>
              <a:t>) . . .</a:t>
            </a:r>
            <a:endParaRPr lang="en-US" sz="3200" b="1" dirty="0">
              <a:latin typeface="Arial" panose="020B0604020202020204" pitchFamily="34" charset="0"/>
              <a:cs typeface="Arial" panose="020B0604020202020204" pitchFamily="34" charset="0"/>
            </a:endParaRPr>
          </a:p>
        </p:txBody>
      </p:sp>
      <p:sp>
        <p:nvSpPr>
          <p:cNvPr id="3" name="Rectangle 2"/>
          <p:cNvSpPr/>
          <p:nvPr/>
        </p:nvSpPr>
        <p:spPr>
          <a:xfrm>
            <a:off x="3310499" y="0"/>
            <a:ext cx="5571012"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800" dirty="0" smtClean="0">
                <a:ln w="11430">
                  <a:solidFill>
                    <a:srgbClr val="002060"/>
                  </a:solidFill>
                </a:ln>
                <a:solidFill>
                  <a:srgbClr val="FF0000"/>
                </a:solidFill>
                <a:effectLst>
                  <a:glow rad="63500">
                    <a:schemeClr val="accent5">
                      <a:satMod val="175000"/>
                      <a:alpha val="40000"/>
                    </a:schemeClr>
                  </a:glow>
                  <a:outerShdw blurRad="50800" dist="39000" dir="5460000" algn="tl">
                    <a:srgbClr val="000000">
                      <a:alpha val="38000"/>
                    </a:srgbClr>
                  </a:outerShdw>
                </a:effectLst>
                <a:latin typeface="Baskerville Old Face" panose="02020602080505020303" pitchFamily="18" charset="0"/>
              </a:rPr>
              <a:t>2 Peter 2:4-8</a:t>
            </a:r>
            <a:endParaRPr lang="en-US" sz="6000" b="1" cap="none" spc="800" dirty="0">
              <a:ln w="11430">
                <a:solidFill>
                  <a:srgbClr val="002060"/>
                </a:solidFill>
              </a:ln>
              <a:solidFill>
                <a:srgbClr val="FF0000"/>
              </a:solidFill>
              <a:effectLst>
                <a:glow rad="63500">
                  <a:schemeClr val="accent5">
                    <a:satMod val="175000"/>
                    <a:alpha val="40000"/>
                  </a:schemeClr>
                </a:glow>
                <a:outerShdw blurRad="50800" dist="39000" dir="5460000" algn="tl">
                  <a:srgbClr val="000000">
                    <a:alpha val="38000"/>
                  </a:srgbClr>
                </a:outerShdw>
              </a:effectLst>
              <a:latin typeface="Baskerville Old Face" panose="02020602080505020303" pitchFamily="18" charset="0"/>
            </a:endParaRPr>
          </a:p>
        </p:txBody>
      </p:sp>
    </p:spTree>
    <p:extLst>
      <p:ext uri="{BB962C8B-B14F-4D97-AF65-F5344CB8AC3E}">
        <p14:creationId xmlns:p14="http://schemas.microsoft.com/office/powerpoint/2010/main" val="35264283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68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277" b="12565"/>
          <a:stretch/>
        </p:blipFill>
        <p:spPr>
          <a:xfrm>
            <a:off x="588013" y="0"/>
            <a:ext cx="11015974" cy="1633728"/>
          </a:xfrm>
          <a:prstGeom prst="rect">
            <a:avLst/>
          </a:prstGeom>
        </p:spPr>
      </p:pic>
      <p:pic>
        <p:nvPicPr>
          <p:cNvPr id="1026" name="Picture 2" descr="http://blog.world-mysteries.com/wp-content/uploads/2012/06/ageing_ic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4989" y="1633728"/>
            <a:ext cx="4179417" cy="5224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32830" y="2736502"/>
            <a:ext cx="6422387" cy="1384995"/>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delivered </a:t>
            </a:r>
            <a:r>
              <a:rPr lang="en-US" sz="2800" b="1" u="sng" dirty="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righteous</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Lot, who was oppressed by the filthy conduct of the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wicked . . . (2 Peter 2:7).</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ular Callout 1"/>
          <p:cNvSpPr/>
          <p:nvPr/>
        </p:nvSpPr>
        <p:spPr>
          <a:xfrm>
            <a:off x="7022592" y="4620768"/>
            <a:ext cx="3608832" cy="1865376"/>
          </a:xfrm>
          <a:prstGeom prst="wedgeRectCallout">
            <a:avLst>
              <a:gd name="adj1" fmla="val -10698"/>
              <a:gd name="adj2" fmla="val -124428"/>
            </a:avLst>
          </a:prstGeom>
          <a:solidFill>
            <a:srgbClr val="000000">
              <a:alpha val="50196"/>
            </a:srgbClr>
          </a:solidFill>
          <a:ln w="381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“Upright, virtuous, keeping the commands of God; approved, accepted by God”</a:t>
            </a:r>
            <a:endParaRPr lang="en-US" sz="2400" b="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336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304" t="17277" r="13623" b="34443"/>
          <a:stretch/>
        </p:blipFill>
        <p:spPr>
          <a:xfrm>
            <a:off x="2053651" y="0"/>
            <a:ext cx="8049719" cy="1124262"/>
          </a:xfrm>
          <a:prstGeom prst="rect">
            <a:avLst/>
          </a:prstGeom>
          <a:ln>
            <a:noFill/>
          </a:ln>
          <a:effectLst>
            <a:softEdge rad="112500"/>
          </a:effectLst>
        </p:spPr>
      </p:pic>
      <p:sp>
        <p:nvSpPr>
          <p:cNvPr id="7" name="TextBox 6"/>
          <p:cNvSpPr txBox="1"/>
          <p:nvPr/>
        </p:nvSpPr>
        <p:spPr>
          <a:xfrm>
            <a:off x="357264" y="1536174"/>
            <a:ext cx="5721246" cy="3785652"/>
          </a:xfrm>
          <a:prstGeom prst="rect">
            <a:avLst/>
          </a:prstGeom>
          <a:solidFill>
            <a:srgbClr val="FFFFFF">
              <a:alpha val="69804"/>
            </a:srgbClr>
          </a:solidFill>
        </p:spPr>
        <p:txBody>
          <a:bodyPr wrap="square" rtlCol="0">
            <a:spAutoFit/>
          </a:bodyPr>
          <a:lstStyle/>
          <a:p>
            <a:r>
              <a:rPr lang="en-US" sz="2400" b="1" dirty="0">
                <a:latin typeface="Arial" panose="020B0604020202020204" pitchFamily="34" charset="0"/>
                <a:cs typeface="Arial" panose="020B0604020202020204" pitchFamily="34" charset="0"/>
              </a:rPr>
              <a:t>This is the genealogy of Terah: Terah begot Abram, Nahor, and Haran. Haran begot </a:t>
            </a:r>
            <a:r>
              <a:rPr lang="en-US" sz="2400" b="1" u="sng" dirty="0" smtClean="0">
                <a:ln>
                  <a:solidFill>
                    <a:srgbClr val="C00000"/>
                  </a:solidFill>
                </a:ln>
                <a:latin typeface="Arial" panose="020B0604020202020204" pitchFamily="34" charset="0"/>
                <a:cs typeface="Arial" panose="020B0604020202020204" pitchFamily="34" charset="0"/>
              </a:rPr>
              <a:t>Lot</a:t>
            </a:r>
            <a:r>
              <a:rPr lang="en-US" sz="2400" b="1" dirty="0" smtClean="0">
                <a:latin typeface="Arial" panose="020B0604020202020204" pitchFamily="34" charset="0"/>
                <a:cs typeface="Arial" panose="020B0604020202020204" pitchFamily="34" charset="0"/>
              </a:rPr>
              <a:t> . . </a:t>
            </a:r>
            <a:r>
              <a:rPr lang="en-US" sz="2400" b="1" dirty="0">
                <a:latin typeface="Arial" panose="020B0604020202020204" pitchFamily="34" charset="0"/>
                <a:cs typeface="Arial" panose="020B0604020202020204" pitchFamily="34" charset="0"/>
              </a:rPr>
              <a:t>. And Terah took his son Abram and his </a:t>
            </a:r>
            <a:r>
              <a:rPr lang="en-US" sz="2400" b="1" u="sng" dirty="0">
                <a:ln>
                  <a:solidFill>
                    <a:srgbClr val="C00000"/>
                  </a:solidFill>
                </a:ln>
                <a:latin typeface="Arial" panose="020B0604020202020204" pitchFamily="34" charset="0"/>
                <a:cs typeface="Arial" panose="020B0604020202020204" pitchFamily="34" charset="0"/>
              </a:rPr>
              <a:t>grandson Lot</a:t>
            </a:r>
            <a:r>
              <a:rPr lang="en-US" sz="2400" b="1" dirty="0">
                <a:latin typeface="Arial" panose="020B0604020202020204" pitchFamily="34" charset="0"/>
                <a:cs typeface="Arial" panose="020B0604020202020204" pitchFamily="34" charset="0"/>
              </a:rPr>
              <a:t>, the son of Haran, and his daughter-in-law Sarai, his son Abram’s wife, and they went out with them from Ur of the Chaldeans to go to the land of Canaan; and they came to Haran and dwelt there. </a:t>
            </a:r>
            <a:r>
              <a:rPr lang="en-US" sz="2400" b="1" dirty="0" smtClean="0">
                <a:latin typeface="Arial" panose="020B0604020202020204" pitchFamily="34" charset="0"/>
                <a:cs typeface="Arial" panose="020B0604020202020204" pitchFamily="34" charset="0"/>
              </a:rPr>
              <a:t>(Gen 11:27, 31)</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344774" y="1920499"/>
            <a:ext cx="5721246" cy="3046988"/>
          </a:xfrm>
          <a:prstGeom prst="rect">
            <a:avLst/>
          </a:prstGeom>
          <a:solidFill>
            <a:srgbClr val="FFFFFF">
              <a:alpha val="69804"/>
            </a:srgbClr>
          </a:solidFill>
        </p:spPr>
        <p:txBody>
          <a:bodyPr wrap="square" rtlCol="0">
            <a:spAutoFit/>
          </a:bodyPr>
          <a:lstStyle/>
          <a:p>
            <a:r>
              <a:rPr lang="en-US" sz="2400" b="1" dirty="0">
                <a:latin typeface="Arial" panose="020B0604020202020204" pitchFamily="34" charset="0"/>
                <a:cs typeface="Arial" panose="020B0604020202020204" pitchFamily="34" charset="0"/>
              </a:rPr>
              <a:t>Then Abram took Sarai his wife and </a:t>
            </a:r>
            <a:r>
              <a:rPr lang="en-US" sz="2400" b="1" u="sng" dirty="0">
                <a:ln>
                  <a:solidFill>
                    <a:srgbClr val="C00000"/>
                  </a:solidFill>
                </a:ln>
                <a:latin typeface="Arial" panose="020B0604020202020204" pitchFamily="34" charset="0"/>
                <a:cs typeface="Arial" panose="020B0604020202020204" pitchFamily="34" charset="0"/>
              </a:rPr>
              <a:t>Lot his brother’s son</a:t>
            </a:r>
            <a:r>
              <a:rPr lang="en-US" sz="2400" b="1" dirty="0">
                <a:latin typeface="Arial" panose="020B0604020202020204" pitchFamily="34" charset="0"/>
                <a:cs typeface="Arial" panose="020B0604020202020204" pitchFamily="34" charset="0"/>
              </a:rPr>
              <a:t>, and all their possessions that they had gathered, and the people whom they had acquired in Haran, and they departed to go to the land of Canaan. So they came to the land of Canaan</a:t>
            </a:r>
            <a:r>
              <a:rPr lang="en-US" sz="2400" b="1" dirty="0" smtClean="0">
                <a:latin typeface="Arial" panose="020B0604020202020204" pitchFamily="34" charset="0"/>
                <a:cs typeface="Arial" panose="020B0604020202020204" pitchFamily="34" charset="0"/>
              </a:rPr>
              <a:t>. (Genesis 12:5)</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357264" y="2474496"/>
            <a:ext cx="5721246" cy="1938992"/>
          </a:xfrm>
          <a:prstGeom prst="rect">
            <a:avLst/>
          </a:prstGeom>
          <a:solidFill>
            <a:srgbClr val="FFFFFF">
              <a:alpha val="69804"/>
            </a:srgbClr>
          </a:solidFill>
        </p:spPr>
        <p:txBody>
          <a:bodyPr wrap="square" rtlCol="0">
            <a:spAutoFit/>
          </a:bodyPr>
          <a:lstStyle/>
          <a:p>
            <a:r>
              <a:rPr lang="en-US" sz="2400" b="1" dirty="0">
                <a:latin typeface="Arial" panose="020B0604020202020204" pitchFamily="34" charset="0"/>
                <a:cs typeface="Arial" panose="020B0604020202020204" pitchFamily="34" charset="0"/>
              </a:rPr>
              <a:t>Then Abram went up from Egypt, he and his wife and all that he had, </a:t>
            </a:r>
            <a:r>
              <a:rPr lang="en-US" sz="2400" b="1" u="sng" dirty="0">
                <a:ln>
                  <a:solidFill>
                    <a:srgbClr val="C00000"/>
                  </a:solidFill>
                </a:ln>
                <a:latin typeface="Arial" panose="020B0604020202020204" pitchFamily="34" charset="0"/>
                <a:cs typeface="Arial" panose="020B0604020202020204" pitchFamily="34" charset="0"/>
              </a:rPr>
              <a:t>and Lot with him</a:t>
            </a:r>
            <a:r>
              <a:rPr lang="en-US" sz="2400" b="1" dirty="0">
                <a:latin typeface="Arial" panose="020B0604020202020204" pitchFamily="34" charset="0"/>
                <a:cs typeface="Arial" panose="020B0604020202020204" pitchFamily="34" charset="0"/>
              </a:rPr>
              <a:t>, to the </a:t>
            </a:r>
            <a:r>
              <a:rPr lang="en-US" sz="2400" b="1" dirty="0" smtClean="0">
                <a:latin typeface="Arial" panose="020B0604020202020204" pitchFamily="34" charset="0"/>
                <a:cs typeface="Arial" panose="020B0604020202020204" pitchFamily="34" charset="0"/>
              </a:rPr>
              <a:t>South. </a:t>
            </a:r>
            <a:r>
              <a:rPr lang="en-US" sz="2400" b="1" dirty="0">
                <a:latin typeface="Arial" panose="020B0604020202020204" pitchFamily="34" charset="0"/>
                <a:cs typeface="Arial" panose="020B0604020202020204" pitchFamily="34" charset="0"/>
              </a:rPr>
              <a:t>Abram was very rich in livestock, in silver, and in gold</a:t>
            </a:r>
            <a:r>
              <a:rPr lang="en-US" sz="2400" b="1" dirty="0" smtClean="0">
                <a:latin typeface="Arial" panose="020B0604020202020204" pitchFamily="34" charset="0"/>
                <a:cs typeface="Arial" panose="020B0604020202020204" pitchFamily="34" charset="0"/>
              </a:rPr>
              <a:t>. (Genesis 13:1-2)</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p:cNvSpPr txBox="1"/>
          <p:nvPr/>
        </p:nvSpPr>
        <p:spPr>
          <a:xfrm>
            <a:off x="374754" y="1371767"/>
            <a:ext cx="5721246" cy="4154984"/>
          </a:xfrm>
          <a:prstGeom prst="rect">
            <a:avLst/>
          </a:prstGeom>
          <a:solidFill>
            <a:srgbClr val="FFFFFF">
              <a:alpha val="69804"/>
            </a:srgbClr>
          </a:solidFill>
        </p:spPr>
        <p:txBody>
          <a:bodyPr wrap="square" rtlCol="0">
            <a:spAutoFit/>
          </a:bodyPr>
          <a:lstStyle/>
          <a:p>
            <a:r>
              <a:rPr lang="en-US" sz="2400" b="1" dirty="0">
                <a:latin typeface="Arial" panose="020B0604020202020204" pitchFamily="34" charset="0"/>
                <a:cs typeface="Arial" panose="020B0604020202020204" pitchFamily="34" charset="0"/>
              </a:rPr>
              <a:t>Now the land was not able to support </a:t>
            </a:r>
            <a:r>
              <a:rPr lang="en-US" sz="2400" b="1" u="sng" dirty="0">
                <a:ln>
                  <a:solidFill>
                    <a:srgbClr val="C00000"/>
                  </a:solidFill>
                </a:ln>
                <a:latin typeface="Arial" panose="020B0604020202020204" pitchFamily="34" charset="0"/>
                <a:cs typeface="Arial" panose="020B0604020202020204" pitchFamily="34" charset="0"/>
              </a:rPr>
              <a:t>them</a:t>
            </a:r>
            <a:r>
              <a:rPr lang="en-US" sz="2400" b="1" dirty="0">
                <a:latin typeface="Arial" panose="020B0604020202020204" pitchFamily="34" charset="0"/>
                <a:cs typeface="Arial" panose="020B0604020202020204" pitchFamily="34" charset="0"/>
              </a:rPr>
              <a:t>, that they might dwell together, for their possessions were so great </a:t>
            </a:r>
            <a:r>
              <a:rPr lang="en-US" sz="2400" b="1" dirty="0" smtClean="0">
                <a:latin typeface="Arial" panose="020B0604020202020204" pitchFamily="34" charset="0"/>
                <a:cs typeface="Arial" panose="020B0604020202020204" pitchFamily="34" charset="0"/>
              </a:rPr>
              <a:t>. . . and </a:t>
            </a:r>
            <a:r>
              <a:rPr lang="en-US" sz="2400" b="1" dirty="0">
                <a:latin typeface="Arial" panose="020B0604020202020204" pitchFamily="34" charset="0"/>
                <a:cs typeface="Arial" panose="020B0604020202020204" pitchFamily="34" charset="0"/>
              </a:rPr>
              <a:t>there was </a:t>
            </a:r>
            <a:r>
              <a:rPr lang="en-US" sz="2400" b="1" dirty="0" smtClean="0">
                <a:latin typeface="Arial" panose="020B0604020202020204" pitchFamily="34" charset="0"/>
                <a:cs typeface="Arial" panose="020B0604020202020204" pitchFamily="34" charset="0"/>
              </a:rPr>
              <a:t>strife . . . So </a:t>
            </a:r>
            <a:r>
              <a:rPr lang="en-US" sz="2400" b="1" dirty="0">
                <a:latin typeface="Arial" panose="020B0604020202020204" pitchFamily="34" charset="0"/>
                <a:cs typeface="Arial" panose="020B0604020202020204" pitchFamily="34" charset="0"/>
              </a:rPr>
              <a:t>Abram said to </a:t>
            </a:r>
            <a:r>
              <a:rPr lang="en-US" sz="2400" b="1" u="sng" dirty="0">
                <a:ln>
                  <a:solidFill>
                    <a:srgbClr val="C00000"/>
                  </a:solidFill>
                </a:ln>
                <a:latin typeface="Arial" panose="020B0604020202020204" pitchFamily="34" charset="0"/>
                <a:cs typeface="Arial" panose="020B0604020202020204" pitchFamily="34" charset="0"/>
              </a:rPr>
              <a:t>Lot</a:t>
            </a:r>
            <a:r>
              <a:rPr lang="en-US" sz="2400" b="1" dirty="0">
                <a:latin typeface="Arial" panose="020B0604020202020204" pitchFamily="34" charset="0"/>
                <a:cs typeface="Arial" panose="020B0604020202020204" pitchFamily="34" charset="0"/>
              </a:rPr>
              <a:t>, p</a:t>
            </a:r>
            <a:r>
              <a:rPr lang="en-US" sz="2400" b="1" dirty="0" smtClean="0">
                <a:latin typeface="Arial" panose="020B0604020202020204" pitchFamily="34" charset="0"/>
                <a:cs typeface="Arial" panose="020B0604020202020204" pitchFamily="34" charset="0"/>
              </a:rPr>
              <a:t>lease </a:t>
            </a:r>
            <a:r>
              <a:rPr lang="en-US" sz="2400" b="1" dirty="0">
                <a:latin typeface="Arial" panose="020B0604020202020204" pitchFamily="34" charset="0"/>
                <a:cs typeface="Arial" panose="020B0604020202020204" pitchFamily="34" charset="0"/>
              </a:rPr>
              <a:t>let there be no strife between you and </a:t>
            </a:r>
            <a:r>
              <a:rPr lang="en-US" sz="2400" b="1" dirty="0" smtClean="0">
                <a:latin typeface="Arial" panose="020B0604020202020204" pitchFamily="34" charset="0"/>
                <a:cs typeface="Arial" panose="020B0604020202020204" pitchFamily="34" charset="0"/>
              </a:rPr>
              <a:t>me . . . for </a:t>
            </a:r>
            <a:r>
              <a:rPr lang="en-US" sz="2400" b="1" dirty="0">
                <a:latin typeface="Arial" panose="020B0604020202020204" pitchFamily="34" charset="0"/>
                <a:cs typeface="Arial" panose="020B0604020202020204" pitchFamily="34" charset="0"/>
              </a:rPr>
              <a:t>we are brethren. </a:t>
            </a:r>
            <a:r>
              <a:rPr lang="en-US" sz="2400" b="1" dirty="0" smtClean="0">
                <a:latin typeface="Arial" panose="020B0604020202020204" pitchFamily="34" charset="0"/>
                <a:cs typeface="Arial" panose="020B0604020202020204" pitchFamily="34" charset="0"/>
              </a:rPr>
              <a:t>Is </a:t>
            </a:r>
            <a:r>
              <a:rPr lang="en-US" sz="2400" b="1" dirty="0">
                <a:latin typeface="Arial" panose="020B0604020202020204" pitchFamily="34" charset="0"/>
                <a:cs typeface="Arial" panose="020B0604020202020204" pitchFamily="34" charset="0"/>
              </a:rPr>
              <a:t>not the whole land before you? Please separate from me. If you take the left, then I will go to the right; or, if you go to the right, then I will go to the left</a:t>
            </a:r>
            <a:r>
              <a:rPr lang="en-US" sz="2400" b="1" dirty="0" smtClean="0">
                <a:latin typeface="Arial" panose="020B0604020202020204" pitchFamily="34" charset="0"/>
                <a:cs typeface="Arial" panose="020B0604020202020204" pitchFamily="34" charset="0"/>
              </a:rPr>
              <a:t>. (Genesis 13:6-9)</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84742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16" fill="hold" grpId="1" nodeType="clickEffect">
                                  <p:stCondLst>
                                    <p:cond delay="0"/>
                                  </p:stCondLst>
                                  <p:childTnLst>
                                    <p:animEffect transition="out" filter="circle(in)">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277" b="12565"/>
          <a:stretch/>
        </p:blipFill>
        <p:spPr>
          <a:xfrm>
            <a:off x="588013" y="0"/>
            <a:ext cx="11015974" cy="1633728"/>
          </a:xfrm>
          <a:prstGeom prst="rect">
            <a:avLst/>
          </a:prstGeom>
        </p:spPr>
      </p:pic>
      <p:pic>
        <p:nvPicPr>
          <p:cNvPr id="1026" name="Picture 2" descr="http://blog.world-mysteries.com/wp-content/uploads/2012/06/ageing_ic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4989" y="1633728"/>
            <a:ext cx="4179417" cy="5224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92118" y="2000469"/>
            <a:ext cx="7405141" cy="1200329"/>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Lot Lifted </a:t>
            </a:r>
            <a:r>
              <a:rPr lang="en-US" sz="36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Eyes and Saw </a:t>
            </a: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 13:10)</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4392118" y="3431124"/>
            <a:ext cx="7405141" cy="1200329"/>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Lot Chose </a:t>
            </a:r>
            <a:r>
              <a:rPr lang="en-US" sz="36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Himself</a:t>
            </a:r>
            <a:r>
              <a:rPr lang="en-US" sz="36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 13:11)</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4392118" y="4823086"/>
            <a:ext cx="7405141" cy="1200329"/>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Lot pitched His Tent </a:t>
            </a:r>
            <a:r>
              <a:rPr lang="en-US" sz="36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as far as</a:t>
            </a: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Sodom (Gen 13:12)</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89897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4824" y="-3668"/>
            <a:ext cx="11453778" cy="1015663"/>
          </a:xfrm>
          <a:prstGeom prst="rect">
            <a:avLst/>
          </a:prstGeom>
          <a:solidFill>
            <a:srgbClr val="000000">
              <a:alpha val="50196"/>
            </a:srgbClr>
          </a:solidFill>
          <a:effectLst>
            <a:softEdge rad="31750"/>
          </a:effectLst>
        </p:spPr>
        <p:txBody>
          <a:bodyPr wrap="none" lIns="91440" tIns="45720" rIns="91440" bIns="45720">
            <a:spAutoFit/>
          </a:bodyPr>
          <a:lstStyle/>
          <a:p>
            <a:pPr algn="ctr"/>
            <a:r>
              <a:rPr lang="en-US" sz="6000" b="1" cap="none" spc="300" dirty="0" smtClean="0">
                <a:ln w="19050">
                  <a:solidFill>
                    <a:schemeClr val="bg1"/>
                  </a:solidFill>
                  <a:prstDash val="solid"/>
                </a:ln>
                <a:solidFill>
                  <a:schemeClr val="bg1"/>
                </a:solidFill>
                <a:latin typeface="Monotype Corsiva" panose="03010101010201010101" pitchFamily="66" charset="0"/>
              </a:rPr>
              <a:t>Lot, How Did it Work Out for You?</a:t>
            </a:r>
            <a:endParaRPr lang="en-US" sz="6000" b="1" cap="none" spc="300" dirty="0">
              <a:ln w="19050">
                <a:solidFill>
                  <a:schemeClr val="bg1"/>
                </a:solidFill>
                <a:prstDash val="solid"/>
              </a:ln>
              <a:solidFill>
                <a:schemeClr val="bg1"/>
              </a:solidFill>
              <a:latin typeface="Monotype Corsiva" panose="03010101010201010101" pitchFamily="66" charset="0"/>
            </a:endParaRPr>
          </a:p>
        </p:txBody>
      </p:sp>
      <p:sp>
        <p:nvSpPr>
          <p:cNvPr id="3" name="TextBox 2"/>
          <p:cNvSpPr txBox="1"/>
          <p:nvPr/>
        </p:nvSpPr>
        <p:spPr>
          <a:xfrm>
            <a:off x="4387120" y="2256793"/>
            <a:ext cx="7292815" cy="584775"/>
          </a:xfrm>
          <a:prstGeom prst="rect">
            <a:avLst/>
          </a:prstGeom>
          <a:solidFill>
            <a:srgbClr val="FFFFFF">
              <a:alpha val="69804"/>
            </a:srgbClr>
          </a:solidFill>
        </p:spPr>
        <p:txBody>
          <a:bodyPr wrap="square" rtlCol="0">
            <a:spAutoFit/>
          </a:bodyPr>
          <a:lstStyle/>
          <a:p>
            <a:pPr marL="457200" indent="-457200">
              <a:buFont typeface="+mj-lt"/>
              <a:buAutoNum type="arabicPeriod"/>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did it help you </a:t>
            </a:r>
            <a:r>
              <a:rPr lang="en-US" sz="32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Spiritually</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4387120" y="2844225"/>
            <a:ext cx="7292815" cy="584775"/>
          </a:xfrm>
          <a:prstGeom prst="rect">
            <a:avLst/>
          </a:prstGeom>
          <a:solidFill>
            <a:srgbClr val="FFFFFF">
              <a:alpha val="69804"/>
            </a:srgbClr>
          </a:solidFill>
        </p:spPr>
        <p:txBody>
          <a:bodyPr wrap="square" rtlCol="0">
            <a:spAutoFit/>
          </a:bodyPr>
          <a:lstStyle/>
          <a:p>
            <a:pPr marL="514350" indent="-514350">
              <a:buFont typeface="+mj-lt"/>
              <a:buAutoNum type="arabicPeriod" startAt="2"/>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did it help your </a:t>
            </a:r>
            <a:r>
              <a:rPr lang="en-US" sz="32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Family</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p:cNvSpPr txBox="1"/>
          <p:nvPr/>
        </p:nvSpPr>
        <p:spPr>
          <a:xfrm>
            <a:off x="4387120" y="3429000"/>
            <a:ext cx="7292815" cy="584775"/>
          </a:xfrm>
          <a:prstGeom prst="rect">
            <a:avLst/>
          </a:prstGeom>
          <a:solidFill>
            <a:srgbClr val="FFFFFF">
              <a:alpha val="69804"/>
            </a:srgbClr>
          </a:solidFill>
        </p:spPr>
        <p:txBody>
          <a:bodyPr wrap="square" rtlCol="0">
            <a:spAutoFit/>
          </a:bodyPr>
          <a:lstStyle/>
          <a:p>
            <a:pPr marL="514350" indent="-514350">
              <a:buFont typeface="+mj-lt"/>
              <a:buAutoNum type="arabicPeriod" startAt="3"/>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did it help </a:t>
            </a:r>
            <a:r>
              <a:rPr lang="en-US" sz="32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Sodom</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4387120" y="4016608"/>
            <a:ext cx="7292815" cy="584775"/>
          </a:xfrm>
          <a:prstGeom prst="rect">
            <a:avLst/>
          </a:prstGeom>
          <a:solidFill>
            <a:srgbClr val="FFFFFF">
              <a:alpha val="69804"/>
            </a:srgbClr>
          </a:solidFill>
        </p:spPr>
        <p:txBody>
          <a:bodyPr wrap="square" rtlCol="0">
            <a:spAutoFit/>
          </a:bodyPr>
          <a:lstStyle/>
          <a:p>
            <a:pPr marL="514350" indent="-514350">
              <a:buFont typeface="+mj-lt"/>
              <a:buAutoNum type="arabicPeriod" startAt="4"/>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much </a:t>
            </a:r>
            <a:r>
              <a:rPr lang="en-US" sz="32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Money </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you make?</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546" y="1645696"/>
            <a:ext cx="2895851" cy="2822693"/>
          </a:xfrm>
          <a:prstGeom prst="rect">
            <a:avLst/>
          </a:prstGeom>
        </p:spPr>
      </p:pic>
    </p:spTree>
    <p:extLst>
      <p:ext uri="{BB962C8B-B14F-4D97-AF65-F5344CB8AC3E}">
        <p14:creationId xmlns:p14="http://schemas.microsoft.com/office/powerpoint/2010/main" val="370250852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E500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45228" y="1361072"/>
            <a:ext cx="8272970" cy="549692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516" b="14078"/>
          <a:stretch/>
        </p:blipFill>
        <p:spPr>
          <a:xfrm>
            <a:off x="1052513" y="365761"/>
            <a:ext cx="10058400" cy="1304544"/>
          </a:xfrm>
          <a:prstGeom prst="rect">
            <a:avLst/>
          </a:prstGeom>
        </p:spPr>
      </p:pic>
    </p:spTree>
    <p:extLst>
      <p:ext uri="{BB962C8B-B14F-4D97-AF65-F5344CB8AC3E}">
        <p14:creationId xmlns:p14="http://schemas.microsoft.com/office/powerpoint/2010/main" val="15425084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ppt_x</p:attrName>
                                        </p:attrNameLst>
                                      </p:cBhvr>
                                      <p:tavLst>
                                        <p:tav tm="0">
                                          <p:val>
                                            <p:strVal val="#ppt_x"/>
                                          </p:val>
                                        </p:tav>
                                        <p:tav tm="100000">
                                          <p:val>
                                            <p:strVal val="#ppt_x"/>
                                          </p:val>
                                        </p:tav>
                                      </p:tavLst>
                                    </p:anim>
                                    <p:anim calcmode="lin" valueType="num">
                                      <p:cBhvr>
                                        <p:cTn id="9" dur="5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2947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398</Words>
  <Application>Microsoft Office PowerPoint</Application>
  <PresentationFormat>Custom</PresentationFormat>
  <Paragraphs>16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Wingdings</vt:lpstr>
      <vt:lpstr>Baskerville Old Face</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29</cp:revision>
  <dcterms:created xsi:type="dcterms:W3CDTF">2014-07-13T16:56:16Z</dcterms:created>
  <dcterms:modified xsi:type="dcterms:W3CDTF">2015-03-22T20:41:02Z</dcterms:modified>
</cp:coreProperties>
</file>