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8" r:id="rId4"/>
    <p:sldId id="258" r:id="rId5"/>
    <p:sldId id="259" r:id="rId6"/>
    <p:sldId id="268" r:id="rId7"/>
    <p:sldId id="269" r:id="rId8"/>
    <p:sldId id="270" r:id="rId9"/>
    <p:sldId id="279" r:id="rId10"/>
    <p:sldId id="280" r:id="rId11"/>
    <p:sldId id="262" r:id="rId12"/>
  </p:sldIdLst>
  <p:sldSz cx="12192000" cy="6858000"/>
  <p:notesSz cx="6858000" cy="9144000"/>
  <p:embeddedFontLst>
    <p:embeddedFont>
      <p:font typeface="Monotype Corsiva" panose="03010101010201010101" pitchFamily="66" charset="0"/>
      <p:italic r:id="rId13"/>
    </p:embeddedFont>
    <p:embeddedFont>
      <p:font typeface="Calibri Light" panose="020F0302020204030204" pitchFamily="34" charset="0"/>
      <p:regular r:id="rId14"/>
      <p:italic r:id="rId15"/>
    </p:embeddedFont>
    <p:embeddedFont>
      <p:font typeface="Baskerville Old Face"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EBE"/>
    <a:srgbClr val="FFFF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88" d="100"/>
          <a:sy n="88" d="100"/>
        </p:scale>
        <p:origin x="576" y="78"/>
      </p:cViewPr>
      <p:guideLst>
        <p:guide orient="horz" pos="2160"/>
        <p:guide pos="3840"/>
        <p:guide orient="horz" pos="21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6000">
              <a:schemeClr val="tx1">
                <a:lumMod val="75000"/>
                <a:lumOff val="25000"/>
              </a:schemeClr>
            </a:gs>
            <a:gs pos="95000">
              <a:schemeClr val="bg1"/>
            </a:gs>
            <a:gs pos="81250">
              <a:schemeClr val="bg1">
                <a:lumMod val="85000"/>
              </a:schemeClr>
            </a:gs>
            <a:gs pos="63750">
              <a:schemeClr val="bg1">
                <a:lumMod val="65000"/>
              </a:schemeClr>
            </a:gs>
            <a:gs pos="48750">
              <a:schemeClr val="tx1">
                <a:lumMod val="50000"/>
                <a:lumOff val="50000"/>
              </a:schemeClr>
            </a:gs>
            <a:gs pos="31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866855" y="0"/>
            <a:ext cx="10458312" cy="923330"/>
          </a:xfrm>
          <a:prstGeom prst="rect">
            <a:avLst/>
          </a:prstGeom>
          <a:noFill/>
        </p:spPr>
        <p:txBody>
          <a:bodyPr wrap="none" lIns="91440" tIns="45720" rIns="91440" bIns="45720">
            <a:spAutoFit/>
          </a:bodyPr>
          <a:lstStyle/>
          <a:p>
            <a:pPr algn="ctr"/>
            <a:r>
              <a:rPr lang="en-US" sz="5400" b="1" cap="none" spc="600" dirty="0" smtClean="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rPr>
              <a:t>The High Cost of Selling Out</a:t>
            </a:r>
            <a:endParaRPr lang="en-US" sz="5400" b="1" cap="none" spc="600" dirty="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endParaRPr>
          </a:p>
        </p:txBody>
      </p:sp>
      <p:sp>
        <p:nvSpPr>
          <p:cNvPr id="8" name="TextBox 7"/>
          <p:cNvSpPr txBox="1"/>
          <p:nvPr/>
        </p:nvSpPr>
        <p:spPr>
          <a:xfrm>
            <a:off x="289740" y="4272677"/>
            <a:ext cx="4911847" cy="2585323"/>
          </a:xfrm>
          <a:prstGeom prst="rect">
            <a:avLst/>
          </a:prstGeom>
          <a:noFill/>
        </p:spPr>
        <p:txBody>
          <a:bodyPr wrap="square" rtlCol="0">
            <a:spAutoFit/>
          </a:bodyPr>
          <a:lstStyle/>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Judas </a:t>
            </a:r>
            <a:r>
              <a:rPr lang="en-US" sz="3600" b="1" u="sng"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sold out</a:t>
            </a: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“Money”</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26:14-16</a:t>
            </a:r>
            <a:endParaRPr lang="en-US" sz="3600" b="1" dirty="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75" b="17210"/>
          <a:stretch/>
        </p:blipFill>
        <p:spPr>
          <a:xfrm>
            <a:off x="5201587" y="884435"/>
            <a:ext cx="6975423" cy="5973565"/>
          </a:xfrm>
          <a:prstGeom prst="rect">
            <a:avLst/>
          </a:prstGeom>
        </p:spPr>
      </p:pic>
      <p:pic>
        <p:nvPicPr>
          <p:cNvPr id="3078" name="Picture 6" descr="http://cdn.shopify.com/s/files/1/0214/2344/files/sold-out.png?799"/>
          <p:cNvPicPr>
            <a:picLocks noChangeAspect="1" noChangeArrowheads="1"/>
          </p:cNvPicPr>
          <p:nvPr/>
        </p:nvPicPr>
        <p:blipFill rotWithShape="1">
          <a:blip r:embed="rId3">
            <a:extLst>
              <a:ext uri="{28A0092B-C50C-407E-A947-70E740481C1C}">
                <a14:useLocalDpi xmlns:a14="http://schemas.microsoft.com/office/drawing/2010/main" val="0"/>
              </a:ext>
            </a:extLst>
          </a:blip>
          <a:srcRect t="9569" b="12119"/>
          <a:stretch/>
        </p:blipFill>
        <p:spPr bwMode="auto">
          <a:xfrm>
            <a:off x="6096000" y="1554737"/>
            <a:ext cx="5916041" cy="46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029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heel(8)">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864156"/>
            <a:ext cx="11792197" cy="6017032"/>
          </a:xfrm>
          <a:prstGeom prst="rect">
            <a:avLst/>
          </a:prstGeom>
          <a:noFill/>
        </p:spPr>
        <p:txBody>
          <a:bodyPr wrap="square" rtlCol="0">
            <a:spAutoFit/>
          </a:bodyPr>
          <a:lstStyle/>
          <a:p>
            <a:r>
              <a:rPr lang="en-US" sz="35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a:t>
            </a:r>
            <a:r>
              <a:rPr lang="en-US" sz="3500" b="1" baseline="30000" dirty="0">
                <a:latin typeface="Arial" panose="020B0604020202020204" pitchFamily="34" charset="0"/>
                <a:cs typeface="Arial" panose="020B0604020202020204" pitchFamily="34" charset="0"/>
              </a:rPr>
              <a:t> </a:t>
            </a:r>
            <a:r>
              <a:rPr lang="en-US" sz="3500" b="1" dirty="0" smtClean="0">
                <a:latin typeface="Arial" panose="020B0604020202020204" pitchFamily="34" charset="0"/>
                <a:cs typeface="Arial" panose="020B0604020202020204" pitchFamily="34" charset="0"/>
              </a:rPr>
              <a:t>You </a:t>
            </a:r>
            <a:r>
              <a:rPr lang="en-US" sz="3500" b="1" dirty="0">
                <a:latin typeface="Arial" panose="020B0604020202020204" pitchFamily="34" charset="0"/>
                <a:cs typeface="Arial" panose="020B0604020202020204" pitchFamily="34" charset="0"/>
              </a:rPr>
              <a:t>stiff-necked and uncircumcised in heart and ears! You always resist the Holy Spirit; as your fathers did, so do you. </a:t>
            </a:r>
            <a:r>
              <a:rPr lang="en-US" sz="35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52 </a:t>
            </a:r>
            <a:r>
              <a:rPr lang="en-US" sz="3500" b="1" dirty="0">
                <a:latin typeface="Arial" panose="020B0604020202020204" pitchFamily="34" charset="0"/>
                <a:cs typeface="Arial" panose="020B0604020202020204" pitchFamily="34" charset="0"/>
              </a:rPr>
              <a:t>Which of the prophets did your fathers not persecute? And they killed those who foretold the coming of the Just One, of whom you now have become the betrayers and murderers, </a:t>
            </a:r>
            <a:r>
              <a:rPr lang="en-US" sz="35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53 </a:t>
            </a:r>
            <a:r>
              <a:rPr lang="en-US" sz="3500" b="1" dirty="0">
                <a:latin typeface="Arial" panose="020B0604020202020204" pitchFamily="34" charset="0"/>
                <a:cs typeface="Arial" panose="020B0604020202020204" pitchFamily="34" charset="0"/>
              </a:rPr>
              <a:t>who have received the law by the direction of angels and have not kept </a:t>
            </a:r>
            <a:r>
              <a:rPr lang="en-US" sz="3500" b="1" dirty="0" smtClean="0">
                <a:latin typeface="Arial" panose="020B0604020202020204" pitchFamily="34" charset="0"/>
                <a:cs typeface="Arial" panose="020B0604020202020204" pitchFamily="34" charset="0"/>
              </a:rPr>
              <a:t>it. </a:t>
            </a:r>
            <a:r>
              <a:rPr lang="en-US" sz="3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54</a:t>
            </a:r>
            <a:r>
              <a:rPr lang="en-US" sz="3500" b="1" baseline="30000" dirty="0">
                <a:latin typeface="Arial" panose="020B0604020202020204" pitchFamily="34" charset="0"/>
                <a:cs typeface="Arial" panose="020B0604020202020204" pitchFamily="34" charset="0"/>
              </a:rPr>
              <a:t> </a:t>
            </a:r>
            <a:r>
              <a:rPr lang="en-US" sz="3500" b="1" dirty="0">
                <a:latin typeface="Arial" panose="020B0604020202020204" pitchFamily="34" charset="0"/>
                <a:cs typeface="Arial" panose="020B0604020202020204" pitchFamily="34" charset="0"/>
              </a:rPr>
              <a:t>When they heard these things they were cut to the heart, and they gnashed at him with their teeth. </a:t>
            </a:r>
            <a:r>
              <a:rPr lang="en-US" sz="35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55 </a:t>
            </a:r>
            <a:r>
              <a:rPr lang="en-US" sz="3500" b="1" dirty="0">
                <a:latin typeface="Arial" panose="020B0604020202020204" pitchFamily="34" charset="0"/>
                <a:cs typeface="Arial" panose="020B0604020202020204" pitchFamily="34" charset="0"/>
              </a:rPr>
              <a:t>But he, being full of the Holy Spirit, gazed into heaven and saw the glory of God, </a:t>
            </a:r>
            <a:r>
              <a:rPr lang="en-US" sz="3500" b="1" dirty="0" smtClean="0">
                <a:latin typeface="Arial" panose="020B0604020202020204" pitchFamily="34" charset="0"/>
                <a:cs typeface="Arial" panose="020B0604020202020204" pitchFamily="34" charset="0"/>
              </a:rPr>
              <a:t>and Jesus</a:t>
            </a:r>
            <a:endParaRPr lang="en-US" sz="3500" b="1" dirty="0">
              <a:latin typeface="Arial" panose="020B0604020202020204" pitchFamily="34" charset="0"/>
              <a:cs typeface="Arial" panose="020B0604020202020204" pitchFamily="34" charset="0"/>
            </a:endParaRPr>
          </a:p>
        </p:txBody>
      </p:sp>
      <p:sp>
        <p:nvSpPr>
          <p:cNvPr id="3" name="Rectangle 2"/>
          <p:cNvSpPr/>
          <p:nvPr/>
        </p:nvSpPr>
        <p:spPr>
          <a:xfrm>
            <a:off x="3622638" y="0"/>
            <a:ext cx="497444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rgbClr val="667EBE"/>
                  </a:solidFill>
                </a:ln>
                <a:effectLst>
                  <a:outerShdw blurRad="50800" dist="39000" dir="5460000" algn="tl">
                    <a:srgbClr val="000000">
                      <a:alpha val="38000"/>
                    </a:srgbClr>
                  </a:outerShdw>
                </a:effectLst>
                <a:latin typeface="Monotype Corsiva" panose="03010101010201010101" pitchFamily="66" charset="0"/>
              </a:rPr>
              <a:t>Acts 7:51-60</a:t>
            </a:r>
            <a:endParaRPr lang="en-US" sz="6600" b="1" cap="none" spc="600" dirty="0">
              <a:ln w="11430">
                <a:solidFill>
                  <a:srgbClr val="667EBE"/>
                </a:solidFill>
              </a:ln>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864156"/>
            <a:ext cx="11792197" cy="6017032"/>
          </a:xfrm>
          <a:prstGeom prst="rect">
            <a:avLst/>
          </a:prstGeom>
          <a:noFill/>
        </p:spPr>
        <p:txBody>
          <a:bodyPr wrap="square" rtlCol="0">
            <a:spAutoFit/>
          </a:bodyPr>
          <a:lstStyle/>
          <a:p>
            <a:r>
              <a:rPr lang="en-US" sz="3500" b="1" dirty="0" smtClean="0">
                <a:latin typeface="Arial" panose="020B0604020202020204" pitchFamily="34" charset="0"/>
                <a:cs typeface="Arial" panose="020B0604020202020204" pitchFamily="34" charset="0"/>
              </a:rPr>
              <a:t>standing at the right hand of God, </a:t>
            </a:r>
            <a:r>
              <a:rPr lang="en-US" sz="3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56</a:t>
            </a:r>
            <a:r>
              <a:rPr lang="en-US" sz="3500" b="1" baseline="30000" dirty="0" smtClean="0">
                <a:latin typeface="Arial" panose="020B0604020202020204" pitchFamily="34" charset="0"/>
                <a:cs typeface="Arial" panose="020B0604020202020204" pitchFamily="34" charset="0"/>
              </a:rPr>
              <a:t> </a:t>
            </a:r>
            <a:r>
              <a:rPr lang="en-US" sz="3500" b="1" dirty="0" smtClean="0">
                <a:latin typeface="Arial" panose="020B0604020202020204" pitchFamily="34" charset="0"/>
                <a:cs typeface="Arial" panose="020B0604020202020204" pitchFamily="34" charset="0"/>
              </a:rPr>
              <a:t>and said, look! I see the heavens opened and the Son of Man standing at the right hand of God! </a:t>
            </a:r>
            <a:r>
              <a:rPr lang="en-US" sz="3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57 </a:t>
            </a:r>
            <a:r>
              <a:rPr lang="en-US" sz="3500" b="1" dirty="0" smtClean="0">
                <a:latin typeface="Arial" panose="020B0604020202020204" pitchFamily="34" charset="0"/>
                <a:cs typeface="Arial" panose="020B0604020202020204" pitchFamily="34" charset="0"/>
              </a:rPr>
              <a:t>Then they cried out with a loud voice, stopped their ears, and ran at him with one accord; </a:t>
            </a:r>
            <a:r>
              <a:rPr lang="en-US" sz="3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58</a:t>
            </a:r>
            <a:r>
              <a:rPr lang="en-US" sz="3500" b="1" baseline="30000" dirty="0" smtClean="0">
                <a:latin typeface="Arial" panose="020B0604020202020204" pitchFamily="34" charset="0"/>
                <a:cs typeface="Arial" panose="020B0604020202020204" pitchFamily="34" charset="0"/>
              </a:rPr>
              <a:t> </a:t>
            </a:r>
            <a:r>
              <a:rPr lang="en-US" sz="3500" b="1" dirty="0" smtClean="0">
                <a:latin typeface="Arial" panose="020B0604020202020204" pitchFamily="34" charset="0"/>
                <a:cs typeface="Arial" panose="020B0604020202020204" pitchFamily="34" charset="0"/>
              </a:rPr>
              <a:t>and they cast him out of the city and stoned him. And the witnesses laid down their clothes at the feet of a young man named Saul. </a:t>
            </a:r>
            <a:r>
              <a:rPr lang="en-US" sz="35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59</a:t>
            </a:r>
            <a:r>
              <a:rPr lang="en-US" sz="3500" b="1" baseline="30000" dirty="0" smtClean="0">
                <a:latin typeface="Arial" panose="020B0604020202020204" pitchFamily="34" charset="0"/>
                <a:cs typeface="Arial" panose="020B0604020202020204" pitchFamily="34" charset="0"/>
              </a:rPr>
              <a:t> </a:t>
            </a:r>
            <a:r>
              <a:rPr lang="en-US" sz="3500" b="1" dirty="0" smtClean="0">
                <a:latin typeface="Arial" panose="020B0604020202020204" pitchFamily="34" charset="0"/>
                <a:cs typeface="Arial" panose="020B0604020202020204" pitchFamily="34" charset="0"/>
              </a:rPr>
              <a:t>And they stoned Stephen as he was calling on God and saying, Lord Jesus, receive my spirit. </a:t>
            </a:r>
            <a:r>
              <a:rPr lang="en-US" sz="3500" b="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a:t>
            </a:r>
            <a:r>
              <a:rPr lang="en-US" sz="3500" b="1" baseline="30000" dirty="0" smtClean="0">
                <a:latin typeface="Arial" panose="020B0604020202020204" pitchFamily="34" charset="0"/>
                <a:cs typeface="Arial" panose="020B0604020202020204" pitchFamily="34" charset="0"/>
              </a:rPr>
              <a:t> </a:t>
            </a:r>
            <a:r>
              <a:rPr lang="en-US" sz="3500" b="1" dirty="0" smtClean="0">
                <a:latin typeface="Arial" panose="020B0604020202020204" pitchFamily="34" charset="0"/>
                <a:cs typeface="Arial" panose="020B0604020202020204" pitchFamily="34" charset="0"/>
              </a:rPr>
              <a:t>Then he knelt down and cried out with a loud voice, Lord, do not charge them with this sin. And when he had said this, he fell asleep.</a:t>
            </a:r>
            <a:endParaRPr lang="en-US" sz="3500" b="1" dirty="0">
              <a:latin typeface="Arial" panose="020B0604020202020204" pitchFamily="34" charset="0"/>
              <a:cs typeface="Arial" panose="020B0604020202020204" pitchFamily="34" charset="0"/>
            </a:endParaRPr>
          </a:p>
        </p:txBody>
      </p:sp>
      <p:sp>
        <p:nvSpPr>
          <p:cNvPr id="3" name="Rectangle 2"/>
          <p:cNvSpPr/>
          <p:nvPr/>
        </p:nvSpPr>
        <p:spPr>
          <a:xfrm>
            <a:off x="3622638" y="0"/>
            <a:ext cx="497444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rgbClr val="667EBE"/>
                  </a:solidFill>
                </a:ln>
                <a:effectLst>
                  <a:outerShdw blurRad="50800" dist="39000" dir="5460000" algn="tl">
                    <a:srgbClr val="000000">
                      <a:alpha val="38000"/>
                    </a:srgbClr>
                  </a:outerShdw>
                </a:effectLst>
                <a:latin typeface="Monotype Corsiva" panose="03010101010201010101" pitchFamily="66" charset="0"/>
              </a:rPr>
              <a:t>Acts 7:51-60</a:t>
            </a:r>
            <a:endParaRPr lang="en-US" sz="6600" b="1" cap="none" spc="600" dirty="0">
              <a:ln w="11430">
                <a:solidFill>
                  <a:srgbClr val="667EBE"/>
                </a:solidFill>
              </a:ln>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17338364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 y="816864"/>
            <a:ext cx="12172189" cy="5216653"/>
          </a:xfrm>
          <a:prstGeom prst="rect">
            <a:avLst/>
          </a:prstGeom>
        </p:spPr>
      </p:pic>
    </p:spTree>
    <p:extLst>
      <p:ext uri="{BB962C8B-B14F-4D97-AF65-F5344CB8AC3E}">
        <p14:creationId xmlns:p14="http://schemas.microsoft.com/office/powerpoint/2010/main" val="26058754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798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 y="1"/>
            <a:ext cx="4844797" cy="20763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04" y="15896"/>
            <a:ext cx="560947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536" y="532448"/>
            <a:ext cx="7522464" cy="58430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416" y="824961"/>
            <a:ext cx="7267740" cy="571735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600" y="-37270"/>
            <a:ext cx="5319757" cy="68580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2610" y="1817347"/>
            <a:ext cx="8477546" cy="5056549"/>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b="15778"/>
          <a:stretch/>
        </p:blipFill>
        <p:spPr>
          <a:xfrm>
            <a:off x="-1" y="-10688"/>
            <a:ext cx="12192001" cy="6911167"/>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24149"/>
          <a:stretch/>
        </p:blipFill>
        <p:spPr>
          <a:xfrm>
            <a:off x="-1" y="-10688"/>
            <a:ext cx="12192001" cy="6911167"/>
          </a:xfrm>
          <a:prstGeom prst="rect">
            <a:avLst/>
          </a:prstGeom>
        </p:spPr>
      </p:pic>
    </p:spTree>
    <p:extLst>
      <p:ext uri="{BB962C8B-B14F-4D97-AF65-F5344CB8AC3E}">
        <p14:creationId xmlns:p14="http://schemas.microsoft.com/office/powerpoint/2010/main" val="3730641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16" fill="hold" nodeType="clickEffect">
                                  <p:stCondLst>
                                    <p:cond delay="0"/>
                                  </p:stCondLst>
                                  <p:childTnLst>
                                    <p:animEffect transition="out" filter="circle(in)">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16" fill="hold" nodeType="clickEffect">
                                  <p:stCondLst>
                                    <p:cond delay="0"/>
                                  </p:stCondLst>
                                  <p:childTnLst>
                                    <p:animEffect transition="out" filter="circle(in)">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16" fill="hold" nodeType="clickEffect">
                                  <p:stCondLst>
                                    <p:cond delay="0"/>
                                  </p:stCondLst>
                                  <p:childTnLst>
                                    <p:animEffect transition="out" filter="circle(in)">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par>
                                <p:cTn id="32" presetID="6"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16" fill="hold" nodeType="clickEffect">
                                  <p:stCondLst>
                                    <p:cond delay="0"/>
                                  </p:stCondLst>
                                  <p:childTnLst>
                                    <p:animEffect transition="out" filter="circle(in)">
                                      <p:cBhvr>
                                        <p:cTn id="38" dur="2000"/>
                                        <p:tgtEl>
                                          <p:spTgt spid="17"/>
                                        </p:tgtEl>
                                      </p:cBhvr>
                                    </p:animEffect>
                                    <p:set>
                                      <p:cBhvr>
                                        <p:cTn id="39" dur="1" fill="hold">
                                          <p:stCondLst>
                                            <p:cond delay="1999"/>
                                          </p:stCondLst>
                                        </p:cTn>
                                        <p:tgtEl>
                                          <p:spTgt spid="17"/>
                                        </p:tgtEl>
                                        <p:attrNameLst>
                                          <p:attrName>style.visibility</p:attrName>
                                        </p:attrNameLst>
                                      </p:cBhvr>
                                      <p:to>
                                        <p:strVal val="hidden"/>
                                      </p:to>
                                    </p:set>
                                  </p:childTnLst>
                                </p:cTn>
                              </p:par>
                              <p:par>
                                <p:cTn id="40" presetID="6" presetClass="entr" presetSubtype="16"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16" fill="hold" nodeType="clickEffect">
                                  <p:stCondLst>
                                    <p:cond delay="0"/>
                                  </p:stCondLst>
                                  <p:childTnLst>
                                    <p:animEffect transition="out" filter="circle(in)">
                                      <p:cBhvr>
                                        <p:cTn id="46" dur="2000"/>
                                        <p:tgtEl>
                                          <p:spTgt spid="3"/>
                                        </p:tgtEl>
                                      </p:cBhvr>
                                    </p:animEffect>
                                    <p:set>
                                      <p:cBhvr>
                                        <p:cTn id="47" dur="1" fill="hold">
                                          <p:stCondLst>
                                            <p:cond delay="1999"/>
                                          </p:stCondLst>
                                        </p:cTn>
                                        <p:tgtEl>
                                          <p:spTgt spid="3"/>
                                        </p:tgtEl>
                                        <p:attrNameLst>
                                          <p:attrName>style.visibility</p:attrName>
                                        </p:attrNameLst>
                                      </p:cBhvr>
                                      <p:to>
                                        <p:strVal val="hidden"/>
                                      </p:to>
                                    </p:set>
                                  </p:childTnLst>
                                </p:cTn>
                              </p:par>
                              <p:par>
                                <p:cTn id="48" presetID="6" presetClass="entr" presetSubtype="16"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6000">
              <a:schemeClr val="tx1">
                <a:lumMod val="75000"/>
                <a:lumOff val="25000"/>
              </a:schemeClr>
            </a:gs>
            <a:gs pos="95000">
              <a:schemeClr val="bg1"/>
            </a:gs>
            <a:gs pos="81250">
              <a:schemeClr val="bg1">
                <a:lumMod val="85000"/>
              </a:schemeClr>
            </a:gs>
            <a:gs pos="63750">
              <a:schemeClr val="bg1">
                <a:lumMod val="65000"/>
              </a:schemeClr>
            </a:gs>
            <a:gs pos="48750">
              <a:schemeClr val="tx1">
                <a:lumMod val="50000"/>
                <a:lumOff val="50000"/>
              </a:schemeClr>
            </a:gs>
            <a:gs pos="31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866855" y="0"/>
            <a:ext cx="10458312" cy="923330"/>
          </a:xfrm>
          <a:prstGeom prst="rect">
            <a:avLst/>
          </a:prstGeom>
          <a:noFill/>
        </p:spPr>
        <p:txBody>
          <a:bodyPr wrap="none" lIns="91440" tIns="45720" rIns="91440" bIns="45720">
            <a:spAutoFit/>
          </a:bodyPr>
          <a:lstStyle/>
          <a:p>
            <a:pPr algn="ctr"/>
            <a:r>
              <a:rPr lang="en-US" sz="5400" b="1" cap="none" spc="600" dirty="0" smtClean="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rPr>
              <a:t>The High Cost of Selling Out</a:t>
            </a:r>
            <a:endParaRPr lang="en-US" sz="5400" b="1" cap="none" spc="600" dirty="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4089"/>
          <a:stretch/>
        </p:blipFill>
        <p:spPr>
          <a:xfrm>
            <a:off x="4756810" y="923329"/>
            <a:ext cx="7408706" cy="5934671"/>
          </a:xfrm>
          <a:prstGeom prst="rect">
            <a:avLst/>
          </a:prstGeom>
        </p:spPr>
      </p:pic>
      <p:sp>
        <p:nvSpPr>
          <p:cNvPr id="8" name="TextBox 7"/>
          <p:cNvSpPr txBox="1"/>
          <p:nvPr/>
        </p:nvSpPr>
        <p:spPr>
          <a:xfrm>
            <a:off x="289742" y="4375333"/>
            <a:ext cx="4392118" cy="2585323"/>
          </a:xfrm>
          <a:prstGeom prst="rect">
            <a:avLst/>
          </a:prstGeom>
          <a:noFill/>
        </p:spPr>
        <p:txBody>
          <a:bodyPr wrap="square" rtlCol="0">
            <a:spAutoFit/>
          </a:bodyPr>
          <a:lstStyle/>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Esau </a:t>
            </a:r>
            <a:r>
              <a:rPr lang="en-US" sz="3600" b="1" u="sng"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sold out</a:t>
            </a: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“Bowl of Stew”</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25:29-34</a:t>
            </a:r>
            <a:endParaRPr lang="en-US" sz="3600" b="1" dirty="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http://www.thepowerlunch.com/wp-content/uploads/2012/01/sold_out_distressed_sta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6" y="2471057"/>
            <a:ext cx="4586818" cy="132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578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6000">
              <a:schemeClr val="tx1">
                <a:lumMod val="75000"/>
                <a:lumOff val="25000"/>
              </a:schemeClr>
            </a:gs>
            <a:gs pos="95000">
              <a:schemeClr val="bg1"/>
            </a:gs>
            <a:gs pos="81250">
              <a:schemeClr val="bg1">
                <a:lumMod val="85000"/>
              </a:schemeClr>
            </a:gs>
            <a:gs pos="63750">
              <a:schemeClr val="bg1">
                <a:lumMod val="65000"/>
              </a:schemeClr>
            </a:gs>
            <a:gs pos="48750">
              <a:schemeClr val="tx1">
                <a:lumMod val="50000"/>
                <a:lumOff val="50000"/>
              </a:schemeClr>
            </a:gs>
            <a:gs pos="31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866855" y="0"/>
            <a:ext cx="10458312" cy="923330"/>
          </a:xfrm>
          <a:prstGeom prst="rect">
            <a:avLst/>
          </a:prstGeom>
          <a:noFill/>
        </p:spPr>
        <p:txBody>
          <a:bodyPr wrap="none" lIns="91440" tIns="45720" rIns="91440" bIns="45720">
            <a:spAutoFit/>
          </a:bodyPr>
          <a:lstStyle/>
          <a:p>
            <a:pPr algn="ctr"/>
            <a:r>
              <a:rPr lang="en-US" sz="5400" b="1" cap="none" spc="600" dirty="0" smtClean="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rPr>
              <a:t>The High Cost of Selling Out</a:t>
            </a:r>
            <a:endParaRPr lang="en-US" sz="5400" b="1" cap="none" spc="600" dirty="0">
              <a:ln w="19050">
                <a:solidFill>
                  <a:schemeClr val="bg1"/>
                </a:solidFill>
                <a:prstDash val="solid"/>
              </a:ln>
              <a:solidFill>
                <a:schemeClr val="bg1"/>
              </a:solidFill>
              <a:effectLst>
                <a:outerShdw blurRad="50000" dist="50800" dir="7500000" algn="tl">
                  <a:srgbClr val="000000">
                    <a:shade val="5000"/>
                    <a:alpha val="35000"/>
                  </a:srgbClr>
                </a:outerShdw>
              </a:effectLst>
              <a:latin typeface="Baskerville Old Face" panose="02020602080505020303" pitchFamily="18" charset="0"/>
            </a:endParaRPr>
          </a:p>
        </p:txBody>
      </p:sp>
      <p:sp>
        <p:nvSpPr>
          <p:cNvPr id="8" name="TextBox 7"/>
          <p:cNvSpPr txBox="1"/>
          <p:nvPr/>
        </p:nvSpPr>
        <p:spPr>
          <a:xfrm>
            <a:off x="289740" y="4272677"/>
            <a:ext cx="5376541" cy="2585323"/>
          </a:xfrm>
          <a:prstGeom prst="rect">
            <a:avLst/>
          </a:prstGeom>
          <a:noFill/>
        </p:spPr>
        <p:txBody>
          <a:bodyPr wrap="square" rtlCol="0">
            <a:spAutoFit/>
          </a:bodyPr>
          <a:lstStyle/>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Ahab </a:t>
            </a:r>
            <a:r>
              <a:rPr lang="en-US" sz="3600" b="1" u="sng"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sold out</a:t>
            </a: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“Political Compromise”</a:t>
            </a:r>
          </a:p>
          <a:p>
            <a:pPr algn="ctr">
              <a:lnSpc>
                <a:spcPct val="150000"/>
              </a:lnSpc>
            </a:pPr>
            <a:r>
              <a:rPr lang="en-US" sz="3600"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 Kings 21:25-26</a:t>
            </a:r>
            <a:endParaRPr lang="en-US" sz="3600" b="1" dirty="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34" t="3472" r="4277" b="32952"/>
          <a:stretch/>
        </p:blipFill>
        <p:spPr>
          <a:xfrm>
            <a:off x="5666281" y="847649"/>
            <a:ext cx="6504575" cy="6020242"/>
          </a:xfrm>
          <a:prstGeom prst="rect">
            <a:avLst/>
          </a:prstGeom>
        </p:spPr>
      </p:pic>
      <p:pic>
        <p:nvPicPr>
          <p:cNvPr id="2050" name="Picture 2" descr="http://3.bp.blogspot.com/-tbvaRDsGvlw/T9XX80SJ-6I/AAAAAAAAAlQ/6m-095fTLe8/s1600/soldo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39" y="1291390"/>
            <a:ext cx="6715125"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81697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64</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Monotype Corsiva</vt:lpstr>
      <vt:lpstr>Calibri Light</vt:lpstr>
      <vt:lpstr>Baskerville Old 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77</cp:revision>
  <dcterms:created xsi:type="dcterms:W3CDTF">2014-08-19T14:33:59Z</dcterms:created>
  <dcterms:modified xsi:type="dcterms:W3CDTF">2015-01-04T13:01:36Z</dcterms:modified>
</cp:coreProperties>
</file>