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88" r:id="rId4"/>
    <p:sldId id="258" r:id="rId5"/>
    <p:sldId id="284" r:id="rId6"/>
    <p:sldId id="259" r:id="rId7"/>
    <p:sldId id="268" r:id="rId8"/>
    <p:sldId id="293" r:id="rId9"/>
    <p:sldId id="269" r:id="rId10"/>
    <p:sldId id="270" r:id="rId11"/>
    <p:sldId id="289" r:id="rId12"/>
    <p:sldId id="290" r:id="rId13"/>
    <p:sldId id="291" r:id="rId14"/>
    <p:sldId id="292" r:id="rId15"/>
    <p:sldId id="294" r:id="rId16"/>
    <p:sldId id="262" r:id="rId17"/>
  </p:sldIdLst>
  <p:sldSz cx="12192000" cy="6858000"/>
  <p:notesSz cx="6858000" cy="9144000"/>
  <p:embeddedFontLst>
    <p:embeddedFont>
      <p:font typeface="Andalus" panose="02020603050405020304" pitchFamily="18" charset="-78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onotype Corsiva" panose="03010101010201010101" pitchFamily="66" charset="0"/>
      <p: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61900"/>
    <a:srgbClr val="667EBE"/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-594" y="-108"/>
      </p:cViewPr>
      <p:guideLst>
        <p:guide orient="horz" pos="2160"/>
        <p:guide orient="horz" pos="216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0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2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5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6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5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1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4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8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3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9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9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F238B-B3B5-4D5D-AC34-30DB94D37840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7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81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21000">
              <a:schemeClr val="bg1">
                <a:lumMod val="85000"/>
              </a:schemeClr>
            </a:gs>
            <a:gs pos="82083">
              <a:schemeClr val="tx1">
                <a:lumMod val="50000"/>
                <a:lumOff val="50000"/>
              </a:schemeClr>
            </a:gs>
            <a:gs pos="58750">
              <a:schemeClr val="bg1">
                <a:lumMod val="85000"/>
              </a:schemeClr>
            </a:gs>
            <a:gs pos="44000">
              <a:schemeClr val="tx1">
                <a:lumMod val="52000"/>
                <a:lumOff val="48000"/>
                <a:alpha val="62000"/>
              </a:schemeClr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4388"/>
          <a:stretch/>
        </p:blipFill>
        <p:spPr>
          <a:xfrm>
            <a:off x="7914807" y="0"/>
            <a:ext cx="4277193" cy="398838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Rectangle 2"/>
          <p:cNvSpPr/>
          <p:nvPr/>
        </p:nvSpPr>
        <p:spPr>
          <a:xfrm>
            <a:off x="411757" y="44253"/>
            <a:ext cx="792075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600" dirty="0" smtClean="0">
                <a:ln w="10541" cmpd="sng">
                  <a:solidFill>
                    <a:schemeClr val="tx1"/>
                  </a:solidFill>
                  <a:prstDash val="solid"/>
                </a:ln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Lukewarm Believers</a:t>
            </a:r>
            <a:endParaRPr lang="en-US" sz="6000" b="1" cap="none" spc="600" dirty="0">
              <a:ln w="10541" cmpd="sng">
                <a:solidFill>
                  <a:schemeClr val="tx1"/>
                </a:solidFill>
                <a:prstDash val="solid"/>
              </a:ln>
              <a:effectLst/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2939" y="3668139"/>
            <a:ext cx="73661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600" dirty="0" smtClean="0">
                <a:ln w="10541" cmpd="sng">
                  <a:solidFill>
                    <a:schemeClr val="tx1"/>
                  </a:solidFill>
                  <a:prstDash val="solid"/>
                </a:ln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Have no direction,</a:t>
            </a:r>
          </a:p>
          <a:p>
            <a:pPr algn="ctr"/>
            <a:r>
              <a:rPr lang="en-US" sz="5400" b="1" cap="none" spc="600" dirty="0" smtClean="0">
                <a:ln w="10541" cmpd="sng">
                  <a:solidFill>
                    <a:schemeClr val="tx1"/>
                  </a:solidFill>
                  <a:prstDash val="solid"/>
                </a:ln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they just drift along</a:t>
            </a:r>
            <a:endParaRPr lang="en-US" sz="5400" b="1" cap="none" spc="600" dirty="0">
              <a:ln w="10541" cmpd="sng">
                <a:solidFill>
                  <a:schemeClr val="tx1"/>
                </a:solidFill>
                <a:prstDash val="solid"/>
              </a:ln>
              <a:effectLst/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625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21000">
              <a:schemeClr val="bg1">
                <a:lumMod val="85000"/>
              </a:schemeClr>
            </a:gs>
            <a:gs pos="82083">
              <a:schemeClr val="tx1">
                <a:lumMod val="50000"/>
                <a:lumOff val="50000"/>
              </a:schemeClr>
            </a:gs>
            <a:gs pos="58750">
              <a:schemeClr val="bg1">
                <a:lumMod val="85000"/>
              </a:schemeClr>
            </a:gs>
            <a:gs pos="44000">
              <a:schemeClr val="tx1">
                <a:lumMod val="52000"/>
                <a:lumOff val="48000"/>
                <a:alpha val="62000"/>
              </a:schemeClr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88" t="9424" r="9219" b="11184"/>
          <a:stretch/>
        </p:blipFill>
        <p:spPr>
          <a:xfrm>
            <a:off x="8129666" y="-717"/>
            <a:ext cx="4062334" cy="406233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Rectangle 2"/>
          <p:cNvSpPr/>
          <p:nvPr/>
        </p:nvSpPr>
        <p:spPr>
          <a:xfrm>
            <a:off x="411757" y="44253"/>
            <a:ext cx="792075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600" dirty="0" smtClean="0">
                <a:ln w="10541" cmpd="sng">
                  <a:solidFill>
                    <a:schemeClr val="tx1"/>
                  </a:solidFill>
                  <a:prstDash val="solid"/>
                </a:ln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Lukewarm Believers</a:t>
            </a:r>
            <a:endParaRPr lang="en-US" sz="6000" b="1" cap="none" spc="600" dirty="0">
              <a:ln w="10541" cmpd="sng">
                <a:solidFill>
                  <a:schemeClr val="tx1"/>
                </a:solidFill>
                <a:prstDash val="solid"/>
              </a:ln>
              <a:effectLst/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4054" y="3668139"/>
            <a:ext cx="78838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600" dirty="0" smtClean="0">
                <a:ln w="10541" cmpd="sng">
                  <a:solidFill>
                    <a:schemeClr val="tx1"/>
                  </a:solidFill>
                  <a:prstDash val="solid"/>
                </a:ln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Have no commitment,</a:t>
            </a:r>
          </a:p>
          <a:p>
            <a:pPr algn="ctr"/>
            <a:r>
              <a:rPr lang="en-US" sz="5400" b="1" cap="none" spc="600" dirty="0" smtClean="0">
                <a:ln w="10541" cmpd="sng">
                  <a:solidFill>
                    <a:schemeClr val="tx1"/>
                  </a:solidFill>
                  <a:prstDash val="solid"/>
                </a:ln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just neutrality</a:t>
            </a:r>
            <a:endParaRPr lang="en-US" sz="5400" b="1" cap="none" spc="600" dirty="0">
              <a:ln w="10541" cmpd="sng">
                <a:solidFill>
                  <a:schemeClr val="tx1"/>
                </a:solidFill>
                <a:prstDash val="solid"/>
              </a:ln>
              <a:effectLst/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251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21000">
              <a:schemeClr val="bg1">
                <a:lumMod val="85000"/>
              </a:schemeClr>
            </a:gs>
            <a:gs pos="82083">
              <a:schemeClr val="tx1">
                <a:lumMod val="50000"/>
                <a:lumOff val="50000"/>
              </a:schemeClr>
            </a:gs>
            <a:gs pos="58750">
              <a:schemeClr val="bg1">
                <a:lumMod val="85000"/>
              </a:schemeClr>
            </a:gs>
            <a:gs pos="44000">
              <a:schemeClr val="tx1">
                <a:lumMod val="52000"/>
                <a:lumOff val="48000"/>
                <a:alpha val="62000"/>
              </a:schemeClr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894" y="0"/>
            <a:ext cx="4412105" cy="357896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Rectangle 2"/>
          <p:cNvSpPr/>
          <p:nvPr/>
        </p:nvSpPr>
        <p:spPr>
          <a:xfrm>
            <a:off x="411757" y="44253"/>
            <a:ext cx="792075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600" dirty="0" smtClean="0">
                <a:ln w="10541" cmpd="sng">
                  <a:solidFill>
                    <a:schemeClr val="tx1"/>
                  </a:solidFill>
                  <a:prstDash val="solid"/>
                </a:ln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Lukewarm Believers</a:t>
            </a:r>
            <a:endParaRPr lang="en-US" sz="6000" b="1" cap="none" spc="600" dirty="0">
              <a:ln w="10541" cmpd="sng">
                <a:solidFill>
                  <a:schemeClr val="tx1"/>
                </a:solidFill>
                <a:prstDash val="solid"/>
              </a:ln>
              <a:effectLst/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2569" y="3668139"/>
            <a:ext cx="103268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600" dirty="0" smtClean="0">
                <a:ln w="10541" cmpd="sng">
                  <a:solidFill>
                    <a:schemeClr val="tx1"/>
                  </a:solidFill>
                  <a:prstDash val="solid"/>
                </a:ln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Do not strive for excellence,</a:t>
            </a:r>
          </a:p>
          <a:p>
            <a:pPr algn="ctr"/>
            <a:r>
              <a:rPr lang="en-US" sz="5400" b="1" cap="none" spc="600" dirty="0" smtClean="0">
                <a:ln w="10541" cmpd="sng">
                  <a:solidFill>
                    <a:schemeClr val="tx1"/>
                  </a:solidFill>
                  <a:prstDash val="solid"/>
                </a:ln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just mediocrity</a:t>
            </a:r>
            <a:endParaRPr lang="en-US" sz="5400" b="1" cap="none" spc="600" dirty="0">
              <a:ln w="10541" cmpd="sng">
                <a:solidFill>
                  <a:schemeClr val="tx1"/>
                </a:solidFill>
                <a:prstDash val="solid"/>
              </a:ln>
              <a:effectLst/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95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21000">
              <a:schemeClr val="bg1">
                <a:lumMod val="85000"/>
              </a:schemeClr>
            </a:gs>
            <a:gs pos="82083">
              <a:schemeClr val="tx1">
                <a:lumMod val="50000"/>
                <a:lumOff val="50000"/>
              </a:schemeClr>
            </a:gs>
            <a:gs pos="58750">
              <a:schemeClr val="bg1">
                <a:lumMod val="85000"/>
              </a:schemeClr>
            </a:gs>
            <a:gs pos="44000">
              <a:schemeClr val="tx1">
                <a:lumMod val="52000"/>
                <a:lumOff val="48000"/>
                <a:alpha val="62000"/>
              </a:schemeClr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684" y="0"/>
            <a:ext cx="4729316" cy="384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Rectangle 2"/>
          <p:cNvSpPr/>
          <p:nvPr/>
        </p:nvSpPr>
        <p:spPr>
          <a:xfrm>
            <a:off x="411757" y="44253"/>
            <a:ext cx="792075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600" dirty="0" smtClean="0">
                <a:ln w="10541" cmpd="sng">
                  <a:solidFill>
                    <a:schemeClr val="tx1"/>
                  </a:solidFill>
                  <a:prstDash val="solid"/>
                </a:ln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Lukewarm Believers</a:t>
            </a:r>
            <a:endParaRPr lang="en-US" sz="6000" b="1" cap="none" spc="600" dirty="0">
              <a:ln w="10541" cmpd="sng">
                <a:solidFill>
                  <a:schemeClr val="tx1"/>
                </a:solidFill>
                <a:prstDash val="solid"/>
              </a:ln>
              <a:effectLst/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03940" y="3668139"/>
            <a:ext cx="75841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600" dirty="0" smtClean="0">
                <a:ln w="10541" cmpd="sng">
                  <a:solidFill>
                    <a:schemeClr val="tx1"/>
                  </a:solidFill>
                  <a:prstDash val="solid"/>
                </a:ln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Do not have passion,</a:t>
            </a:r>
          </a:p>
          <a:p>
            <a:pPr algn="ctr"/>
            <a:r>
              <a:rPr lang="en-US" sz="5400" b="1" cap="none" spc="600" dirty="0" smtClean="0">
                <a:ln w="10541" cmpd="sng">
                  <a:solidFill>
                    <a:schemeClr val="tx1"/>
                  </a:solidFill>
                  <a:prstDash val="solid"/>
                </a:ln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only apathy</a:t>
            </a:r>
            <a:endParaRPr lang="en-US" sz="5400" b="1" cap="none" spc="600" dirty="0">
              <a:ln w="10541" cmpd="sng">
                <a:solidFill>
                  <a:schemeClr val="tx1"/>
                </a:solidFill>
                <a:prstDash val="solid"/>
              </a:ln>
              <a:effectLst/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578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21000">
              <a:schemeClr val="bg1">
                <a:lumMod val="85000"/>
              </a:schemeClr>
            </a:gs>
            <a:gs pos="82083">
              <a:schemeClr val="tx1">
                <a:lumMod val="50000"/>
                <a:lumOff val="50000"/>
              </a:schemeClr>
            </a:gs>
            <a:gs pos="58750">
              <a:schemeClr val="bg1">
                <a:lumMod val="85000"/>
              </a:schemeClr>
            </a:gs>
            <a:gs pos="44000">
              <a:schemeClr val="tx1">
                <a:lumMod val="52000"/>
                <a:lumOff val="48000"/>
                <a:alpha val="62000"/>
              </a:schemeClr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26" y="0"/>
            <a:ext cx="4655574" cy="348170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Rectangle 2"/>
          <p:cNvSpPr/>
          <p:nvPr/>
        </p:nvSpPr>
        <p:spPr>
          <a:xfrm>
            <a:off x="411757" y="44253"/>
            <a:ext cx="792075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600" dirty="0" smtClean="0">
                <a:ln w="10541" cmpd="sng">
                  <a:solidFill>
                    <a:schemeClr val="tx1"/>
                  </a:solidFill>
                  <a:prstDash val="solid"/>
                </a:ln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Lukewarm Believers</a:t>
            </a:r>
            <a:endParaRPr lang="en-US" sz="6000" b="1" cap="none" spc="600" dirty="0">
              <a:ln w="10541" cmpd="sng">
                <a:solidFill>
                  <a:schemeClr val="tx1"/>
                </a:solidFill>
                <a:prstDash val="solid"/>
              </a:ln>
              <a:effectLst/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6652" y="3668139"/>
            <a:ext cx="98187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600" dirty="0" smtClean="0">
                <a:ln w="10541" cmpd="sng">
                  <a:solidFill>
                    <a:schemeClr val="tx1"/>
                  </a:solidFill>
                  <a:prstDash val="solid"/>
                </a:ln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Have few moral principles,</a:t>
            </a:r>
          </a:p>
          <a:p>
            <a:pPr algn="ctr"/>
            <a:r>
              <a:rPr lang="en-US" sz="5400" b="1" cap="none" spc="600" dirty="0" smtClean="0">
                <a:ln w="10541" cmpd="sng">
                  <a:solidFill>
                    <a:schemeClr val="tx1"/>
                  </a:solidFill>
                  <a:prstDash val="solid"/>
                </a:ln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instead they are careless</a:t>
            </a:r>
            <a:endParaRPr lang="en-US" sz="5400" b="1" cap="none" spc="600" dirty="0">
              <a:ln w="10541" cmpd="sng">
                <a:solidFill>
                  <a:schemeClr val="tx1"/>
                </a:solidFill>
                <a:prstDash val="solid"/>
              </a:ln>
              <a:effectLst/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079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7" r="50000"/>
          <a:stretch/>
        </p:blipFill>
        <p:spPr>
          <a:xfrm>
            <a:off x="9460992" y="14288"/>
            <a:ext cx="268224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6" r="20667"/>
          <a:stretch/>
        </p:blipFill>
        <p:spPr>
          <a:xfrm>
            <a:off x="0" y="14288"/>
            <a:ext cx="2694432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3926" y="272903"/>
            <a:ext cx="1649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HOT</a:t>
            </a:r>
            <a:endParaRPr lang="en-US" sz="5400" b="1" cap="none" spc="6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76158" y="272903"/>
            <a:ext cx="2051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COLD</a:t>
            </a:r>
            <a:endParaRPr lang="en-US" sz="5400" b="1" cap="none" spc="60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2295" y="691735"/>
            <a:ext cx="76274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Your Spiritual Temperature</a:t>
            </a:r>
            <a:endParaRPr lang="en-US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225" y="1569873"/>
            <a:ext cx="7725549" cy="435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4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90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901" y="887064"/>
            <a:ext cx="11792197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3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to the angel of the church of the </a:t>
            </a:r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Laodiceans write, these 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things says the Amen, the Faithful and True Witness, the Beginning of the creation of God: </a:t>
            </a:r>
            <a:r>
              <a:rPr lang="en-US" sz="34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3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know your works, that you are neither cold nor hot. I could wish you were cold or hot. </a:t>
            </a:r>
            <a:r>
              <a:rPr lang="en-US" sz="34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3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So then, because you are lukewarm, and neither cold nor </a:t>
            </a:r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hot, I 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will vomit you out of My mouth. </a:t>
            </a:r>
            <a:r>
              <a:rPr lang="en-US" sz="34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sz="3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Because you say, </a:t>
            </a:r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am rich, have become wealthy, and have need of </a:t>
            </a:r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nothing—and 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do not know that you are wretched, miserable, poor, blind, and naked— </a:t>
            </a:r>
            <a:r>
              <a:rPr lang="en-US" sz="34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sz="3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I counsel you to buy from Me gold refined in the fire, that you may be rich; and white garments, </a:t>
            </a:r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59670" y="0"/>
            <a:ext cx="730039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600" dirty="0" smtClean="0">
                <a:ln w="11430">
                  <a:solidFill>
                    <a:srgbClr val="667EBE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Revelation 3:14-22</a:t>
            </a:r>
            <a:endParaRPr lang="en-US" sz="6600" b="1" cap="none" spc="600" dirty="0">
              <a:ln w="11430">
                <a:solidFill>
                  <a:srgbClr val="667EBE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72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901" y="887064"/>
            <a:ext cx="11792197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may be clothed, that the shame of your nakedness may not be revealed; and anoint your eyes with eye salve, that you may see. </a:t>
            </a:r>
            <a:r>
              <a:rPr lang="en-US" sz="34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19 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As many as I love, I rebuke and chasten. Therefore be zealous and repent. </a:t>
            </a:r>
            <a:r>
              <a:rPr lang="en-US" sz="34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3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Behold, I stand at the door and knock. If anyone hears My voice and opens the door, I will come in to him and dine with him, and he with Me. </a:t>
            </a:r>
            <a:r>
              <a:rPr lang="en-US" sz="34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3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To him who overcomes I will grant to sit with Me on My throne, as I also overcame and sat down with My Father on His </a:t>
            </a:r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throne. </a:t>
            </a:r>
            <a:r>
              <a:rPr lang="en-US" sz="34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US" sz="3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who has an ear, let him hear what the Spirit says to the churches.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459670" y="0"/>
            <a:ext cx="730039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600" dirty="0" smtClean="0">
                <a:ln w="11430">
                  <a:solidFill>
                    <a:srgbClr val="667EBE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Revelation 3:14-22</a:t>
            </a:r>
            <a:endParaRPr lang="en-US" sz="6600" b="1" cap="none" spc="600" dirty="0">
              <a:ln w="11430">
                <a:solidFill>
                  <a:srgbClr val="667EBE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25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12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82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87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59390" y="15549"/>
            <a:ext cx="56732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is your</a:t>
            </a:r>
          </a:p>
          <a:p>
            <a:pPr algn="ctr"/>
            <a:r>
              <a:rPr lang="en-US" sz="5400" b="1" spc="60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Temperature?</a:t>
            </a:r>
            <a:endParaRPr lang="en-US" sz="5400" b="1" cap="none" spc="60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3"/>
          <a:stretch/>
        </p:blipFill>
        <p:spPr>
          <a:xfrm>
            <a:off x="3938194" y="1557932"/>
            <a:ext cx="4315612" cy="176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7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61118E-6 -4.50867E-6 L 4.61118E-6 0.48555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210" y="29980"/>
            <a:ext cx="6781799" cy="67817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211" y="-89940"/>
            <a:ext cx="6781798" cy="6916710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359764" y="513259"/>
            <a:ext cx="2248524" cy="1334124"/>
          </a:xfrm>
          <a:prstGeom prst="wedgeRectCallout">
            <a:avLst>
              <a:gd name="adj1" fmla="val 161167"/>
              <a:gd name="adj2" fmla="val -40870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300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my Bible</a:t>
            </a:r>
            <a:endParaRPr lang="en-US" sz="3600" b="1" spc="300" dirty="0">
              <a:ln>
                <a:solidFill>
                  <a:srgbClr val="C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359764" y="2364619"/>
            <a:ext cx="2248524" cy="1334124"/>
          </a:xfrm>
          <a:prstGeom prst="wedgeRectCallout">
            <a:avLst>
              <a:gd name="adj1" fmla="val 81166"/>
              <a:gd name="adj2" fmla="val -44241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300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 Classes</a:t>
            </a:r>
            <a:endParaRPr lang="en-US" sz="3600" b="1" spc="300" dirty="0">
              <a:ln>
                <a:solidFill>
                  <a:srgbClr val="C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359764" y="4999767"/>
            <a:ext cx="2248524" cy="1334124"/>
          </a:xfrm>
          <a:prstGeom prst="wedgeRectCallout">
            <a:avLst>
              <a:gd name="adj1" fmla="val 87833"/>
              <a:gd name="adj2" fmla="val -54353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300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 Lost</a:t>
            </a:r>
            <a:endParaRPr lang="en-US" sz="3600" b="1" spc="300" dirty="0">
              <a:ln>
                <a:solidFill>
                  <a:srgbClr val="C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9420068" y="537695"/>
            <a:ext cx="2248524" cy="1334124"/>
          </a:xfrm>
          <a:prstGeom prst="wedgeRectCallout">
            <a:avLst>
              <a:gd name="adj1" fmla="val -75500"/>
              <a:gd name="adj2" fmla="val 74859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300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 Often</a:t>
            </a:r>
            <a:endParaRPr lang="en-US" sz="3600" b="1" spc="300" dirty="0">
              <a:ln>
                <a:solidFill>
                  <a:srgbClr val="C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9510009" y="4604480"/>
            <a:ext cx="2248524" cy="1334124"/>
          </a:xfrm>
          <a:prstGeom prst="wedgeRectCallout">
            <a:avLst>
              <a:gd name="adj1" fmla="val -70166"/>
              <a:gd name="adj2" fmla="val -11165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300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Worship</a:t>
            </a:r>
            <a:endParaRPr lang="en-US" sz="3600" b="1" spc="300" dirty="0">
              <a:ln>
                <a:solidFill>
                  <a:srgbClr val="C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9701135" y="2558868"/>
            <a:ext cx="2248524" cy="1334124"/>
          </a:xfrm>
          <a:prstGeom prst="wedgeRectCallout">
            <a:avLst>
              <a:gd name="adj1" fmla="val -78834"/>
              <a:gd name="adj2" fmla="val -10533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300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“Good” Person</a:t>
            </a:r>
            <a:endParaRPr lang="en-US" sz="3600" b="1" spc="300" dirty="0">
              <a:ln>
                <a:solidFill>
                  <a:srgbClr val="C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238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4" grpId="0" animBg="1"/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0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</TotalTime>
  <Words>109</Words>
  <Application>Microsoft Office PowerPoint</Application>
  <PresentationFormat>Custom</PresentationFormat>
  <Paragraphs>30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Andalus</vt:lpstr>
      <vt:lpstr>Calibri</vt:lpstr>
      <vt:lpstr>Monotype Corsiva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J.R. Bronger</dc:creator>
  <cp:lastModifiedBy>Deacons Room</cp:lastModifiedBy>
  <cp:revision>117</cp:revision>
  <dcterms:created xsi:type="dcterms:W3CDTF">2014-08-19T14:33:59Z</dcterms:created>
  <dcterms:modified xsi:type="dcterms:W3CDTF">2015-01-25T15:04:56Z</dcterms:modified>
</cp:coreProperties>
</file>