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6" r:id="rId5"/>
    <p:sldId id="263" r:id="rId6"/>
    <p:sldId id="265" r:id="rId7"/>
    <p:sldId id="268" r:id="rId8"/>
    <p:sldId id="267" r:id="rId9"/>
    <p:sldId id="269" r:id="rId10"/>
    <p:sldId id="270" r:id="rId11"/>
    <p:sldId id="271" r:id="rId12"/>
    <p:sldId id="272" r:id="rId13"/>
    <p:sldId id="262"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opperplate Gothic Bold" panose="020E0705020206020404" pitchFamily="34" charset="0"/>
      <p:regular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410"/>
    <a:srgbClr val="FB0602"/>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6" d="100"/>
          <a:sy n="66"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12/14/2014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12/14/2014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12/14/2014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12/14/2014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12/14/2014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12/14/2014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4537" y="1417"/>
            <a:ext cx="11202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chemeClr val="tx2">
                      <a:lumMod val="60000"/>
                      <a:lumOff val="40000"/>
                    </a:schemeClr>
                  </a:solidFill>
                </a:ln>
                <a:solidFill>
                  <a:schemeClr val="bg1"/>
                </a:solidFill>
                <a:effectLst>
                  <a:reflection blurRad="12700" stA="50000" endPos="50000" dist="5000" dir="5400000" sy="-100000" rotWithShape="0"/>
                </a:effectLst>
              </a:rPr>
              <a:t>Preaching For The 21</a:t>
            </a:r>
            <a:r>
              <a:rPr lang="en-US" sz="5400" b="1" spc="600" baseline="30000" dirty="0" smtClean="0">
                <a:ln w="0">
                  <a:solidFill>
                    <a:schemeClr val="tx2">
                      <a:lumMod val="60000"/>
                      <a:lumOff val="40000"/>
                    </a:schemeClr>
                  </a:solidFill>
                </a:ln>
                <a:solidFill>
                  <a:schemeClr val="bg1"/>
                </a:solidFill>
                <a:effectLst>
                  <a:reflection blurRad="12700" stA="50000" endPos="50000" dist="5000" dir="5400000" sy="-100000" rotWithShape="0"/>
                </a:effectLst>
              </a:rPr>
              <a:t>st</a:t>
            </a:r>
            <a:r>
              <a:rPr lang="en-US" sz="5400" b="1" spc="600" dirty="0" smtClean="0">
                <a:ln w="0">
                  <a:solidFill>
                    <a:schemeClr val="tx2">
                      <a:lumMod val="60000"/>
                      <a:lumOff val="40000"/>
                    </a:schemeClr>
                  </a:solidFill>
                </a:ln>
                <a:solidFill>
                  <a:schemeClr val="bg1"/>
                </a:solidFill>
                <a:effectLst>
                  <a:reflection blurRad="12700" stA="50000" endPos="50000" dist="5000" dir="5400000" sy="-100000" rotWithShape="0"/>
                </a:effectLst>
              </a:rPr>
              <a:t> Century</a:t>
            </a:r>
            <a:endParaRPr lang="en-US" sz="5400" b="1" spc="600" dirty="0">
              <a:ln w="0">
                <a:solidFill>
                  <a:schemeClr val="tx2">
                    <a:lumMod val="60000"/>
                    <a:lumOff val="40000"/>
                  </a:schemeClr>
                </a:solidFill>
              </a:ln>
              <a:solidFill>
                <a:schemeClr val="bg1"/>
              </a:solidFill>
              <a:effectLst>
                <a:reflection blurRad="12700" stA="50000" endPos="50000" dist="5000" dir="5400000" sy="-100000" rotWithShape="0"/>
              </a:effectLst>
            </a:endParaRPr>
          </a:p>
        </p:txBody>
      </p:sp>
      <p:sp>
        <p:nvSpPr>
          <p:cNvPr id="3" name="Rectangle 2"/>
          <p:cNvSpPr/>
          <p:nvPr/>
        </p:nvSpPr>
        <p:spPr>
          <a:xfrm>
            <a:off x="4134490" y="2248007"/>
            <a:ext cx="4995919" cy="2308324"/>
          </a:xfrm>
          <a:prstGeom prst="rect">
            <a:avLst/>
          </a:prstGeom>
          <a:noFill/>
        </p:spPr>
        <p:txBody>
          <a:bodyPr wrap="none" lIns="91440" tIns="45720" rIns="91440" bIns="45720">
            <a:spAutoFit/>
          </a:bodyPr>
          <a:lstStyle/>
          <a:p>
            <a:pPr algn="ctr"/>
            <a:r>
              <a:rPr lang="en-US" sz="5400" b="1" cap="none" spc="600" dirty="0" smtClean="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Copperplate Gothic Bold" panose="020E0705020206020404" pitchFamily="34" charset="0"/>
              </a:rPr>
              <a:t>Absolute</a:t>
            </a:r>
          </a:p>
          <a:p>
            <a:pPr algn="ctr"/>
            <a:endParaRPr lang="en-US" sz="3600" b="1" spc="600" dirty="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Copperplate Gothic Bold" panose="020E0705020206020404" pitchFamily="34" charset="0"/>
            </a:endParaRPr>
          </a:p>
          <a:p>
            <a:pPr algn="ctr"/>
            <a:r>
              <a:rPr lang="en-US" sz="5400" b="1" cap="none" spc="600" dirty="0" smtClean="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Copperplate Gothic Bold" panose="020E0705020206020404" pitchFamily="34" charset="0"/>
              </a:rPr>
              <a:t>Preaching</a:t>
            </a:r>
            <a:endParaRPr lang="en-US" sz="5400" b="1" cap="none" spc="600" dirty="0">
              <a:ln w="10541" cmpd="sng">
                <a:solidFill>
                  <a:srgbClr val="C00000"/>
                </a:solidFill>
                <a:prstDash val="solid"/>
              </a:ln>
              <a:solidFill>
                <a:sysClr val="windowText" lastClr="000000"/>
              </a:solidFill>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98861140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94537" y="1417"/>
            <a:ext cx="11202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chemeClr val="bg1">
                      <a:lumMod val="85000"/>
                    </a:schemeClr>
                  </a:solidFill>
                </a:ln>
                <a:solidFill>
                  <a:sysClr val="windowText" lastClr="000000"/>
                </a:solidFill>
                <a:effectLst>
                  <a:reflection blurRad="12700" stA="50000" endPos="50000" dist="5000" dir="5400000" sy="-100000" rotWithShape="0"/>
                </a:effectLst>
              </a:rPr>
              <a:t>Preaching For The 21</a:t>
            </a:r>
            <a:r>
              <a:rPr lang="en-US" sz="5400" b="1" spc="600" baseline="30000" dirty="0" smtClean="0">
                <a:ln w="0">
                  <a:solidFill>
                    <a:schemeClr val="bg1">
                      <a:lumMod val="85000"/>
                    </a:schemeClr>
                  </a:solidFill>
                </a:ln>
                <a:solidFill>
                  <a:sysClr val="windowText" lastClr="000000"/>
                </a:solidFill>
                <a:effectLst>
                  <a:reflection blurRad="12700" stA="50000" endPos="50000" dist="5000" dir="5400000" sy="-100000" rotWithShape="0"/>
                </a:effectLst>
              </a:rPr>
              <a:t>st</a:t>
            </a:r>
            <a:r>
              <a:rPr lang="en-US" sz="5400" b="1" spc="600" dirty="0" smtClean="0">
                <a:ln w="0">
                  <a:solidFill>
                    <a:schemeClr val="bg1">
                      <a:lumMod val="85000"/>
                    </a:schemeClr>
                  </a:solidFill>
                </a:ln>
                <a:solidFill>
                  <a:sysClr val="windowText" lastClr="000000"/>
                </a:solidFill>
                <a:effectLst>
                  <a:reflection blurRad="12700" stA="50000" endPos="50000" dist="5000" dir="5400000" sy="-100000" rotWithShape="0"/>
                </a:effectLst>
              </a:rPr>
              <a:t> Century</a:t>
            </a:r>
            <a:endParaRPr lang="en-US" sz="5400" b="1" spc="600" dirty="0">
              <a:ln w="0">
                <a:solidFill>
                  <a:schemeClr val="bg1">
                    <a:lumMod val="85000"/>
                  </a:schemeClr>
                </a:solidFill>
              </a:ln>
              <a:solidFill>
                <a:sysClr val="windowText" lastClr="000000"/>
              </a:solidFill>
              <a:effectLst>
                <a:reflection blurRad="12700" stA="50000" endPos="50000" dist="5000" dir="5400000" sy="-100000" rotWithShape="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447" y="3301078"/>
            <a:ext cx="6180833" cy="2279716"/>
          </a:xfrm>
          <a:prstGeom prst="rect">
            <a:avLst/>
          </a:prstGeom>
        </p:spPr>
      </p:pic>
    </p:spTree>
    <p:extLst>
      <p:ext uri="{BB962C8B-B14F-4D97-AF65-F5344CB8AC3E}">
        <p14:creationId xmlns:p14="http://schemas.microsoft.com/office/powerpoint/2010/main" val="172246539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4537" y="1417"/>
            <a:ext cx="11202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chemeClr val="bg1">
                      <a:lumMod val="85000"/>
                    </a:schemeClr>
                  </a:solidFill>
                </a:ln>
                <a:solidFill>
                  <a:sysClr val="windowText" lastClr="000000"/>
                </a:solidFill>
                <a:effectLst>
                  <a:reflection blurRad="12700" stA="50000" endPos="50000" dist="5000" dir="5400000" sy="-100000" rotWithShape="0"/>
                </a:effectLst>
              </a:rPr>
              <a:t>Preaching For The 21</a:t>
            </a:r>
            <a:r>
              <a:rPr lang="en-US" sz="5400" b="1" spc="600" baseline="30000" dirty="0" smtClean="0">
                <a:ln w="0">
                  <a:solidFill>
                    <a:schemeClr val="bg1">
                      <a:lumMod val="85000"/>
                    </a:schemeClr>
                  </a:solidFill>
                </a:ln>
                <a:solidFill>
                  <a:sysClr val="windowText" lastClr="000000"/>
                </a:solidFill>
                <a:effectLst>
                  <a:reflection blurRad="12700" stA="50000" endPos="50000" dist="5000" dir="5400000" sy="-100000" rotWithShape="0"/>
                </a:effectLst>
              </a:rPr>
              <a:t>st</a:t>
            </a:r>
            <a:r>
              <a:rPr lang="en-US" sz="5400" b="1" spc="600" dirty="0" smtClean="0">
                <a:ln w="0">
                  <a:solidFill>
                    <a:schemeClr val="bg1">
                      <a:lumMod val="85000"/>
                    </a:schemeClr>
                  </a:solidFill>
                </a:ln>
                <a:solidFill>
                  <a:sysClr val="windowText" lastClr="000000"/>
                </a:solidFill>
                <a:effectLst>
                  <a:reflection blurRad="12700" stA="50000" endPos="50000" dist="5000" dir="5400000" sy="-100000" rotWithShape="0"/>
                </a:effectLst>
              </a:rPr>
              <a:t> Century</a:t>
            </a:r>
            <a:endParaRPr lang="en-US" sz="5400" b="1" spc="600" dirty="0">
              <a:ln w="0">
                <a:solidFill>
                  <a:schemeClr val="bg1">
                    <a:lumMod val="85000"/>
                  </a:schemeClr>
                </a:solidFill>
              </a:ln>
              <a:solidFill>
                <a:sysClr val="windowText" lastClr="000000"/>
              </a:solidFill>
              <a:effectLst>
                <a:reflection blurRad="12700" stA="50000" endPos="50000" dist="5000" dir="5400000" sy="-100000" rotWithShape="0"/>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701" y="954115"/>
            <a:ext cx="9612598" cy="2218761"/>
          </a:xfrm>
          <a:prstGeom prst="rect">
            <a:avLst/>
          </a:prstGeom>
        </p:spPr>
      </p:pic>
      <p:pic>
        <p:nvPicPr>
          <p:cNvPr id="1026" name="Picture 2" descr="http://imagehost.vendio.com/a/35061802/aview/NowistheTimeActNowCDClock.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2584704"/>
            <a:ext cx="3230880" cy="24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8328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6" y="830006"/>
            <a:ext cx="11792197" cy="5909310"/>
          </a:xfrm>
          <a:prstGeom prst="rect">
            <a:avLst/>
          </a:prstGeom>
          <a:noFill/>
        </p:spPr>
        <p:txBody>
          <a:bodyPr wrap="square" rtlCol="0">
            <a:spAutoFit/>
          </a:bodyPr>
          <a:lstStyle/>
          <a:p>
            <a:r>
              <a:rPr lang="en-US" sz="27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2700" b="1" dirty="0" smtClean="0">
                <a:latin typeface="Arial" panose="020B0604020202020204" pitchFamily="34" charset="0"/>
                <a:cs typeface="Arial" panose="020B0604020202020204" pitchFamily="34" charset="0"/>
              </a:rPr>
              <a:t>But </a:t>
            </a:r>
            <a:r>
              <a:rPr lang="en-US" sz="2700" b="1" dirty="0">
                <a:latin typeface="Arial" panose="020B0604020202020204" pitchFamily="34" charset="0"/>
                <a:cs typeface="Arial" panose="020B0604020202020204" pitchFamily="34" charset="0"/>
              </a:rPr>
              <a:t>what does it say? t</a:t>
            </a:r>
            <a:r>
              <a:rPr lang="en-US" sz="2700" b="1" dirty="0" smtClean="0">
                <a:latin typeface="Arial" panose="020B0604020202020204" pitchFamily="34" charset="0"/>
                <a:cs typeface="Arial" panose="020B0604020202020204" pitchFamily="34" charset="0"/>
              </a:rPr>
              <a:t>he </a:t>
            </a:r>
            <a:r>
              <a:rPr lang="en-US" sz="2700" b="1" dirty="0">
                <a:latin typeface="Arial" panose="020B0604020202020204" pitchFamily="34" charset="0"/>
                <a:cs typeface="Arial" panose="020B0604020202020204" pitchFamily="34" charset="0"/>
              </a:rPr>
              <a:t>word is near you, in your mouth and in your </a:t>
            </a:r>
            <a:r>
              <a:rPr lang="en-US" sz="2700" b="1" dirty="0" smtClean="0">
                <a:latin typeface="Arial" panose="020B0604020202020204" pitchFamily="34" charset="0"/>
                <a:cs typeface="Arial" panose="020B0604020202020204" pitchFamily="34" charset="0"/>
              </a:rPr>
              <a:t>heart (that </a:t>
            </a:r>
            <a:r>
              <a:rPr lang="en-US" sz="2700" b="1" dirty="0">
                <a:latin typeface="Arial" panose="020B0604020202020204" pitchFamily="34" charset="0"/>
                <a:cs typeface="Arial" panose="020B0604020202020204" pitchFamily="34" charset="0"/>
              </a:rPr>
              <a:t>is, the word of faith which we preach): </a:t>
            </a:r>
            <a:r>
              <a:rPr lang="en-US" sz="27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2700" b="1" baseline="30000"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that if you confess with your mouth the Lord Jesus and believe in your heart that God has raised Him from the dead, you will be saved. </a:t>
            </a:r>
            <a:r>
              <a:rPr lang="en-US" sz="27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n-US" sz="2700" b="1" dirty="0">
                <a:latin typeface="Arial" panose="020B0604020202020204" pitchFamily="34" charset="0"/>
                <a:cs typeface="Arial" panose="020B0604020202020204" pitchFamily="34" charset="0"/>
              </a:rPr>
              <a:t>For with the heart one believes unto righteousness, and with the mouth confession is made unto salvation. </a:t>
            </a:r>
            <a:r>
              <a:rPr lang="en-US" sz="27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2700" b="1" dirty="0">
                <a:latin typeface="Arial" panose="020B0604020202020204" pitchFamily="34" charset="0"/>
                <a:cs typeface="Arial" panose="020B0604020202020204" pitchFamily="34" charset="0"/>
              </a:rPr>
              <a:t>For the Scripture says, w</a:t>
            </a:r>
            <a:r>
              <a:rPr lang="en-US" sz="2700" b="1" dirty="0" smtClean="0">
                <a:latin typeface="Arial" panose="020B0604020202020204" pitchFamily="34" charset="0"/>
                <a:cs typeface="Arial" panose="020B0604020202020204" pitchFamily="34" charset="0"/>
              </a:rPr>
              <a:t>hoever </a:t>
            </a:r>
            <a:r>
              <a:rPr lang="en-US" sz="2700" b="1" dirty="0">
                <a:latin typeface="Arial" panose="020B0604020202020204" pitchFamily="34" charset="0"/>
                <a:cs typeface="Arial" panose="020B0604020202020204" pitchFamily="34" charset="0"/>
              </a:rPr>
              <a:t>believes on Him will not be put to </a:t>
            </a:r>
            <a:r>
              <a:rPr lang="en-US" sz="2700" b="1" dirty="0" smtClean="0">
                <a:latin typeface="Arial" panose="020B0604020202020204" pitchFamily="34" charset="0"/>
                <a:cs typeface="Arial" panose="020B0604020202020204" pitchFamily="34" charset="0"/>
              </a:rPr>
              <a:t>shame. </a:t>
            </a:r>
            <a:r>
              <a:rPr lang="en-US" sz="27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2700" b="1" baseline="30000"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For there is no distinction between Jew and Greek, for the same Lord over all is rich to all who call upon Him. </a:t>
            </a:r>
            <a:r>
              <a:rPr lang="en-US" sz="27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en-US" sz="2700" b="1" dirty="0">
                <a:latin typeface="Arial" panose="020B0604020202020204" pitchFamily="34" charset="0"/>
                <a:cs typeface="Arial" panose="020B0604020202020204" pitchFamily="34" charset="0"/>
              </a:rPr>
              <a:t>For </a:t>
            </a:r>
            <a:r>
              <a:rPr lang="en-US" sz="2700" b="1" dirty="0" smtClean="0">
                <a:latin typeface="Arial" panose="020B0604020202020204" pitchFamily="34" charset="0"/>
                <a:cs typeface="Arial" panose="020B0604020202020204" pitchFamily="34" charset="0"/>
              </a:rPr>
              <a:t>whoever </a:t>
            </a:r>
            <a:r>
              <a:rPr lang="en-US" sz="2700" b="1" dirty="0">
                <a:latin typeface="Arial" panose="020B0604020202020204" pitchFamily="34" charset="0"/>
                <a:cs typeface="Arial" panose="020B0604020202020204" pitchFamily="34" charset="0"/>
              </a:rPr>
              <a:t>calls on the name of the </a:t>
            </a:r>
            <a:r>
              <a:rPr lang="en-US" sz="2700" b="1" cap="small" dirty="0">
                <a:latin typeface="Arial" panose="020B0604020202020204" pitchFamily="34" charset="0"/>
                <a:cs typeface="Arial" panose="020B0604020202020204" pitchFamily="34" charset="0"/>
              </a:rPr>
              <a:t>Lord</a:t>
            </a:r>
            <a:r>
              <a:rPr lang="en-US" sz="2700" b="1" dirty="0">
                <a:latin typeface="Arial" panose="020B0604020202020204" pitchFamily="34" charset="0"/>
                <a:cs typeface="Arial" panose="020B0604020202020204" pitchFamily="34" charset="0"/>
              </a:rPr>
              <a:t> shall be </a:t>
            </a:r>
            <a:r>
              <a:rPr lang="en-US" sz="2700" b="1" dirty="0" smtClean="0">
                <a:latin typeface="Arial" panose="020B0604020202020204" pitchFamily="34" charset="0"/>
                <a:cs typeface="Arial" panose="020B0604020202020204" pitchFamily="34" charset="0"/>
              </a:rPr>
              <a:t>saved.</a:t>
            </a:r>
            <a:r>
              <a:rPr lang="en-US" sz="27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en-US" sz="2700" b="1" baseline="30000"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How then shall they call on Him in whom they have not believed? And how shall they believe in Him of whom they have not heard? And how shall they hear without a preacher? </a:t>
            </a:r>
            <a:r>
              <a:rPr lang="en-US" sz="27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en-US" sz="2700" b="1" dirty="0">
                <a:latin typeface="Arial" panose="020B0604020202020204" pitchFamily="34" charset="0"/>
                <a:cs typeface="Arial" panose="020B0604020202020204" pitchFamily="34" charset="0"/>
              </a:rPr>
              <a:t>And how shall they preach unless they are sent? As it is </a:t>
            </a:r>
            <a:r>
              <a:rPr lang="en-US" sz="2700" b="1" dirty="0" smtClean="0">
                <a:latin typeface="Arial" panose="020B0604020202020204" pitchFamily="34" charset="0"/>
                <a:cs typeface="Arial" panose="020B0604020202020204" pitchFamily="34" charset="0"/>
              </a:rPr>
              <a:t>written: how </a:t>
            </a:r>
            <a:r>
              <a:rPr lang="en-US" sz="2700" b="1" dirty="0">
                <a:latin typeface="Arial" panose="020B0604020202020204" pitchFamily="34" charset="0"/>
                <a:cs typeface="Arial" panose="020B0604020202020204" pitchFamily="34" charset="0"/>
              </a:rPr>
              <a:t>beautiful are the feet of those who preach the gospel of </a:t>
            </a:r>
            <a:r>
              <a:rPr lang="en-US" sz="2700" b="1" dirty="0" smtClean="0">
                <a:latin typeface="Arial" panose="020B0604020202020204" pitchFamily="34" charset="0"/>
                <a:cs typeface="Arial" panose="020B0604020202020204" pitchFamily="34" charset="0"/>
              </a:rPr>
              <a:t>peace, who </a:t>
            </a:r>
            <a:r>
              <a:rPr lang="en-US" sz="2700" b="1" dirty="0">
                <a:latin typeface="Arial" panose="020B0604020202020204" pitchFamily="34" charset="0"/>
                <a:cs typeface="Arial" panose="020B0604020202020204" pitchFamily="34" charset="0"/>
              </a:rPr>
              <a:t>bring glad tidings of good things</a:t>
            </a:r>
            <a:r>
              <a:rPr lang="en-US" sz="2700" b="1" dirty="0" smtClean="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3" name="Rectangle 2"/>
          <p:cNvSpPr/>
          <p:nvPr/>
        </p:nvSpPr>
        <p:spPr>
          <a:xfrm>
            <a:off x="2810485" y="4679"/>
            <a:ext cx="65710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B05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Romans 10:8-15</a:t>
            </a:r>
            <a:endParaRPr lang="en-US" sz="5400" b="1" cap="none" spc="600" dirty="0">
              <a:ln w="11430">
                <a:solidFill>
                  <a:srgbClr val="00B05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62916"/>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111"/>
          <a:stretch/>
        </p:blipFill>
        <p:spPr>
          <a:xfrm>
            <a:off x="0" y="0"/>
            <a:ext cx="12192000" cy="6858000"/>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b="17595"/>
          <a:stretch/>
        </p:blipFill>
        <p:spPr>
          <a:xfrm>
            <a:off x="-134912" y="-1"/>
            <a:ext cx="12356893" cy="6858001"/>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b="7182"/>
          <a:stretch/>
        </p:blipFill>
        <p:spPr>
          <a:xfrm>
            <a:off x="-164892" y="-1"/>
            <a:ext cx="12431842" cy="689959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902" y="-4917"/>
            <a:ext cx="12431841" cy="6862917"/>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t="22372"/>
          <a:stretch/>
        </p:blipFill>
        <p:spPr>
          <a:xfrm>
            <a:off x="-164891" y="-4917"/>
            <a:ext cx="12431842" cy="6904514"/>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t="1705"/>
          <a:stretch/>
        </p:blipFill>
        <p:spPr>
          <a:xfrm>
            <a:off x="-190658" y="-1"/>
            <a:ext cx="12457610" cy="6912601"/>
          </a:xfrm>
          <a:prstGeom prst="rect">
            <a:avLst/>
          </a:prstGeom>
        </p:spPr>
      </p:pic>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l="8272" r="8771"/>
          <a:stretch/>
        </p:blipFill>
        <p:spPr>
          <a:xfrm>
            <a:off x="-190658" y="-2"/>
            <a:ext cx="12472598" cy="6912602"/>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t="10513" b="16032"/>
          <a:stretch/>
        </p:blipFill>
        <p:spPr>
          <a:xfrm>
            <a:off x="-190658" y="-1"/>
            <a:ext cx="12547551" cy="6912601"/>
          </a:xfrm>
          <a:prstGeom prst="rect">
            <a:avLst/>
          </a:prstGeom>
        </p:spPr>
      </p:pic>
    </p:spTree>
    <p:extLst>
      <p:ext uri="{BB962C8B-B14F-4D97-AF65-F5344CB8AC3E}">
        <p14:creationId xmlns:p14="http://schemas.microsoft.com/office/powerpoint/2010/main" val="240305584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2000"/>
                                        <p:tgtEl>
                                          <p:spTgt spid="21"/>
                                        </p:tgtEl>
                                      </p:cBhvr>
                                    </p:animEffect>
                                    <p:set>
                                      <p:cBhvr>
                                        <p:cTn id="22" dur="1" fill="hold">
                                          <p:stCondLst>
                                            <p:cond delay="19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2000"/>
                                        <p:tgtEl>
                                          <p:spTgt spid="20"/>
                                        </p:tgtEl>
                                      </p:cBhvr>
                                    </p:animEffect>
                                    <p:set>
                                      <p:cBhvr>
                                        <p:cTn id="27" dur="1" fill="hold">
                                          <p:stCondLst>
                                            <p:cond delay="19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2000"/>
                                        <p:tgtEl>
                                          <p:spTgt spid="19"/>
                                        </p:tgtEl>
                                      </p:cBhvr>
                                    </p:animEffect>
                                    <p:set>
                                      <p:cBhvr>
                                        <p:cTn id="32" dur="1" fill="hold">
                                          <p:stCondLst>
                                            <p:cond delay="19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2000"/>
                                        <p:tgtEl>
                                          <p:spTgt spid="18"/>
                                        </p:tgtEl>
                                      </p:cBhvr>
                                    </p:animEffect>
                                    <p:set>
                                      <p:cBhvr>
                                        <p:cTn id="37" dur="1" fill="hold">
                                          <p:stCondLst>
                                            <p:cond delay="19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2000"/>
                                        <p:tgtEl>
                                          <p:spTgt spid="2"/>
                                        </p:tgtEl>
                                      </p:cBhvr>
                                    </p:animEffect>
                                    <p:set>
                                      <p:cBhvr>
                                        <p:cTn id="42" dur="1" fill="hold">
                                          <p:stCondLst>
                                            <p:cond delay="19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64000"/>
          </a:xfrm>
          <a:prstGeom prst="rect">
            <a:avLst/>
          </a:prstGeom>
        </p:spPr>
      </p:pic>
      <p:pic>
        <p:nvPicPr>
          <p:cNvPr id="3" name="Picture 2"/>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848913" y="4064000"/>
            <a:ext cx="10494173" cy="2794000"/>
          </a:xfrm>
          <a:prstGeom prst="rect">
            <a:avLst/>
          </a:prstGeom>
          <a:solidFill>
            <a:schemeClr val="accent1"/>
          </a:solidFill>
        </p:spPr>
      </p:pic>
    </p:spTree>
    <p:extLst>
      <p:ext uri="{BB962C8B-B14F-4D97-AF65-F5344CB8AC3E}">
        <p14:creationId xmlns:p14="http://schemas.microsoft.com/office/powerpoint/2010/main" val="334841190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584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4537" y="1417"/>
            <a:ext cx="11202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chemeClr val="tx2">
                      <a:lumMod val="60000"/>
                      <a:lumOff val="40000"/>
                    </a:schemeClr>
                  </a:solidFill>
                </a:ln>
                <a:effectLst>
                  <a:reflection blurRad="12700" stA="50000" endPos="50000" dist="5000" dir="5400000" sy="-100000" rotWithShape="0"/>
                </a:effectLst>
              </a:rPr>
              <a:t>Preaching For The 21</a:t>
            </a:r>
            <a:r>
              <a:rPr lang="en-US" sz="5400" b="1" spc="600" baseline="30000" dirty="0" smtClean="0">
                <a:ln w="0">
                  <a:solidFill>
                    <a:schemeClr val="tx2">
                      <a:lumMod val="60000"/>
                      <a:lumOff val="40000"/>
                    </a:schemeClr>
                  </a:solidFill>
                </a:ln>
                <a:effectLst>
                  <a:reflection blurRad="12700" stA="50000" endPos="50000" dist="5000" dir="5400000" sy="-100000" rotWithShape="0"/>
                </a:effectLst>
              </a:rPr>
              <a:t>st</a:t>
            </a:r>
            <a:r>
              <a:rPr lang="en-US" sz="5400" b="1" spc="600" dirty="0" smtClean="0">
                <a:ln w="0">
                  <a:solidFill>
                    <a:schemeClr val="tx2">
                      <a:lumMod val="60000"/>
                      <a:lumOff val="40000"/>
                    </a:schemeClr>
                  </a:solidFill>
                </a:ln>
                <a:effectLst>
                  <a:reflection blurRad="12700" stA="50000" endPos="50000" dist="5000" dir="5400000" sy="-100000" rotWithShape="0"/>
                </a:effectLst>
              </a:rPr>
              <a:t> Century</a:t>
            </a:r>
            <a:endParaRPr lang="en-US" sz="5400" b="1" spc="600" dirty="0">
              <a:ln w="0">
                <a:solidFill>
                  <a:schemeClr val="tx2">
                    <a:lumMod val="60000"/>
                    <a:lumOff val="40000"/>
                  </a:schemeClr>
                </a:solidFill>
              </a:ln>
              <a:effectLst>
                <a:reflection blurRad="12700" stA="50000" endPos="50000" dist="5000" dir="5400000" sy="-100000" rotWithShape="0"/>
              </a:effectLs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092"/>
          <a:stretch/>
        </p:blipFill>
        <p:spPr>
          <a:xfrm>
            <a:off x="0" y="1416"/>
            <a:ext cx="12192000" cy="6856584"/>
          </a:xfrm>
          <a:prstGeom prst="rect">
            <a:avLst/>
          </a:prstGeom>
        </p:spPr>
      </p:pic>
    </p:spTree>
    <p:extLst>
      <p:ext uri="{BB962C8B-B14F-4D97-AF65-F5344CB8AC3E}">
        <p14:creationId xmlns:p14="http://schemas.microsoft.com/office/powerpoint/2010/main" val="122925357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4537" y="1417"/>
            <a:ext cx="11202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chemeClr val="tx2">
                      <a:lumMod val="60000"/>
                      <a:lumOff val="40000"/>
                    </a:schemeClr>
                  </a:solidFill>
                </a:ln>
                <a:effectLst>
                  <a:reflection blurRad="12700" stA="50000" endPos="50000" dist="5000" dir="5400000" sy="-100000" rotWithShape="0"/>
                </a:effectLst>
              </a:rPr>
              <a:t>Preaching For The 21</a:t>
            </a:r>
            <a:r>
              <a:rPr lang="en-US" sz="5400" b="1" spc="600" baseline="30000" dirty="0" smtClean="0">
                <a:ln w="0">
                  <a:solidFill>
                    <a:schemeClr val="tx2">
                      <a:lumMod val="60000"/>
                      <a:lumOff val="40000"/>
                    </a:schemeClr>
                  </a:solidFill>
                </a:ln>
                <a:effectLst>
                  <a:reflection blurRad="12700" stA="50000" endPos="50000" dist="5000" dir="5400000" sy="-100000" rotWithShape="0"/>
                </a:effectLst>
              </a:rPr>
              <a:t>st</a:t>
            </a:r>
            <a:r>
              <a:rPr lang="en-US" sz="5400" b="1" spc="600" dirty="0" smtClean="0">
                <a:ln w="0">
                  <a:solidFill>
                    <a:schemeClr val="tx2">
                      <a:lumMod val="60000"/>
                      <a:lumOff val="40000"/>
                    </a:schemeClr>
                  </a:solidFill>
                </a:ln>
                <a:effectLst>
                  <a:reflection blurRad="12700" stA="50000" endPos="50000" dist="5000" dir="5400000" sy="-100000" rotWithShape="0"/>
                </a:effectLst>
              </a:rPr>
              <a:t> Century</a:t>
            </a:r>
            <a:endParaRPr lang="en-US" sz="5400" b="1" spc="600" dirty="0">
              <a:ln w="0">
                <a:solidFill>
                  <a:schemeClr val="tx2">
                    <a:lumMod val="60000"/>
                    <a:lumOff val="40000"/>
                  </a:schemeClr>
                </a:solidFill>
              </a:ln>
              <a:effectLst>
                <a:reflection blurRad="12700" stA="50000" endPos="50000" dist="5000" dir="5400000" sy="-100000" rotWithShape="0"/>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7494"/>
            <a:ext cx="8180156" cy="1816458"/>
          </a:xfrm>
          <a:prstGeom prst="rect">
            <a:avLst/>
          </a:prstGeom>
        </p:spPr>
      </p:pic>
    </p:spTree>
    <p:extLst>
      <p:ext uri="{BB962C8B-B14F-4D97-AF65-F5344CB8AC3E}">
        <p14:creationId xmlns:p14="http://schemas.microsoft.com/office/powerpoint/2010/main" val="28638362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4537" y="1417"/>
            <a:ext cx="11202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chemeClr val="tx2">
                      <a:lumMod val="60000"/>
                      <a:lumOff val="40000"/>
                    </a:schemeClr>
                  </a:solidFill>
                </a:ln>
                <a:solidFill>
                  <a:schemeClr val="bg1"/>
                </a:solidFill>
                <a:effectLst>
                  <a:reflection blurRad="12700" stA="50000" endPos="50000" dist="5000" dir="5400000" sy="-100000" rotWithShape="0"/>
                </a:effectLst>
              </a:rPr>
              <a:t>Preaching For The 21</a:t>
            </a:r>
            <a:r>
              <a:rPr lang="en-US" sz="5400" b="1" spc="600" baseline="30000" dirty="0" smtClean="0">
                <a:ln w="0">
                  <a:solidFill>
                    <a:schemeClr val="tx2">
                      <a:lumMod val="60000"/>
                      <a:lumOff val="40000"/>
                    </a:schemeClr>
                  </a:solidFill>
                </a:ln>
                <a:solidFill>
                  <a:schemeClr val="bg1"/>
                </a:solidFill>
                <a:effectLst>
                  <a:reflection blurRad="12700" stA="50000" endPos="50000" dist="5000" dir="5400000" sy="-100000" rotWithShape="0"/>
                </a:effectLst>
              </a:rPr>
              <a:t>st</a:t>
            </a:r>
            <a:r>
              <a:rPr lang="en-US" sz="5400" b="1" spc="600" dirty="0" smtClean="0">
                <a:ln w="0">
                  <a:solidFill>
                    <a:schemeClr val="tx2">
                      <a:lumMod val="60000"/>
                      <a:lumOff val="40000"/>
                    </a:schemeClr>
                  </a:solidFill>
                </a:ln>
                <a:solidFill>
                  <a:schemeClr val="bg1"/>
                </a:solidFill>
                <a:effectLst>
                  <a:reflection blurRad="12700" stA="50000" endPos="50000" dist="5000" dir="5400000" sy="-100000" rotWithShape="0"/>
                </a:effectLst>
              </a:rPr>
              <a:t> Century</a:t>
            </a:r>
            <a:endParaRPr lang="en-US" sz="5400" b="1" spc="600" dirty="0">
              <a:ln w="0">
                <a:solidFill>
                  <a:schemeClr val="tx2">
                    <a:lumMod val="60000"/>
                    <a:lumOff val="40000"/>
                  </a:schemeClr>
                </a:solidFill>
              </a:ln>
              <a:solidFill>
                <a:schemeClr val="bg1"/>
              </a:solidFill>
              <a:effectLst>
                <a:reflection blurRad="12700" stA="50000" endPos="50000" dist="5000" dir="5400000" sy="-100000" rotWithShape="0"/>
              </a:effectLst>
            </a:endParaRPr>
          </a:p>
        </p:txBody>
      </p:sp>
      <p:sp>
        <p:nvSpPr>
          <p:cNvPr id="2" name="Rectangle 1"/>
          <p:cNvSpPr/>
          <p:nvPr/>
        </p:nvSpPr>
        <p:spPr>
          <a:xfrm>
            <a:off x="3281357" y="3620123"/>
            <a:ext cx="7008393" cy="2673432"/>
          </a:xfrm>
          <a:prstGeom prst="rect">
            <a:avLst/>
          </a:prstGeom>
          <a:noFill/>
        </p:spPr>
        <p:txBody>
          <a:bodyPr wrap="none" lIns="91440" tIns="45720" rIns="91440" bIns="45720">
            <a:prstTxWarp prst="textArchUp">
              <a:avLst/>
            </a:prstTxWarp>
            <a:spAutoFit/>
          </a:bodyPr>
          <a:lstStyle/>
          <a:p>
            <a:pPr algn="ctr"/>
            <a:r>
              <a:rPr lang="en-US" sz="5400" b="1" cap="none" spc="0" dirty="0" smtClean="0">
                <a:ln w="10541" cmpd="sng">
                  <a:solidFill>
                    <a:srgbClr val="FF0000"/>
                  </a:solidFill>
                  <a:prstDash val="solid"/>
                </a:ln>
                <a:effectLst/>
              </a:rPr>
              <a:t>Authoritative Preaching</a:t>
            </a:r>
            <a:endParaRPr lang="en-US" sz="5400" b="1" cap="none" spc="0" dirty="0">
              <a:ln w="10541" cmpd="sng">
                <a:solidFill>
                  <a:srgbClr val="FF0000"/>
                </a:solidFill>
                <a:prstDash val="solid"/>
              </a:ln>
              <a:effectLst/>
            </a:endParaRPr>
          </a:p>
        </p:txBody>
      </p:sp>
    </p:spTree>
    <p:extLst>
      <p:ext uri="{BB962C8B-B14F-4D97-AF65-F5344CB8AC3E}">
        <p14:creationId xmlns:p14="http://schemas.microsoft.com/office/powerpoint/2010/main" val="165921011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37</Words>
  <Application>Microsoft Office PowerPoint</Application>
  <PresentationFormat>Custom</PresentationFormat>
  <Paragraphs>12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Copperplate Gothic Bold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38</cp:revision>
  <dcterms:created xsi:type="dcterms:W3CDTF">2014-08-19T14:33:59Z</dcterms:created>
  <dcterms:modified xsi:type="dcterms:W3CDTF">2014-12-14T21:46:53Z</dcterms:modified>
</cp:coreProperties>
</file>