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17"/>
  </p:notesMasterIdLst>
  <p:sldIdLst>
    <p:sldId id="257" r:id="rId2"/>
    <p:sldId id="261" r:id="rId3"/>
    <p:sldId id="270" r:id="rId4"/>
    <p:sldId id="267" r:id="rId5"/>
    <p:sldId id="271" r:id="rId6"/>
    <p:sldId id="272" r:id="rId7"/>
    <p:sldId id="275" r:id="rId8"/>
    <p:sldId id="276" r:id="rId9"/>
    <p:sldId id="274" r:id="rId10"/>
    <p:sldId id="262" r:id="rId11"/>
    <p:sldId id="260" r:id="rId12"/>
    <p:sldId id="264" r:id="rId13"/>
    <p:sldId id="278" r:id="rId14"/>
    <p:sldId id="268" r:id="rId15"/>
    <p:sldId id="265" r:id="rId16"/>
  </p:sldIdLst>
  <p:sldSz cx="12192000" cy="6858000"/>
  <p:notesSz cx="6858000" cy="9144000"/>
  <p:embeddedFontLst>
    <p:embeddedFont>
      <p:font typeface="Copperplate Gothic Bold" panose="020E0705020206020404" pitchFamily="34" charset="0"/>
      <p:regular r:id="rId18"/>
    </p:embeddedFont>
    <p:embeddedFont>
      <p:font typeface="Calibri" panose="020F0502020204030204" pitchFamily="34" charset="0"/>
      <p:regular r:id="rId19"/>
      <p:bold r:id="rId20"/>
      <p:italic r:id="rId21"/>
      <p:boldItalic r:id="rId22"/>
    </p:embeddedFont>
    <p:embeddedFont>
      <p:font typeface="Monotype Corsiva" panose="03010101010201010101" pitchFamily="66" charset="0"/>
      <p:italic r:id="rId2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5C5C5"/>
    <a:srgbClr val="FFC06A"/>
    <a:srgbClr val="6B2F0B"/>
    <a:srgbClr val="3366FF"/>
    <a:srgbClr val="6A91FF"/>
    <a:srgbClr val="C0C0C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1" d="100"/>
          <a:sy n="61" d="100"/>
        </p:scale>
        <p:origin x="-73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04ED1-F8DA-4A3C-93F4-11366F97876A}" type="datetimeFigureOut">
              <a:rPr lang="en-US" smtClean="0"/>
              <a:t>11/23/2014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C258A-34AE-4E52-814E-93A0B12B5C5D}" type="slidenum">
              <a:rPr lang="en-US" smtClean="0"/>
              <a:t>‹#›</a:t>
            </a:fld>
            <a:endParaRPr lang="en-US"/>
          </a:p>
        </p:txBody>
      </p:sp>
    </p:spTree>
    <p:extLst>
      <p:ext uri="{BB962C8B-B14F-4D97-AF65-F5344CB8AC3E}">
        <p14:creationId xmlns:p14="http://schemas.microsoft.com/office/powerpoint/2010/main" val="105077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BC258A-34AE-4E52-814E-93A0B12B5C5D}" type="slidenum">
              <a:rPr lang="en-US" smtClean="0"/>
              <a:t>4</a:t>
            </a:fld>
            <a:endParaRPr lang="en-US"/>
          </a:p>
        </p:txBody>
      </p:sp>
    </p:spTree>
    <p:extLst>
      <p:ext uri="{BB962C8B-B14F-4D97-AF65-F5344CB8AC3E}">
        <p14:creationId xmlns:p14="http://schemas.microsoft.com/office/powerpoint/2010/main" val="50411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BC258A-34AE-4E52-814E-93A0B12B5C5D}" type="slidenum">
              <a:rPr lang="en-US" smtClean="0"/>
              <a:t>5</a:t>
            </a:fld>
            <a:endParaRPr lang="en-US"/>
          </a:p>
        </p:txBody>
      </p:sp>
    </p:spTree>
    <p:extLst>
      <p:ext uri="{BB962C8B-B14F-4D97-AF65-F5344CB8AC3E}">
        <p14:creationId xmlns:p14="http://schemas.microsoft.com/office/powerpoint/2010/main" val="50411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BC258A-34AE-4E52-814E-93A0B12B5C5D}" type="slidenum">
              <a:rPr lang="en-US" smtClean="0"/>
              <a:t>6</a:t>
            </a:fld>
            <a:endParaRPr lang="en-US"/>
          </a:p>
        </p:txBody>
      </p:sp>
    </p:spTree>
    <p:extLst>
      <p:ext uri="{BB962C8B-B14F-4D97-AF65-F5344CB8AC3E}">
        <p14:creationId xmlns:p14="http://schemas.microsoft.com/office/powerpoint/2010/main" val="50411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BC258A-34AE-4E52-814E-93A0B12B5C5D}" type="slidenum">
              <a:rPr lang="en-US" smtClean="0"/>
              <a:t>7</a:t>
            </a:fld>
            <a:endParaRPr lang="en-US"/>
          </a:p>
        </p:txBody>
      </p:sp>
    </p:spTree>
    <p:extLst>
      <p:ext uri="{BB962C8B-B14F-4D97-AF65-F5344CB8AC3E}">
        <p14:creationId xmlns:p14="http://schemas.microsoft.com/office/powerpoint/2010/main" val="50411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BC258A-34AE-4E52-814E-93A0B12B5C5D}" type="slidenum">
              <a:rPr lang="en-US" smtClean="0"/>
              <a:t>8</a:t>
            </a:fld>
            <a:endParaRPr lang="en-US"/>
          </a:p>
        </p:txBody>
      </p:sp>
    </p:spTree>
    <p:extLst>
      <p:ext uri="{BB962C8B-B14F-4D97-AF65-F5344CB8AC3E}">
        <p14:creationId xmlns:p14="http://schemas.microsoft.com/office/powerpoint/2010/main" val="50411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65775A9-DC65-42CD-A1A7-0027116AAC40}" type="slidenum">
              <a:rPr lang="en-US" altLang="en-US"/>
              <a:pPr/>
              <a:t>‹#›</a:t>
            </a:fld>
            <a:endParaRPr lang="en-US" altLang="en-US"/>
          </a:p>
        </p:txBody>
      </p:sp>
    </p:spTree>
    <p:extLst>
      <p:ext uri="{BB962C8B-B14F-4D97-AF65-F5344CB8AC3E}">
        <p14:creationId xmlns:p14="http://schemas.microsoft.com/office/powerpoint/2010/main" val="12467779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36045F-ABF5-4B95-8750-693E2C0E63FA}" type="slidenum">
              <a:rPr lang="en-US" altLang="en-US"/>
              <a:pPr/>
              <a:t>‹#›</a:t>
            </a:fld>
            <a:endParaRPr lang="en-US" altLang="en-US"/>
          </a:p>
        </p:txBody>
      </p:sp>
    </p:spTree>
    <p:extLst>
      <p:ext uri="{BB962C8B-B14F-4D97-AF65-F5344CB8AC3E}">
        <p14:creationId xmlns:p14="http://schemas.microsoft.com/office/powerpoint/2010/main" val="8919196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9C04B0-477B-4C8B-9C6E-37E270231273}" type="slidenum">
              <a:rPr lang="en-US" altLang="en-US"/>
              <a:pPr/>
              <a:t>‹#›</a:t>
            </a:fld>
            <a:endParaRPr lang="en-US" altLang="en-US"/>
          </a:p>
        </p:txBody>
      </p:sp>
    </p:spTree>
    <p:extLst>
      <p:ext uri="{BB962C8B-B14F-4D97-AF65-F5344CB8AC3E}">
        <p14:creationId xmlns:p14="http://schemas.microsoft.com/office/powerpoint/2010/main" val="76321685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CF78B3-4719-4669-B222-4CDA231CB23F}" type="slidenum">
              <a:rPr lang="en-US" altLang="en-US"/>
              <a:pPr/>
              <a:t>‹#›</a:t>
            </a:fld>
            <a:endParaRPr lang="en-US" altLang="en-US"/>
          </a:p>
        </p:txBody>
      </p:sp>
    </p:spTree>
    <p:extLst>
      <p:ext uri="{BB962C8B-B14F-4D97-AF65-F5344CB8AC3E}">
        <p14:creationId xmlns:p14="http://schemas.microsoft.com/office/powerpoint/2010/main" val="397669894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CC5B133-657A-4562-80CC-D9C9DF9DD1AC}" type="slidenum">
              <a:rPr lang="en-US" altLang="en-US"/>
              <a:pPr/>
              <a:t>‹#›</a:t>
            </a:fld>
            <a:endParaRPr lang="en-US" altLang="en-US"/>
          </a:p>
        </p:txBody>
      </p:sp>
    </p:spTree>
    <p:extLst>
      <p:ext uri="{BB962C8B-B14F-4D97-AF65-F5344CB8AC3E}">
        <p14:creationId xmlns:p14="http://schemas.microsoft.com/office/powerpoint/2010/main" val="99401683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9CA7B8-AF8C-4435-9A15-3F1B5E597D1E}" type="slidenum">
              <a:rPr lang="en-US" altLang="en-US"/>
              <a:pPr/>
              <a:t>‹#›</a:t>
            </a:fld>
            <a:endParaRPr lang="en-US" altLang="en-US"/>
          </a:p>
        </p:txBody>
      </p:sp>
    </p:spTree>
    <p:extLst>
      <p:ext uri="{BB962C8B-B14F-4D97-AF65-F5344CB8AC3E}">
        <p14:creationId xmlns:p14="http://schemas.microsoft.com/office/powerpoint/2010/main" val="341901009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9154743-E42C-46DC-88CF-F82634875B6B}" type="slidenum">
              <a:rPr lang="en-US" altLang="en-US"/>
              <a:pPr/>
              <a:t>‹#›</a:t>
            </a:fld>
            <a:endParaRPr lang="en-US" altLang="en-US"/>
          </a:p>
        </p:txBody>
      </p:sp>
    </p:spTree>
    <p:extLst>
      <p:ext uri="{BB962C8B-B14F-4D97-AF65-F5344CB8AC3E}">
        <p14:creationId xmlns:p14="http://schemas.microsoft.com/office/powerpoint/2010/main" val="31054524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AC06DB9-15F3-4B8C-8B13-D390EB057100}" type="slidenum">
              <a:rPr lang="en-US" altLang="en-US"/>
              <a:pPr/>
              <a:t>‹#›</a:t>
            </a:fld>
            <a:endParaRPr lang="en-US" altLang="en-US"/>
          </a:p>
        </p:txBody>
      </p:sp>
    </p:spTree>
    <p:extLst>
      <p:ext uri="{BB962C8B-B14F-4D97-AF65-F5344CB8AC3E}">
        <p14:creationId xmlns:p14="http://schemas.microsoft.com/office/powerpoint/2010/main" val="82787745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06945D5-3AFE-472C-815A-F770298ECEF8}" type="slidenum">
              <a:rPr lang="en-US" altLang="en-US"/>
              <a:pPr/>
              <a:t>‹#›</a:t>
            </a:fld>
            <a:endParaRPr lang="en-US" altLang="en-US"/>
          </a:p>
        </p:txBody>
      </p:sp>
    </p:spTree>
    <p:extLst>
      <p:ext uri="{BB962C8B-B14F-4D97-AF65-F5344CB8AC3E}">
        <p14:creationId xmlns:p14="http://schemas.microsoft.com/office/powerpoint/2010/main" val="429328378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29C091-F8E5-472C-925F-3C91AE2002D0}" type="slidenum">
              <a:rPr lang="en-US" altLang="en-US"/>
              <a:pPr/>
              <a:t>‹#›</a:t>
            </a:fld>
            <a:endParaRPr lang="en-US" altLang="en-US"/>
          </a:p>
        </p:txBody>
      </p:sp>
    </p:spTree>
    <p:extLst>
      <p:ext uri="{BB962C8B-B14F-4D97-AF65-F5344CB8AC3E}">
        <p14:creationId xmlns:p14="http://schemas.microsoft.com/office/powerpoint/2010/main" val="333032975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AEBBE7A-13FB-40C7-97A4-9D0CB00A4057}" type="slidenum">
              <a:rPr lang="en-US" altLang="en-US"/>
              <a:pPr/>
              <a:t>‹#›</a:t>
            </a:fld>
            <a:endParaRPr lang="en-US" altLang="en-US"/>
          </a:p>
        </p:txBody>
      </p:sp>
    </p:spTree>
    <p:extLst>
      <p:ext uri="{BB962C8B-B14F-4D97-AF65-F5344CB8AC3E}">
        <p14:creationId xmlns:p14="http://schemas.microsoft.com/office/powerpoint/2010/main" val="425283936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1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208A39-B349-4A90-B82A-502F3B51762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220655" y="1609427"/>
            <a:ext cx="4960945" cy="3648373"/>
          </a:xfrm>
          <a:prstGeom prst="roundRect">
            <a:avLst/>
          </a:prstGeom>
          <a:solidFill>
            <a:srgbClr val="FFFFFF">
              <a:alpha val="80000"/>
            </a:srgbClr>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82863" y="19705"/>
            <a:ext cx="702628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600" dirty="0" smtClean="0">
                <a:ln w="0">
                  <a:solidFill>
                    <a:srgbClr val="FFFF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Monotype Corsiva" panose="03010101010201010101" pitchFamily="66" charset="0"/>
              </a:rPr>
              <a:t>Search The Scriptures</a:t>
            </a:r>
            <a:endParaRPr lang="en-US" sz="5400" b="1" spc="600" dirty="0">
              <a:ln w="0">
                <a:solidFill>
                  <a:srgbClr val="FFFFF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Monotype Corsiva" panose="03010101010201010101" pitchFamily="66" charset="0"/>
            </a:endParaRPr>
          </a:p>
        </p:txBody>
      </p:sp>
      <p:sp>
        <p:nvSpPr>
          <p:cNvPr id="6" name="Rectangle 5"/>
          <p:cNvSpPr/>
          <p:nvPr/>
        </p:nvSpPr>
        <p:spPr>
          <a:xfrm>
            <a:off x="539885" y="1676400"/>
            <a:ext cx="4302780"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Romans 10:17 (Hearing)</a:t>
            </a:r>
            <a:endParaRPr lang="en-US" sz="28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21" name="Rectangle 20"/>
          <p:cNvSpPr/>
          <p:nvPr/>
        </p:nvSpPr>
        <p:spPr>
          <a:xfrm>
            <a:off x="524949" y="2296180"/>
            <a:ext cx="4282967"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Hebrews 11:6 (Believe) </a:t>
            </a:r>
            <a:endParaRPr lang="en-US" sz="28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23" name="Rectangle 22"/>
          <p:cNvSpPr/>
          <p:nvPr/>
        </p:nvSpPr>
        <p:spPr>
          <a:xfrm>
            <a:off x="785401" y="2895600"/>
            <a:ext cx="3731599"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2800" b="1" cap="none" spc="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Acts 17:30 </a:t>
            </a:r>
            <a:r>
              <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(Repent) </a:t>
            </a:r>
            <a:endParaRPr lang="en-US" sz="28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24" name="Rectangle 23"/>
          <p:cNvSpPr/>
          <p:nvPr/>
        </p:nvSpPr>
        <p:spPr>
          <a:xfrm>
            <a:off x="459734" y="3429000"/>
            <a:ext cx="4382931"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Romans 10:9 (Confess) </a:t>
            </a:r>
            <a:endParaRPr lang="en-US" sz="28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25" name="Rectangle 24"/>
          <p:cNvSpPr/>
          <p:nvPr/>
        </p:nvSpPr>
        <p:spPr>
          <a:xfrm>
            <a:off x="745607" y="3962400"/>
            <a:ext cx="3830985"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Acts 22:16 (Baptism)</a:t>
            </a:r>
            <a:endParaRPr lang="en-US" sz="28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9" name="Rectangle 8"/>
          <p:cNvSpPr/>
          <p:nvPr/>
        </p:nvSpPr>
        <p:spPr>
          <a:xfrm>
            <a:off x="346865" y="4505980"/>
            <a:ext cx="4562467"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Revelation 2:10 (Faithful)</a:t>
            </a:r>
            <a:endParaRPr lang="en-US" sz="28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grpSp>
        <p:nvGrpSpPr>
          <p:cNvPr id="3" name="Group 2"/>
          <p:cNvGrpSpPr/>
          <p:nvPr/>
        </p:nvGrpSpPr>
        <p:grpSpPr>
          <a:xfrm>
            <a:off x="6172200" y="1498580"/>
            <a:ext cx="5638800" cy="4064020"/>
            <a:chOff x="6096000" y="965180"/>
            <a:chExt cx="5638800" cy="4064020"/>
          </a:xfrm>
        </p:grpSpPr>
        <p:pic>
          <p:nvPicPr>
            <p:cNvPr id="1028" name="Picture 4" descr="http://www.anniemation.com/clip_art/images/scroll_parchment_pa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65180"/>
              <a:ext cx="5638800" cy="4064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4600" y="1143506"/>
              <a:ext cx="5181600" cy="3785652"/>
            </a:xfrm>
            <a:prstGeom prst="rect">
              <a:avLst/>
            </a:prstGeom>
            <a:noFill/>
          </p:spPr>
          <p:txBody>
            <a:bodyPr wrap="square" rtlCol="0">
              <a:spAutoFit/>
            </a:bodyPr>
            <a:lstStyle/>
            <a:p>
              <a:r>
                <a:rPr lang="en-US" sz="2400" b="1" dirty="0" smtClean="0">
                  <a:ln>
                    <a:solidFill>
                      <a:sysClr val="windowText" lastClr="000000"/>
                    </a:solidFill>
                  </a:ln>
                </a:rPr>
                <a:t>“To be saved and go to Heaven a sinner must hear the Words of the Gospel, believe Jesus is the Christ, repent of all sins, confess that Jesus is the Son of God, then be immersed in water—at which time the blood of Christ removes ALL sins. Further, this now saved person must live faithful or fall from grace and be eternally lost</a:t>
              </a:r>
              <a:r>
                <a:rPr lang="en-US" sz="2000" b="1" dirty="0" smtClean="0">
                  <a:ln>
                    <a:solidFill>
                      <a:sysClr val="windowText" lastClr="000000"/>
                    </a:solidFill>
                  </a:ln>
                </a:rPr>
                <a:t>.”</a:t>
              </a:r>
              <a:endParaRPr lang="en-US" sz="2000" b="1" dirty="0">
                <a:ln>
                  <a:solidFill>
                    <a:sysClr val="windowText" lastClr="000000"/>
                  </a:solidFill>
                </a:ln>
              </a:endParaRPr>
            </a:p>
          </p:txBody>
        </p:sp>
      </p:gr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ppt_w</p:attrName>
                                        </p:attrNameLst>
                                      </p:cBhvr>
                                      <p:tavLst>
                                        <p:tav tm="0">
                                          <p:val>
                                            <p:fltVal val="0"/>
                                          </p:val>
                                        </p:tav>
                                        <p:tav tm="100000">
                                          <p:val>
                                            <p:strVal val="#ppt_w"/>
                                          </p:val>
                                        </p:tav>
                                      </p:tavLst>
                                    </p:anim>
                                    <p:anim calcmode="lin" valueType="num">
                                      <p:cBhvr>
                                        <p:cTn id="12" dur="3000" fill="hold"/>
                                        <p:tgtEl>
                                          <p:spTgt spid="6"/>
                                        </p:tgtEl>
                                        <p:attrNameLst>
                                          <p:attrName>ppt_h</p:attrName>
                                        </p:attrNameLst>
                                      </p:cBhvr>
                                      <p:tavLst>
                                        <p:tav tm="0">
                                          <p:val>
                                            <p:fltVal val="0"/>
                                          </p:val>
                                        </p:tav>
                                        <p:tav tm="100000">
                                          <p:val>
                                            <p:strVal val="#ppt_h"/>
                                          </p:val>
                                        </p:tav>
                                      </p:tavLst>
                                    </p:anim>
                                    <p:animEffect transition="in" filter="fade">
                                      <p:cBhvr>
                                        <p:cTn id="13" dur="3000"/>
                                        <p:tgtEl>
                                          <p:spTgt spid="6"/>
                                        </p:tgtEl>
                                      </p:cBhvr>
                                    </p:animEffect>
                                  </p:childTnLst>
                                </p:cTn>
                              </p:par>
                            </p:childTnLst>
                          </p:cTn>
                        </p:par>
                        <p:par>
                          <p:cTn id="14" fill="hold">
                            <p:stCondLst>
                              <p:cond delay="5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3000" fill="hold"/>
                                        <p:tgtEl>
                                          <p:spTgt spid="21"/>
                                        </p:tgtEl>
                                        <p:attrNameLst>
                                          <p:attrName>ppt_w</p:attrName>
                                        </p:attrNameLst>
                                      </p:cBhvr>
                                      <p:tavLst>
                                        <p:tav tm="0">
                                          <p:val>
                                            <p:fltVal val="0"/>
                                          </p:val>
                                        </p:tav>
                                        <p:tav tm="100000">
                                          <p:val>
                                            <p:strVal val="#ppt_w"/>
                                          </p:val>
                                        </p:tav>
                                      </p:tavLst>
                                    </p:anim>
                                    <p:anim calcmode="lin" valueType="num">
                                      <p:cBhvr>
                                        <p:cTn id="18" dur="3000" fill="hold"/>
                                        <p:tgtEl>
                                          <p:spTgt spid="21"/>
                                        </p:tgtEl>
                                        <p:attrNameLst>
                                          <p:attrName>ppt_h</p:attrName>
                                        </p:attrNameLst>
                                      </p:cBhvr>
                                      <p:tavLst>
                                        <p:tav tm="0">
                                          <p:val>
                                            <p:fltVal val="0"/>
                                          </p:val>
                                        </p:tav>
                                        <p:tav tm="100000">
                                          <p:val>
                                            <p:strVal val="#ppt_h"/>
                                          </p:val>
                                        </p:tav>
                                      </p:tavLst>
                                    </p:anim>
                                    <p:animEffect transition="in" filter="fade">
                                      <p:cBhvr>
                                        <p:cTn id="19" dur="3000"/>
                                        <p:tgtEl>
                                          <p:spTgt spid="21"/>
                                        </p:tgtEl>
                                      </p:cBhvr>
                                    </p:animEffect>
                                  </p:childTnLst>
                                </p:cTn>
                              </p:par>
                            </p:childTnLst>
                          </p:cTn>
                        </p:par>
                        <p:par>
                          <p:cTn id="20" fill="hold">
                            <p:stCondLst>
                              <p:cond delay="8000"/>
                            </p:stCondLst>
                            <p:childTnLst>
                              <p:par>
                                <p:cTn id="21" presetID="5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3000" fill="hold"/>
                                        <p:tgtEl>
                                          <p:spTgt spid="23"/>
                                        </p:tgtEl>
                                        <p:attrNameLst>
                                          <p:attrName>ppt_w</p:attrName>
                                        </p:attrNameLst>
                                      </p:cBhvr>
                                      <p:tavLst>
                                        <p:tav tm="0">
                                          <p:val>
                                            <p:fltVal val="0"/>
                                          </p:val>
                                        </p:tav>
                                        <p:tav tm="100000">
                                          <p:val>
                                            <p:strVal val="#ppt_w"/>
                                          </p:val>
                                        </p:tav>
                                      </p:tavLst>
                                    </p:anim>
                                    <p:anim calcmode="lin" valueType="num">
                                      <p:cBhvr>
                                        <p:cTn id="24" dur="3000" fill="hold"/>
                                        <p:tgtEl>
                                          <p:spTgt spid="23"/>
                                        </p:tgtEl>
                                        <p:attrNameLst>
                                          <p:attrName>ppt_h</p:attrName>
                                        </p:attrNameLst>
                                      </p:cBhvr>
                                      <p:tavLst>
                                        <p:tav tm="0">
                                          <p:val>
                                            <p:fltVal val="0"/>
                                          </p:val>
                                        </p:tav>
                                        <p:tav tm="100000">
                                          <p:val>
                                            <p:strVal val="#ppt_h"/>
                                          </p:val>
                                        </p:tav>
                                      </p:tavLst>
                                    </p:anim>
                                    <p:animEffect transition="in" filter="fade">
                                      <p:cBhvr>
                                        <p:cTn id="25" dur="3000"/>
                                        <p:tgtEl>
                                          <p:spTgt spid="23"/>
                                        </p:tgtEl>
                                      </p:cBhvr>
                                    </p:animEffect>
                                  </p:childTnLst>
                                </p:cTn>
                              </p:par>
                            </p:childTnLst>
                          </p:cTn>
                        </p:par>
                        <p:par>
                          <p:cTn id="26" fill="hold">
                            <p:stCondLst>
                              <p:cond delay="11000"/>
                            </p:stCondLst>
                            <p:childTnLst>
                              <p:par>
                                <p:cTn id="27" presetID="5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3000" fill="hold"/>
                                        <p:tgtEl>
                                          <p:spTgt spid="24"/>
                                        </p:tgtEl>
                                        <p:attrNameLst>
                                          <p:attrName>ppt_w</p:attrName>
                                        </p:attrNameLst>
                                      </p:cBhvr>
                                      <p:tavLst>
                                        <p:tav tm="0">
                                          <p:val>
                                            <p:fltVal val="0"/>
                                          </p:val>
                                        </p:tav>
                                        <p:tav tm="100000">
                                          <p:val>
                                            <p:strVal val="#ppt_w"/>
                                          </p:val>
                                        </p:tav>
                                      </p:tavLst>
                                    </p:anim>
                                    <p:anim calcmode="lin" valueType="num">
                                      <p:cBhvr>
                                        <p:cTn id="30" dur="3000" fill="hold"/>
                                        <p:tgtEl>
                                          <p:spTgt spid="24"/>
                                        </p:tgtEl>
                                        <p:attrNameLst>
                                          <p:attrName>ppt_h</p:attrName>
                                        </p:attrNameLst>
                                      </p:cBhvr>
                                      <p:tavLst>
                                        <p:tav tm="0">
                                          <p:val>
                                            <p:fltVal val="0"/>
                                          </p:val>
                                        </p:tav>
                                        <p:tav tm="100000">
                                          <p:val>
                                            <p:strVal val="#ppt_h"/>
                                          </p:val>
                                        </p:tav>
                                      </p:tavLst>
                                    </p:anim>
                                    <p:animEffect transition="in" filter="fade">
                                      <p:cBhvr>
                                        <p:cTn id="31" dur="3000"/>
                                        <p:tgtEl>
                                          <p:spTgt spid="24"/>
                                        </p:tgtEl>
                                      </p:cBhvr>
                                    </p:animEffect>
                                  </p:childTnLst>
                                </p:cTn>
                              </p:par>
                            </p:childTnLst>
                          </p:cTn>
                        </p:par>
                        <p:par>
                          <p:cTn id="32" fill="hold">
                            <p:stCondLst>
                              <p:cond delay="140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3000" fill="hold"/>
                                        <p:tgtEl>
                                          <p:spTgt spid="25"/>
                                        </p:tgtEl>
                                        <p:attrNameLst>
                                          <p:attrName>ppt_w</p:attrName>
                                        </p:attrNameLst>
                                      </p:cBhvr>
                                      <p:tavLst>
                                        <p:tav tm="0">
                                          <p:val>
                                            <p:fltVal val="0"/>
                                          </p:val>
                                        </p:tav>
                                        <p:tav tm="100000">
                                          <p:val>
                                            <p:strVal val="#ppt_w"/>
                                          </p:val>
                                        </p:tav>
                                      </p:tavLst>
                                    </p:anim>
                                    <p:anim calcmode="lin" valueType="num">
                                      <p:cBhvr>
                                        <p:cTn id="36" dur="3000" fill="hold"/>
                                        <p:tgtEl>
                                          <p:spTgt spid="25"/>
                                        </p:tgtEl>
                                        <p:attrNameLst>
                                          <p:attrName>ppt_h</p:attrName>
                                        </p:attrNameLst>
                                      </p:cBhvr>
                                      <p:tavLst>
                                        <p:tav tm="0">
                                          <p:val>
                                            <p:fltVal val="0"/>
                                          </p:val>
                                        </p:tav>
                                        <p:tav tm="100000">
                                          <p:val>
                                            <p:strVal val="#ppt_h"/>
                                          </p:val>
                                        </p:tav>
                                      </p:tavLst>
                                    </p:anim>
                                    <p:animEffect transition="in" filter="fade">
                                      <p:cBhvr>
                                        <p:cTn id="37" dur="3000"/>
                                        <p:tgtEl>
                                          <p:spTgt spid="25"/>
                                        </p:tgtEl>
                                      </p:cBhvr>
                                    </p:animEffect>
                                  </p:childTnLst>
                                </p:cTn>
                              </p:par>
                            </p:childTnLst>
                          </p:cTn>
                        </p:par>
                        <p:par>
                          <p:cTn id="38" fill="hold">
                            <p:stCondLst>
                              <p:cond delay="170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3000" fill="hold"/>
                                        <p:tgtEl>
                                          <p:spTgt spid="9"/>
                                        </p:tgtEl>
                                        <p:attrNameLst>
                                          <p:attrName>ppt_w</p:attrName>
                                        </p:attrNameLst>
                                      </p:cBhvr>
                                      <p:tavLst>
                                        <p:tav tm="0">
                                          <p:val>
                                            <p:fltVal val="0"/>
                                          </p:val>
                                        </p:tav>
                                        <p:tav tm="100000">
                                          <p:val>
                                            <p:strVal val="#ppt_w"/>
                                          </p:val>
                                        </p:tav>
                                      </p:tavLst>
                                    </p:anim>
                                    <p:anim calcmode="lin" valueType="num">
                                      <p:cBhvr>
                                        <p:cTn id="42" dur="3000" fill="hold"/>
                                        <p:tgtEl>
                                          <p:spTgt spid="9"/>
                                        </p:tgtEl>
                                        <p:attrNameLst>
                                          <p:attrName>ppt_h</p:attrName>
                                        </p:attrNameLst>
                                      </p:cBhvr>
                                      <p:tavLst>
                                        <p:tav tm="0">
                                          <p:val>
                                            <p:fltVal val="0"/>
                                          </p:val>
                                        </p:tav>
                                        <p:tav tm="100000">
                                          <p:val>
                                            <p:strVal val="#ppt_h"/>
                                          </p:val>
                                        </p:tav>
                                      </p:tavLst>
                                    </p:anim>
                                    <p:animEffect transition="in" filter="fade">
                                      <p:cBhvr>
                                        <p:cTn id="43" dur="3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outHorizontal)">
                                      <p:cBhvr>
                                        <p:cTn id="4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21" grpId="0"/>
      <p:bldP spid="23" grpId="0"/>
      <p:bldP spid="24" grpId="0"/>
      <p:bldP spid="2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C5C5"/>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58996" y="2699361"/>
            <a:ext cx="5327404" cy="4158639"/>
          </a:xfrm>
          <a:prstGeom prst="rect">
            <a:avLst/>
          </a:prstGeom>
          <a:ln>
            <a:noFill/>
          </a:ln>
          <a:effectLst>
            <a:softEdge rad="112500"/>
          </a:effectLst>
        </p:spPr>
      </p:pic>
      <p:sp>
        <p:nvSpPr>
          <p:cNvPr id="6" name="Rectangle 5"/>
          <p:cNvSpPr/>
          <p:nvPr/>
        </p:nvSpPr>
        <p:spPr>
          <a:xfrm>
            <a:off x="155111" y="6846"/>
            <a:ext cx="11881779"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spc="300" dirty="0" smtClean="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rPr>
              <a:t>Why didn’t God just tell </a:t>
            </a:r>
            <a:r>
              <a:rPr lang="en-US" sz="4800" b="1" spc="300" dirty="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rPr>
              <a:t>u</a:t>
            </a:r>
            <a:r>
              <a:rPr lang="en-US" sz="4800" b="1" spc="300" dirty="0" smtClean="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rPr>
              <a:t>s Plainly?</a:t>
            </a:r>
            <a:endParaRPr lang="en-US" sz="4800" b="1" spc="300" dirty="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endParaRPr>
          </a:p>
        </p:txBody>
      </p:sp>
      <p:sp>
        <p:nvSpPr>
          <p:cNvPr id="4" name="TextBox 3"/>
          <p:cNvSpPr txBox="1"/>
          <p:nvPr/>
        </p:nvSpPr>
        <p:spPr>
          <a:xfrm>
            <a:off x="3977640" y="1234440"/>
            <a:ext cx="7848600" cy="353943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Why did Jesus use Parables?</a:t>
            </a:r>
          </a:p>
          <a:p>
            <a:endParaRPr lang="en-US" sz="3200" b="1" dirty="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Why did Jesus tell stories?</a:t>
            </a:r>
          </a:p>
          <a:p>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Why didn’t God just spell it out clearly?</a:t>
            </a:r>
          </a:p>
          <a:p>
            <a:endParaRPr lang="en-US" sz="3200" b="1" dirty="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Why do we have to “search” it out?</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943600" y="0"/>
            <a:ext cx="3048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76600"/>
            <a:ext cx="12192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0"/>
            <a:ext cx="4967963"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Wayside/Hard</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10" name="Rectangle 9"/>
          <p:cNvSpPr/>
          <p:nvPr/>
        </p:nvSpPr>
        <p:spPr>
          <a:xfrm>
            <a:off x="6826655" y="67270"/>
            <a:ext cx="487825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Thorny/Cares</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11" name="Rectangle 10"/>
          <p:cNvSpPr/>
          <p:nvPr/>
        </p:nvSpPr>
        <p:spPr>
          <a:xfrm>
            <a:off x="-27682" y="3581400"/>
            <a:ext cx="609013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chemeClr val="tx1"/>
                  </a:solidFill>
                </a:ln>
                <a:solidFill>
                  <a:srgbClr val="FFC000"/>
                </a:solidFill>
                <a:effectLst>
                  <a:outerShdw blurRad="25400" algn="tl" rotWithShape="0">
                    <a:srgbClr val="000000">
                      <a:alpha val="43000"/>
                    </a:srgbClr>
                  </a:outerShdw>
                </a:effectLst>
              </a:rPr>
              <a:t>Stoney/Stumbles</a:t>
            </a:r>
            <a:endParaRPr lang="en-US" sz="5400" b="1" cap="none" spc="150" dirty="0">
              <a:ln w="11430">
                <a:solidFill>
                  <a:schemeClr val="tx1"/>
                </a:solidFill>
              </a:ln>
              <a:solidFill>
                <a:srgbClr val="FFC000"/>
              </a:solidFill>
              <a:effectLst>
                <a:outerShdw blurRad="25400" algn="tl" rotWithShape="0">
                  <a:srgbClr val="000000">
                    <a:alpha val="43000"/>
                  </a:srgbClr>
                </a:outerShdw>
              </a:effectLst>
            </a:endParaRPr>
          </a:p>
        </p:txBody>
      </p:sp>
      <p:sp>
        <p:nvSpPr>
          <p:cNvPr id="12" name="Rectangle 11"/>
          <p:cNvSpPr/>
          <p:nvPr/>
        </p:nvSpPr>
        <p:spPr>
          <a:xfrm>
            <a:off x="6741581" y="5904190"/>
            <a:ext cx="4743606"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Good/Honest</a:t>
            </a:r>
            <a:endParaRPr lang="en-US" sz="5400" b="1" cap="none" spc="150" dirty="0">
              <a:ln w="11430"/>
              <a:solidFill>
                <a:srgbClr val="F8F8F8"/>
              </a:solidFill>
              <a:effectLst>
                <a:outerShdw blurRad="25400" algn="tl" rotWithShape="0">
                  <a:srgbClr val="000000">
                    <a:alpha val="43000"/>
                  </a:srgbClr>
                </a:outerShdw>
              </a:effectLst>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r="1164" b="15112"/>
          <a:stretch/>
        </p:blipFill>
        <p:spPr>
          <a:xfrm>
            <a:off x="0" y="0"/>
            <a:ext cx="12192000" cy="6858000"/>
          </a:xfrm>
          <a:prstGeom prst="rect">
            <a:avLst/>
          </a:prstGeom>
        </p:spPr>
      </p:pic>
      <p:sp>
        <p:nvSpPr>
          <p:cNvPr id="9" name="TextBox 8"/>
          <p:cNvSpPr txBox="1"/>
          <p:nvPr/>
        </p:nvSpPr>
        <p:spPr>
          <a:xfrm>
            <a:off x="792480" y="1752600"/>
            <a:ext cx="9296400" cy="1200329"/>
          </a:xfrm>
          <a:prstGeom prst="rect">
            <a:avLst/>
          </a:prstGeom>
          <a:solidFill>
            <a:srgbClr val="FFFFFF">
              <a:alpha val="80000"/>
            </a:srgbClr>
          </a:solidFill>
          <a:effectLst>
            <a:softEdge rad="63500"/>
          </a:effectLst>
        </p:spPr>
        <p:txBody>
          <a:bodyPr wrap="square" rtlCol="0">
            <a:spAutoFit/>
          </a:bodyPr>
          <a:lstStyle/>
          <a:p>
            <a:pPr algn="ctr"/>
            <a:r>
              <a:rPr lang="en-US" sz="3600" b="1" dirty="0" smtClean="0">
                <a:effectLst>
                  <a:outerShdw blurRad="38100" dist="38100" dir="2700000" algn="tl">
                    <a:srgbClr val="000000">
                      <a:alpha val="43137"/>
                    </a:srgbClr>
                  </a:outerShdw>
                </a:effectLst>
              </a:rPr>
              <a:t>“Why do You speak to them in parables?”</a:t>
            </a:r>
          </a:p>
          <a:p>
            <a:pPr algn="ctr"/>
            <a:r>
              <a:rPr lang="en-US" sz="3600" b="1" dirty="0" smtClean="0">
                <a:effectLst>
                  <a:outerShdw blurRad="38100" dist="38100" dir="2700000" algn="tl">
                    <a:srgbClr val="000000">
                      <a:alpha val="43137"/>
                    </a:srgbClr>
                  </a:outerShdw>
                </a:effectLst>
              </a:rPr>
              <a:t>Matthew 13:10</a:t>
            </a:r>
            <a:endParaRPr lang="en-US" sz="36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2000"/>
                                        <p:tgtEl>
                                          <p:spTgt spid="13"/>
                                        </p:tgtEl>
                                      </p:cBhvr>
                                    </p:animEffect>
                                    <p:set>
                                      <p:cBhvr>
                                        <p:cTn id="14" dur="1" fill="hold">
                                          <p:stCondLst>
                                            <p:cond delay="1999"/>
                                          </p:stCondLst>
                                        </p:cTn>
                                        <p:tgtEl>
                                          <p:spTgt spid="13"/>
                                        </p:tgtEl>
                                        <p:attrNameLst>
                                          <p:attrName>style.visibility</p:attrName>
                                        </p:attrNameLst>
                                      </p:cBhvr>
                                      <p:to>
                                        <p:strVal val="hidden"/>
                                      </p:to>
                                    </p:set>
                                  </p:childTnLst>
                                </p:cTn>
                              </p:par>
                              <p:par>
                                <p:cTn id="15" presetID="9" presetClass="exit" presetSubtype="0" fill="hold" grpId="1" nodeType="withEffect">
                                  <p:stCondLst>
                                    <p:cond delay="0"/>
                                  </p:stCondLst>
                                  <p:childTnLst>
                                    <p:animEffect transition="out" filter="dissolv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20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90625" y="2743200"/>
            <a:ext cx="6611939" cy="923330"/>
          </a:xfrm>
          <a:prstGeom prst="rect">
            <a:avLst/>
          </a:prstGeom>
          <a:noFill/>
        </p:spPr>
        <p:txBody>
          <a:bodyPr wrap="none" lIns="91440" tIns="45720" rIns="91440" bIns="45720">
            <a:spAutoFit/>
            <a:scene3d>
              <a:camera prst="orthographicFront">
                <a:rot lat="0" lon="0" rev="19199999"/>
              </a:camera>
              <a:lightRig rig="threePt" dir="t"/>
            </a:scene3d>
            <a:sp3d z="146050"/>
          </a:bodyPr>
          <a:lstStyle/>
          <a:p>
            <a:pPr algn="ctr"/>
            <a:r>
              <a:rPr lang="en-US" sz="5400" b="1" cap="none" spc="2000" dirty="0" smtClean="0">
                <a:ln w="11430">
                  <a:solidFill>
                    <a:srgbClr val="FFFFFF"/>
                  </a:solidFill>
                </a:ln>
                <a:solidFill>
                  <a:srgbClr val="FF0000"/>
                </a:solidFill>
                <a:effectLst>
                  <a:glow rad="368300">
                    <a:schemeClr val="accent4">
                      <a:alpha val="65000"/>
                    </a:schemeClr>
                  </a:glow>
                  <a:outerShdw blurRad="25400" algn="tl" rotWithShape="0">
                    <a:srgbClr val="000000">
                      <a:alpha val="43000"/>
                    </a:srgbClr>
                  </a:outerShdw>
                </a:effectLst>
                <a:latin typeface="Copperplate Gothic Bold" panose="020E0705020206020404" pitchFamily="34" charset="0"/>
              </a:rPr>
              <a:t>Separates</a:t>
            </a:r>
            <a:endParaRPr lang="en-US" sz="5400" b="1" cap="none" spc="2000" dirty="0">
              <a:ln w="11430">
                <a:solidFill>
                  <a:srgbClr val="FFFFFF"/>
                </a:solidFill>
              </a:ln>
              <a:solidFill>
                <a:srgbClr val="FF0000"/>
              </a:solidFill>
              <a:effectLst>
                <a:glow rad="368300">
                  <a:schemeClr val="accent4">
                    <a:alpha val="65000"/>
                  </a:schemeClr>
                </a:glow>
                <a:outerShdw blurRad="25400" algn="tl" rotWithShape="0">
                  <a:srgbClr val="000000">
                    <a:alpha val="43000"/>
                  </a:srgbClr>
                </a:outerShdw>
              </a:effectLst>
              <a:latin typeface="Copperplate Gothic Bold" panose="020E0705020206020404" pitchFamily="34" charset="0"/>
            </a:endParaRPr>
          </a:p>
        </p:txBody>
      </p:sp>
      <p:sp>
        <p:nvSpPr>
          <p:cNvPr id="4" name="TextBox 3"/>
          <p:cNvSpPr txBox="1"/>
          <p:nvPr/>
        </p:nvSpPr>
        <p:spPr>
          <a:xfrm>
            <a:off x="533400" y="4343400"/>
            <a:ext cx="4572000" cy="1077218"/>
          </a:xfrm>
          <a:prstGeom prst="rect">
            <a:avLst/>
          </a:prstGeom>
          <a:solidFill>
            <a:srgbClr val="FFFFFF">
              <a:alpha val="80000"/>
            </a:srgbClr>
          </a:solidFill>
        </p:spPr>
        <p:txBody>
          <a:bodyPr wrap="square" rtlCol="0">
            <a:spAutoFit/>
          </a:bodyPr>
          <a:lstStyle/>
          <a:p>
            <a:pPr algn="ctr"/>
            <a:r>
              <a:rPr lang="en-US" sz="3200" b="1" dirty="0" smtClean="0">
                <a:effectLst>
                  <a:outerShdw blurRad="38100" dist="38100" dir="2700000" algn="tl">
                    <a:srgbClr val="000000">
                      <a:alpha val="43137"/>
                    </a:srgbClr>
                  </a:outerShdw>
                </a:effectLst>
              </a:rPr>
              <a:t>Want to Understand and Obey!</a:t>
            </a:r>
            <a:endParaRPr lang="en-US" sz="3200" b="1" dirty="0">
              <a:effectLst>
                <a:outerShdw blurRad="38100" dist="38100" dir="2700000" algn="tl">
                  <a:srgbClr val="000000">
                    <a:alpha val="43137"/>
                  </a:srgbClr>
                </a:outerShdw>
              </a:effectLst>
            </a:endParaRPr>
          </a:p>
        </p:txBody>
      </p:sp>
      <p:sp>
        <p:nvSpPr>
          <p:cNvPr id="5" name="TextBox 4"/>
          <p:cNvSpPr txBox="1"/>
          <p:nvPr/>
        </p:nvSpPr>
        <p:spPr>
          <a:xfrm>
            <a:off x="6705600" y="609600"/>
            <a:ext cx="4572000" cy="1077218"/>
          </a:xfrm>
          <a:prstGeom prst="rect">
            <a:avLst/>
          </a:prstGeom>
          <a:solidFill>
            <a:srgbClr val="FFFFFF">
              <a:alpha val="80000"/>
            </a:srgbClr>
          </a:solidFill>
        </p:spPr>
        <p:txBody>
          <a:bodyPr wrap="square" rtlCol="0">
            <a:spAutoFit/>
          </a:bodyPr>
          <a:lstStyle/>
          <a:p>
            <a:pPr algn="ctr"/>
            <a:r>
              <a:rPr lang="en-US" sz="3200" b="1" dirty="0" smtClean="0">
                <a:effectLst>
                  <a:outerShdw blurRad="38100" dist="38100" dir="2700000" algn="tl">
                    <a:srgbClr val="000000">
                      <a:alpha val="43137"/>
                    </a:srgbClr>
                  </a:outerShdw>
                </a:effectLst>
              </a:rPr>
              <a:t>Do not want to Understand and Obey!</a:t>
            </a:r>
            <a:endParaRPr lang="en-US" sz="3200" b="1" dirty="0">
              <a:effectLst>
                <a:outerShdw blurRad="38100" dist="38100" dir="2700000" algn="tl">
                  <a:srgbClr val="000000">
                    <a:alpha val="43137"/>
                  </a:srgbClr>
                </a:outerShdw>
              </a:effectLst>
            </a:endParaRPr>
          </a:p>
        </p:txBody>
      </p:sp>
      <p:sp>
        <p:nvSpPr>
          <p:cNvPr id="2" name="TextBox 1"/>
          <p:cNvSpPr txBox="1"/>
          <p:nvPr/>
        </p:nvSpPr>
        <p:spPr>
          <a:xfrm>
            <a:off x="6781800" y="0"/>
            <a:ext cx="5334000" cy="2308324"/>
          </a:xfrm>
          <a:prstGeom prst="rect">
            <a:avLst/>
          </a:prstGeom>
          <a:solidFill>
            <a:srgbClr val="FFFFFF">
              <a:alpha val="80000"/>
            </a:srgbClr>
          </a:solidFill>
        </p:spPr>
        <p:txBody>
          <a:bodyPr wrap="square" rtlCol="0">
            <a:spAutoFit/>
          </a:bodyPr>
          <a:lstStyle/>
          <a:p>
            <a:r>
              <a:rPr lang="en-US" sz="2400" b="1" dirty="0"/>
              <a:t>Then Paul and Barnabas grew bold and said, i</a:t>
            </a:r>
            <a:r>
              <a:rPr lang="en-US" sz="2400" b="1" dirty="0" smtClean="0"/>
              <a:t>t </a:t>
            </a:r>
            <a:r>
              <a:rPr lang="en-US" sz="2400" b="1" dirty="0"/>
              <a:t>was necessary that the word of God should be spoken to you first; but since </a:t>
            </a:r>
            <a:r>
              <a:rPr lang="en-US" sz="2400" b="1" u="sng" dirty="0">
                <a:ln>
                  <a:solidFill>
                    <a:srgbClr val="C00000"/>
                  </a:solidFill>
                </a:ln>
              </a:rPr>
              <a:t>you reject it, and judge yourselves unworthy of everlasting </a:t>
            </a:r>
            <a:r>
              <a:rPr lang="en-US" sz="2400" b="1" u="sng" dirty="0" smtClean="0">
                <a:ln>
                  <a:solidFill>
                    <a:srgbClr val="C00000"/>
                  </a:solidFill>
                </a:ln>
              </a:rPr>
              <a:t>life</a:t>
            </a:r>
            <a:r>
              <a:rPr lang="en-US" sz="2400" b="1" dirty="0" smtClean="0"/>
              <a:t> . . . (Acts 13:46)</a:t>
            </a:r>
            <a:endParaRPr lang="en-US" sz="2400" b="1" dirty="0"/>
          </a:p>
        </p:txBody>
      </p:sp>
      <p:sp>
        <p:nvSpPr>
          <p:cNvPr id="8" name="TextBox 7"/>
          <p:cNvSpPr txBox="1"/>
          <p:nvPr/>
        </p:nvSpPr>
        <p:spPr>
          <a:xfrm>
            <a:off x="304800" y="3429000"/>
            <a:ext cx="5334000" cy="2677656"/>
          </a:xfrm>
          <a:prstGeom prst="rect">
            <a:avLst/>
          </a:prstGeom>
          <a:solidFill>
            <a:srgbClr val="FFFFFF">
              <a:alpha val="80000"/>
            </a:srgbClr>
          </a:solidFill>
        </p:spPr>
        <p:txBody>
          <a:bodyPr wrap="square" rtlCol="0">
            <a:spAutoFit/>
          </a:bodyPr>
          <a:lstStyle/>
          <a:p>
            <a:r>
              <a:rPr lang="en-US" sz="2400" b="1" dirty="0"/>
              <a:t>Now when the Gentiles </a:t>
            </a:r>
            <a:r>
              <a:rPr lang="en-US" sz="2400" b="1" u="sng" dirty="0">
                <a:ln>
                  <a:solidFill>
                    <a:srgbClr val="C00000"/>
                  </a:solidFill>
                </a:ln>
              </a:rPr>
              <a:t>heard this, they were glad and glorified the word of the Lord. And as many as had been appointed to eternal life believed</a:t>
            </a:r>
            <a:r>
              <a:rPr lang="en-US" sz="2400" b="1" dirty="0" smtClean="0"/>
              <a:t>. And </a:t>
            </a:r>
            <a:r>
              <a:rPr lang="en-US" sz="2400" b="1" dirty="0"/>
              <a:t>the word of the Lord was being spread throughout all the region</a:t>
            </a:r>
            <a:r>
              <a:rPr lang="en-US" sz="2400" b="1" dirty="0" smtClean="0"/>
              <a:t>. (Acts 13:48-49)</a:t>
            </a:r>
            <a:endParaRPr lang="en-US" sz="2400" b="1"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445" b="18839"/>
          <a:stretch/>
        </p:blipFill>
        <p:spPr>
          <a:xfrm>
            <a:off x="0" y="0"/>
            <a:ext cx="12197193" cy="6858000"/>
          </a:xfrm>
          <a:prstGeom prst="rect">
            <a:avLst/>
          </a:prstGeom>
        </p:spPr>
      </p:pic>
      <p:sp>
        <p:nvSpPr>
          <p:cNvPr id="10" name="TextBox 9"/>
          <p:cNvSpPr txBox="1"/>
          <p:nvPr/>
        </p:nvSpPr>
        <p:spPr>
          <a:xfrm>
            <a:off x="548640" y="286434"/>
            <a:ext cx="6156960" cy="2308324"/>
          </a:xfrm>
          <a:prstGeom prst="rect">
            <a:avLst/>
          </a:prstGeom>
          <a:solidFill>
            <a:srgbClr val="FFFFFF">
              <a:alpha val="80000"/>
            </a:srgbClr>
          </a:solidFill>
          <a:effectLst>
            <a:softEdge rad="63500"/>
          </a:effectLst>
        </p:spPr>
        <p:txBody>
          <a:bodyPr wrap="square" rtlCol="0">
            <a:spAutoFit/>
          </a:bodyPr>
          <a:lstStyle/>
          <a:p>
            <a:pPr algn="ctr"/>
            <a:r>
              <a:rPr lang="en-US" sz="3600" b="1" dirty="0" smtClean="0">
                <a:effectLst>
                  <a:outerShdw blurRad="38100" dist="38100" dir="2700000" algn="tl">
                    <a:srgbClr val="000000">
                      <a:alpha val="43137"/>
                    </a:srgbClr>
                  </a:outerShdw>
                </a:effectLst>
              </a:rPr>
              <a:t>“How long do You keep us in doubt? If You are the Christ tell us plainly?”</a:t>
            </a:r>
          </a:p>
          <a:p>
            <a:pPr algn="ctr"/>
            <a:r>
              <a:rPr lang="en-US" sz="3600" b="1" dirty="0" smtClean="0">
                <a:effectLst>
                  <a:outerShdw blurRad="38100" dist="38100" dir="2700000" algn="tl">
                    <a:srgbClr val="000000">
                      <a:alpha val="43137"/>
                    </a:srgbClr>
                  </a:outerShdw>
                </a:effectLst>
              </a:rPr>
              <a:t>John 10:24</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7376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2000"/>
                                        <p:tgtEl>
                                          <p:spTgt spid="9"/>
                                        </p:tgtEl>
                                      </p:cBhvr>
                                    </p:animEffect>
                                    <p:set>
                                      <p:cBhvr>
                                        <p:cTn id="14" dur="1" fill="hold">
                                          <p:stCondLst>
                                            <p:cond delay="1999"/>
                                          </p:stCondLst>
                                        </p:cTn>
                                        <p:tgtEl>
                                          <p:spTgt spid="9"/>
                                        </p:tgtEl>
                                        <p:attrNameLst>
                                          <p:attrName>style.visibility</p:attrName>
                                        </p:attrNameLst>
                                      </p:cBhvr>
                                      <p:to>
                                        <p:strVal val="hidden"/>
                                      </p:to>
                                    </p:set>
                                  </p:childTnLst>
                                </p:cTn>
                              </p:par>
                              <p:par>
                                <p:cTn id="15" presetID="9" presetClass="exit" presetSubtype="0" fill="hold" grpId="1" nodeType="withEffect">
                                  <p:stCondLst>
                                    <p:cond delay="0"/>
                                  </p:stCondLst>
                                  <p:childTnLst>
                                    <p:animEffect transition="out" filter="dissolv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0" nodeType="clickEffect">
                                  <p:stCondLst>
                                    <p:cond delay="0"/>
                                  </p:stCondLst>
                                  <p:childTnLst>
                                    <p:animEffect transition="out" filter="dissolve">
                                      <p:cBhvr>
                                        <p:cTn id="29" dur="2000"/>
                                        <p:tgtEl>
                                          <p:spTgt spid="4"/>
                                        </p:tgtEl>
                                      </p:cBhvr>
                                    </p:animEffect>
                                    <p:set>
                                      <p:cBhvr>
                                        <p:cTn id="30" dur="1" fill="hold">
                                          <p:stCondLst>
                                            <p:cond delay="1999"/>
                                          </p:stCondLst>
                                        </p:cTn>
                                        <p:tgtEl>
                                          <p:spTgt spid="4"/>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8" grpId="0"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12420" y="1981200"/>
            <a:ext cx="11506200" cy="2800767"/>
          </a:xfrm>
          <a:prstGeom prst="rect">
            <a:avLst/>
          </a:prstGeom>
          <a:solidFill>
            <a:srgbClr val="000000">
              <a:alpha val="69804"/>
            </a:srgbClr>
          </a:solidFill>
          <a:ln>
            <a:noFill/>
          </a:ln>
          <a:effectLst>
            <a:glow rad="127000">
              <a:srgbClr val="C00000"/>
            </a:glow>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spcBef>
                <a:spcPct val="50000"/>
              </a:spcBef>
              <a:buClr>
                <a:srgbClr val="FFFF00"/>
              </a:buClr>
            </a:pPr>
            <a:r>
              <a:rPr lang="en-US" altLang="en-US" sz="3200" b="1" dirty="0" smtClean="0">
                <a:solidFill>
                  <a:srgbClr val="FFFFFF"/>
                </a:solidFill>
                <a:effectLst>
                  <a:outerShdw blurRad="38100" dist="38100" dir="2700000" algn="tl">
                    <a:srgbClr val="000000"/>
                  </a:outerShdw>
                </a:effectLst>
                <a:latin typeface="Arial" charset="0"/>
              </a:rPr>
              <a:t>. . . who </a:t>
            </a:r>
            <a:r>
              <a:rPr lang="en-US" altLang="en-US" sz="3200" b="1" dirty="0">
                <a:solidFill>
                  <a:srgbClr val="FFFFFF"/>
                </a:solidFill>
                <a:effectLst>
                  <a:outerShdw blurRad="38100" dist="38100" dir="2700000" algn="tl">
                    <a:srgbClr val="000000"/>
                  </a:outerShdw>
                </a:effectLst>
                <a:latin typeface="Arial" charset="0"/>
              </a:rPr>
              <a:t>hunger &amp; thirst for righteousness (Matt. 5:6). </a:t>
            </a:r>
          </a:p>
          <a:p>
            <a:pPr marL="0" indent="0">
              <a:spcBef>
                <a:spcPct val="50000"/>
              </a:spcBef>
              <a:buClr>
                <a:srgbClr val="FFFF00"/>
              </a:buClr>
            </a:pPr>
            <a:r>
              <a:rPr lang="en-US" altLang="en-US" sz="3200" b="1" dirty="0" smtClean="0">
                <a:solidFill>
                  <a:srgbClr val="FFFFFF"/>
                </a:solidFill>
                <a:effectLst>
                  <a:outerShdw blurRad="38100" dist="38100" dir="2700000" algn="tl">
                    <a:srgbClr val="000000"/>
                  </a:outerShdw>
                </a:effectLst>
                <a:latin typeface="Arial" charset="0"/>
              </a:rPr>
              <a:t>. . . who </a:t>
            </a:r>
            <a:r>
              <a:rPr lang="en-US" altLang="en-US" sz="3200" b="1" dirty="0">
                <a:solidFill>
                  <a:srgbClr val="FFFFFF"/>
                </a:solidFill>
                <a:effectLst>
                  <a:outerShdw blurRad="38100" dist="38100" dir="2700000" algn="tl">
                    <a:srgbClr val="000000"/>
                  </a:outerShdw>
                </a:effectLst>
                <a:latin typeface="Arial" charset="0"/>
              </a:rPr>
              <a:t>are burdened </a:t>
            </a:r>
            <a:r>
              <a:rPr lang="en-US" altLang="en-US" sz="3200" b="1" dirty="0" smtClean="0">
                <a:solidFill>
                  <a:srgbClr val="FFFFFF"/>
                </a:solidFill>
                <a:effectLst>
                  <a:outerShdw blurRad="38100" dist="38100" dir="2700000" algn="tl">
                    <a:srgbClr val="000000"/>
                  </a:outerShdw>
                </a:effectLst>
                <a:latin typeface="Arial" charset="0"/>
              </a:rPr>
              <a:t>&amp; broken by sin </a:t>
            </a:r>
            <a:r>
              <a:rPr lang="en-US" altLang="en-US" sz="3200" b="1" dirty="0">
                <a:solidFill>
                  <a:srgbClr val="FFFFFF"/>
                </a:solidFill>
                <a:effectLst>
                  <a:outerShdw blurRad="38100" dist="38100" dir="2700000" algn="tl">
                    <a:srgbClr val="000000"/>
                  </a:outerShdw>
                </a:effectLst>
                <a:latin typeface="Arial" charset="0"/>
              </a:rPr>
              <a:t>(Matt. 11:28).</a:t>
            </a:r>
          </a:p>
          <a:p>
            <a:pPr marL="0" indent="0">
              <a:spcBef>
                <a:spcPct val="50000"/>
              </a:spcBef>
              <a:buClr>
                <a:srgbClr val="FFFF00"/>
              </a:buClr>
            </a:pPr>
            <a:r>
              <a:rPr lang="en-US" altLang="en-US" sz="3200" b="1" dirty="0" smtClean="0">
                <a:solidFill>
                  <a:srgbClr val="FFFFFF"/>
                </a:solidFill>
                <a:effectLst>
                  <a:outerShdw blurRad="38100" dist="38100" dir="2700000" algn="tl">
                    <a:srgbClr val="000000"/>
                  </a:outerShdw>
                </a:effectLst>
                <a:latin typeface="Arial" charset="0"/>
              </a:rPr>
              <a:t>. . . who </a:t>
            </a:r>
            <a:r>
              <a:rPr lang="en-US" altLang="en-US" sz="3200" b="1" dirty="0">
                <a:solidFill>
                  <a:srgbClr val="FFFFFF"/>
                </a:solidFill>
                <a:effectLst>
                  <a:outerShdw blurRad="38100" dist="38100" dir="2700000" algn="tl">
                    <a:srgbClr val="000000"/>
                  </a:outerShdw>
                </a:effectLst>
                <a:latin typeface="Arial" charset="0"/>
              </a:rPr>
              <a:t>are poor in spirit (Matt. 5:3</a:t>
            </a:r>
            <a:r>
              <a:rPr lang="en-US" altLang="en-US" sz="3200" b="1" dirty="0" smtClean="0">
                <a:solidFill>
                  <a:srgbClr val="FFFFFF"/>
                </a:solidFill>
                <a:effectLst>
                  <a:outerShdw blurRad="38100" dist="38100" dir="2700000" algn="tl">
                    <a:srgbClr val="000000"/>
                  </a:outerShdw>
                </a:effectLst>
                <a:latin typeface="Arial" charset="0"/>
              </a:rPr>
              <a:t>).</a:t>
            </a:r>
          </a:p>
          <a:p>
            <a:pPr marL="0" indent="0">
              <a:spcBef>
                <a:spcPct val="50000"/>
              </a:spcBef>
              <a:buClr>
                <a:srgbClr val="FFFF00"/>
              </a:buClr>
            </a:pPr>
            <a:r>
              <a:rPr lang="en-US" altLang="en-US" sz="3200" b="1" dirty="0" smtClean="0">
                <a:solidFill>
                  <a:srgbClr val="FFFFFF"/>
                </a:solidFill>
                <a:effectLst>
                  <a:outerShdw blurRad="38100" dist="38100" dir="2700000" algn="tl">
                    <a:srgbClr val="000000"/>
                  </a:outerShdw>
                </a:effectLst>
                <a:latin typeface="Arial" charset="0"/>
              </a:rPr>
              <a:t>. . . who are not </a:t>
            </a:r>
            <a:r>
              <a:rPr lang="en-US" altLang="en-US" sz="3200" b="1" dirty="0">
                <a:solidFill>
                  <a:srgbClr val="FFFFFF"/>
                </a:solidFill>
                <a:effectLst>
                  <a:outerShdw blurRad="38100" dist="38100" dir="2700000" algn="tl">
                    <a:srgbClr val="000000"/>
                  </a:outerShdw>
                </a:effectLst>
                <a:latin typeface="Arial" charset="0"/>
              </a:rPr>
              <a:t>wise in their </a:t>
            </a:r>
            <a:r>
              <a:rPr lang="en-US" altLang="en-US" sz="3200" b="1" dirty="0" smtClean="0">
                <a:solidFill>
                  <a:srgbClr val="FFFFFF"/>
                </a:solidFill>
                <a:effectLst>
                  <a:outerShdw blurRad="38100" dist="38100" dir="2700000" algn="tl">
                    <a:srgbClr val="000000"/>
                  </a:outerShdw>
                </a:effectLst>
                <a:latin typeface="Arial" charset="0"/>
              </a:rPr>
              <a:t>understanding </a:t>
            </a:r>
            <a:r>
              <a:rPr lang="en-US" altLang="en-US" sz="3200" b="1" dirty="0">
                <a:solidFill>
                  <a:srgbClr val="FFFFFF"/>
                </a:solidFill>
                <a:effectLst>
                  <a:outerShdw blurRad="38100" dist="38100" dir="2700000" algn="tl">
                    <a:srgbClr val="000000"/>
                  </a:outerShdw>
                </a:effectLst>
                <a:latin typeface="Arial" charset="0"/>
              </a:rPr>
              <a:t>(Matt. 11:25</a:t>
            </a:r>
            <a:r>
              <a:rPr lang="en-US" altLang="en-US" sz="3200" b="1" dirty="0" smtClean="0">
                <a:solidFill>
                  <a:srgbClr val="FFFFFF"/>
                </a:solidFill>
                <a:effectLst>
                  <a:outerShdw blurRad="38100" dist="38100" dir="2700000" algn="tl">
                    <a:srgbClr val="000000"/>
                  </a:outerShdw>
                </a:effectLst>
                <a:latin typeface="Arial" charset="0"/>
              </a:rPr>
              <a:t>).</a:t>
            </a:r>
          </a:p>
        </p:txBody>
      </p:sp>
      <p:sp>
        <p:nvSpPr>
          <p:cNvPr id="3" name="Rectangle 2"/>
          <p:cNvSpPr/>
          <p:nvPr/>
        </p:nvSpPr>
        <p:spPr>
          <a:xfrm>
            <a:off x="381967" y="33456"/>
            <a:ext cx="11489044"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spc="300" dirty="0" smtClean="0">
                <a:ln>
                  <a:solidFill>
                    <a:srgbClr val="FFC000"/>
                  </a:solidFill>
                </a:ln>
                <a:solidFill>
                  <a:srgbClr val="FFFF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Bible is written to call only those . . .</a:t>
            </a:r>
            <a:endParaRPr lang="en-US" sz="4400" b="1" spc="300" dirty="0">
              <a:ln>
                <a:solidFill>
                  <a:srgbClr val="FFC000"/>
                </a:solidFill>
              </a:ln>
              <a:solidFill>
                <a:srgbClr val="FFFFFF"/>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3844729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2000"/>
                                        <p:tgtEl>
                                          <p:spTgt spid="5">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3000"/>
                                        <p:tgtEl>
                                          <p:spTgt spid="5">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3000"/>
                                        <p:tgtEl>
                                          <p:spTgt spid="5">
                                            <p:txEl>
                                              <p:pRg st="1" end="1"/>
                                            </p:txEl>
                                          </p:spTgt>
                                        </p:tgtEl>
                                      </p:cBhvr>
                                    </p:animEffect>
                                  </p:childTnLst>
                                </p:cTn>
                              </p:par>
                            </p:childTnLst>
                          </p:cTn>
                        </p:par>
                        <p:par>
                          <p:cTn id="16" fill="hold">
                            <p:stCondLst>
                              <p:cond delay="8000"/>
                            </p:stCondLst>
                            <p:childTnLst>
                              <p:par>
                                <p:cTn id="17" presetID="22" presetClass="entr" presetSubtype="8"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3000"/>
                                        <p:tgtEl>
                                          <p:spTgt spid="5">
                                            <p:txEl>
                                              <p:pRg st="2" end="2"/>
                                            </p:txEl>
                                          </p:spTgt>
                                        </p:tgtEl>
                                      </p:cBhvr>
                                    </p:animEffect>
                                  </p:childTnLst>
                                </p:cTn>
                              </p:par>
                            </p:childTnLst>
                          </p:cTn>
                        </p:par>
                        <p:par>
                          <p:cTn id="20" fill="hold">
                            <p:stCondLst>
                              <p:cond delay="11000"/>
                            </p:stCondLst>
                            <p:childTnLst>
                              <p:par>
                                <p:cTn id="21" presetID="22" presetClass="entr" presetSubtype="8"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3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atMod val="200000"/>
            <a:tint val="3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228600" y="685800"/>
            <a:ext cx="11734800" cy="6186309"/>
          </a:xfrm>
          <a:prstGeom prst="rect">
            <a:avLst/>
          </a:prstGeom>
          <a:noFill/>
        </p:spPr>
        <p:txBody>
          <a:bodyPr wrap="square" rtlCol="0">
            <a:spAutoFit/>
          </a:bodyPr>
          <a:lstStyle/>
          <a:p>
            <a:r>
              <a:rPr lang="en-US" sz="3500" b="1" i="1" baseline="30000" dirty="0">
                <a:solidFill>
                  <a:srgbClr val="FF0000"/>
                </a:solidFill>
                <a:effectLst>
                  <a:outerShdw blurRad="38100" dist="38100" dir="2700000" algn="tl">
                    <a:srgbClr val="000000">
                      <a:alpha val="43137"/>
                    </a:srgbClr>
                  </a:outerShdw>
                </a:effectLst>
              </a:rPr>
              <a:t>11</a:t>
            </a:r>
            <a:r>
              <a:rPr lang="en-US" sz="3500" b="1" baseline="30000" dirty="0"/>
              <a:t> </a:t>
            </a:r>
            <a:r>
              <a:rPr lang="en-US" sz="3500" b="1" dirty="0" smtClean="0"/>
              <a:t>Because </a:t>
            </a:r>
            <a:r>
              <a:rPr lang="en-US" sz="3500" b="1" dirty="0"/>
              <a:t>Ephraim has made many altars for sin</a:t>
            </a:r>
            <a:r>
              <a:rPr lang="en-US" sz="3500" b="1" dirty="0" smtClean="0"/>
              <a:t>, they </a:t>
            </a:r>
            <a:r>
              <a:rPr lang="en-US" sz="3500" b="1" dirty="0"/>
              <a:t>have become for him altars for sinning</a:t>
            </a:r>
            <a:r>
              <a:rPr lang="en-US" sz="3500" b="1" dirty="0" smtClean="0"/>
              <a:t>. </a:t>
            </a:r>
            <a:r>
              <a:rPr lang="en-US" sz="3500" b="1" i="1" baseline="30000" dirty="0" smtClean="0">
                <a:solidFill>
                  <a:srgbClr val="FF0000"/>
                </a:solidFill>
                <a:effectLst>
                  <a:outerShdw blurRad="38100" dist="38100" dir="2700000" algn="tl">
                    <a:srgbClr val="000000">
                      <a:alpha val="43137"/>
                    </a:srgbClr>
                  </a:outerShdw>
                </a:effectLst>
              </a:rPr>
              <a:t>12</a:t>
            </a:r>
            <a:r>
              <a:rPr lang="en-US" sz="3500" b="1" baseline="30000" dirty="0"/>
              <a:t> </a:t>
            </a:r>
            <a:r>
              <a:rPr lang="en-US" sz="3500" b="1" dirty="0"/>
              <a:t>I have written for him the great things of My law</a:t>
            </a:r>
            <a:r>
              <a:rPr lang="en-US" sz="3500" b="1" dirty="0" smtClean="0"/>
              <a:t>, but </a:t>
            </a:r>
            <a:r>
              <a:rPr lang="en-US" sz="3500" b="1" dirty="0"/>
              <a:t>they were considered a strange thing</a:t>
            </a:r>
            <a:r>
              <a:rPr lang="en-US" sz="3500" b="1" dirty="0" smtClean="0"/>
              <a:t>. </a:t>
            </a:r>
            <a:r>
              <a:rPr lang="en-US" sz="3500" b="1" i="1" baseline="30000" dirty="0" smtClean="0">
                <a:solidFill>
                  <a:srgbClr val="FF0000"/>
                </a:solidFill>
                <a:effectLst>
                  <a:outerShdw blurRad="38100" dist="38100" dir="2700000" algn="tl">
                    <a:srgbClr val="000000">
                      <a:alpha val="43137"/>
                    </a:srgbClr>
                  </a:outerShdw>
                </a:effectLst>
              </a:rPr>
              <a:t>13</a:t>
            </a:r>
            <a:r>
              <a:rPr lang="en-US" sz="3500" b="1" i="1" baseline="30000" dirty="0">
                <a:solidFill>
                  <a:srgbClr val="FF0000"/>
                </a:solidFill>
                <a:effectLst>
                  <a:outerShdw blurRad="38100" dist="38100" dir="2700000" algn="tl">
                    <a:srgbClr val="000000">
                      <a:alpha val="43137"/>
                    </a:srgbClr>
                  </a:outerShdw>
                </a:effectLst>
              </a:rPr>
              <a:t> </a:t>
            </a:r>
            <a:r>
              <a:rPr lang="en-US" sz="3500" b="1" dirty="0"/>
              <a:t>For the sacrifices of My offerings they sacrifice flesh and eat it</a:t>
            </a:r>
            <a:r>
              <a:rPr lang="en-US" sz="3500" b="1" dirty="0" smtClean="0"/>
              <a:t>, but </a:t>
            </a:r>
            <a:r>
              <a:rPr lang="en-US" sz="3500" b="1" dirty="0"/>
              <a:t>the </a:t>
            </a:r>
            <a:r>
              <a:rPr lang="en-US" sz="3500" b="1" cap="small" dirty="0"/>
              <a:t>Lord</a:t>
            </a:r>
            <a:r>
              <a:rPr lang="en-US" sz="3500" b="1" dirty="0"/>
              <a:t> does not accept them</a:t>
            </a:r>
            <a:r>
              <a:rPr lang="en-US" sz="3500" b="1" dirty="0" smtClean="0"/>
              <a:t>. Now </a:t>
            </a:r>
            <a:r>
              <a:rPr lang="en-US" sz="3500" b="1" dirty="0"/>
              <a:t>He will remember their iniquity and punish their sins</a:t>
            </a:r>
            <a:r>
              <a:rPr lang="en-US" sz="3500" b="1" dirty="0" smtClean="0"/>
              <a:t>. They </a:t>
            </a:r>
            <a:r>
              <a:rPr lang="en-US" sz="3500" b="1" dirty="0"/>
              <a:t>shall return to Egypt</a:t>
            </a:r>
            <a:r>
              <a:rPr lang="en-US" sz="3500" b="1" dirty="0" smtClean="0"/>
              <a:t>. </a:t>
            </a:r>
            <a:r>
              <a:rPr lang="en-US" sz="3500" b="1" i="1" baseline="30000" dirty="0" smtClean="0">
                <a:solidFill>
                  <a:srgbClr val="FF0000"/>
                </a:solidFill>
                <a:effectLst>
                  <a:outerShdw blurRad="38100" dist="38100" dir="2700000" algn="tl">
                    <a:srgbClr val="000000">
                      <a:alpha val="43137"/>
                    </a:srgbClr>
                  </a:outerShdw>
                </a:effectLst>
              </a:rPr>
              <a:t>14</a:t>
            </a:r>
            <a:r>
              <a:rPr lang="en-US" sz="3500" b="1" baseline="30000" dirty="0"/>
              <a:t> </a:t>
            </a:r>
            <a:r>
              <a:rPr lang="en-US" sz="3500" b="1" dirty="0" smtClean="0"/>
              <a:t>For </a:t>
            </a:r>
            <a:r>
              <a:rPr lang="en-US" sz="3500" b="1" dirty="0"/>
              <a:t>Israel has forgotten his Maker</a:t>
            </a:r>
            <a:r>
              <a:rPr lang="en-US" sz="3500" b="1" dirty="0" smtClean="0"/>
              <a:t>, and </a:t>
            </a:r>
            <a:r>
              <a:rPr lang="en-US" sz="3500" b="1" dirty="0"/>
              <a:t>has built temples</a:t>
            </a:r>
            <a:r>
              <a:rPr lang="en-US" sz="3500" b="1" dirty="0" smtClean="0"/>
              <a:t>;</a:t>
            </a:r>
            <a:r>
              <a:rPr lang="en-US" sz="3500" b="1" baseline="30000" dirty="0"/>
              <a:t> </a:t>
            </a:r>
            <a:r>
              <a:rPr lang="en-US" sz="3500" b="1" dirty="0" smtClean="0"/>
              <a:t>Judah </a:t>
            </a:r>
            <a:r>
              <a:rPr lang="en-US" sz="3500" b="1" dirty="0"/>
              <a:t>also has multiplied fortified cities</a:t>
            </a:r>
            <a:r>
              <a:rPr lang="en-US" sz="3500" b="1" dirty="0" smtClean="0"/>
              <a:t>; but </a:t>
            </a:r>
            <a:r>
              <a:rPr lang="en-US" sz="3500" b="1" dirty="0"/>
              <a:t>I will send fire upon his cities</a:t>
            </a:r>
            <a:r>
              <a:rPr lang="en-US" sz="3500" b="1" dirty="0" smtClean="0"/>
              <a:t>, and </a:t>
            </a:r>
            <a:r>
              <a:rPr lang="en-US" sz="3500" b="1" dirty="0"/>
              <a:t>it shall devour his palaces</a:t>
            </a:r>
            <a:r>
              <a:rPr lang="en-US" sz="3500" b="1" dirty="0" smtClean="0"/>
              <a:t>.</a:t>
            </a:r>
            <a:endParaRPr lang="en-US" sz="3500" b="1" dirty="0"/>
          </a:p>
        </p:txBody>
      </p:sp>
      <p:sp>
        <p:nvSpPr>
          <p:cNvPr id="12" name="Rectangle 11"/>
          <p:cNvSpPr/>
          <p:nvPr/>
        </p:nvSpPr>
        <p:spPr>
          <a:xfrm>
            <a:off x="3195079" y="-76200"/>
            <a:ext cx="58018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pc="600" dirty="0" smtClean="0">
                <a:ln w="11430"/>
                <a:solidFill>
                  <a:srgbClr val="FF0000"/>
                </a:solidFill>
                <a:effectLst>
                  <a:outerShdw blurRad="50800" dist="39000" dir="5460000" algn="tl">
                    <a:srgbClr val="000000">
                      <a:alpha val="38000"/>
                    </a:srgbClr>
                  </a:outerShdw>
                </a:effectLst>
              </a:rPr>
              <a:t>Hosea 8:11-14</a:t>
            </a:r>
            <a:endParaRPr lang="en-US" sz="5400" b="1" spc="600" dirty="0">
              <a:ln w="11430"/>
              <a:solidFill>
                <a:srgbClr val="FF0000"/>
              </a:soli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7892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388" y="3962400"/>
            <a:ext cx="6333221" cy="15970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9188" y="3962400"/>
            <a:ext cx="7022012" cy="159702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t="9203" b="19472"/>
          <a:stretch/>
        </p:blipFill>
        <p:spPr>
          <a:xfrm>
            <a:off x="3188450" y="0"/>
            <a:ext cx="5876059" cy="1417320"/>
          </a:xfrm>
          <a:prstGeom prst="rect">
            <a:avLst/>
          </a:prstGeom>
        </p:spPr>
      </p:pic>
    </p:spTree>
    <p:extLst>
      <p:ext uri="{BB962C8B-B14F-4D97-AF65-F5344CB8AC3E}">
        <p14:creationId xmlns:p14="http://schemas.microsoft.com/office/powerpoint/2010/main" val="313962369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9203" b="19472"/>
          <a:stretch/>
        </p:blipFill>
        <p:spPr>
          <a:xfrm>
            <a:off x="3188450" y="0"/>
            <a:ext cx="5876059" cy="14173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 y="2017976"/>
            <a:ext cx="12191498" cy="4840024"/>
          </a:xfrm>
          <a:prstGeom prst="rect">
            <a:avLst/>
          </a:prstGeom>
        </p:spPr>
      </p:pic>
      <p:sp>
        <p:nvSpPr>
          <p:cNvPr id="5" name="Rectangle 4"/>
          <p:cNvSpPr/>
          <p:nvPr/>
        </p:nvSpPr>
        <p:spPr>
          <a:xfrm>
            <a:off x="3244325" y="3429000"/>
            <a:ext cx="5703357" cy="1862048"/>
          </a:xfrm>
          <a:prstGeom prst="rect">
            <a:avLst/>
          </a:prstGeom>
          <a:solidFill>
            <a:schemeClr val="tx1"/>
          </a:solidFill>
          <a:effectLst>
            <a:glow rad="127000">
              <a:srgbClr val="FFFFFF"/>
            </a:glow>
          </a:effectLst>
        </p:spPr>
        <p:txBody>
          <a:bodyPr wrap="none" lIns="91440" tIns="45720" rIns="91440" bIns="45720">
            <a:spAutoFit/>
          </a:bodyPr>
          <a:lstStyle/>
          <a:p>
            <a:pPr algn="ctr"/>
            <a:r>
              <a:rPr lang="en-US" sz="11500" b="1" cap="all" spc="0" dirty="0" smtClean="0">
                <a:ln w="9000" cmpd="sng">
                  <a:solidFill>
                    <a:schemeClr val="accent4">
                      <a:shade val="50000"/>
                      <a:satMod val="120000"/>
                    </a:schemeClr>
                  </a:solidFill>
                  <a:prstDash val="solid"/>
                </a:ln>
                <a:solidFill>
                  <a:srgbClr val="FFFFFF"/>
                </a:solidFill>
                <a:effectLst>
                  <a:outerShdw blurRad="38100" dist="38100" dir="2700000" algn="tl">
                    <a:srgbClr val="000000">
                      <a:alpha val="43137"/>
                    </a:srgbClr>
                  </a:outerShdw>
                  <a:reflection blurRad="12700" stA="28000" endPos="45000" dist="1000" dir="5400000" sy="-100000" algn="bl" rotWithShape="0"/>
                </a:effectLst>
              </a:rPr>
              <a:t>W H Y ?</a:t>
            </a:r>
            <a:endParaRPr lang="en-US" sz="11500" b="1" cap="all" spc="0" dirty="0">
              <a:ln w="9000" cmpd="sng">
                <a:solidFill>
                  <a:schemeClr val="accent4">
                    <a:shade val="50000"/>
                    <a:satMod val="120000"/>
                  </a:schemeClr>
                </a:solidFill>
                <a:prstDash val="solid"/>
              </a:ln>
              <a:solidFill>
                <a:srgbClr val="FFFFFF"/>
              </a:solidFill>
              <a:effectLst>
                <a:outerShdw blurRad="38100" dist="38100" dir="2700000" algn="tl">
                  <a:srgbClr val="000000">
                    <a:alpha val="43137"/>
                  </a:srgbClr>
                </a:outerShdw>
                <a:reflection blurRad="12700" stA="28000" endPos="45000" dist="1000" dir="5400000" sy="-100000" algn="bl" rotWithShape="0"/>
              </a:effectLst>
            </a:endParaRPr>
          </a:p>
        </p:txBody>
      </p:sp>
    </p:spTree>
    <p:extLst>
      <p:ext uri="{BB962C8B-B14F-4D97-AF65-F5344CB8AC3E}">
        <p14:creationId xmlns:p14="http://schemas.microsoft.com/office/powerpoint/2010/main" val="191038052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0"/>
            <a:ext cx="721255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0" dirty="0" smtClean="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rPr>
              <a:t>We Don’t Understand</a:t>
            </a:r>
            <a:endParaRPr lang="en-US" sz="5400" b="1" spc="0" dirty="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endParaRPr>
          </a:p>
        </p:txBody>
      </p:sp>
      <p:sp>
        <p:nvSpPr>
          <p:cNvPr id="6" name="Rectangle 5"/>
          <p:cNvSpPr/>
          <p:nvPr/>
        </p:nvSpPr>
        <p:spPr>
          <a:xfrm>
            <a:off x="575094" y="2819400"/>
            <a:ext cx="11011348" cy="769441"/>
          </a:xfrm>
          <a:prstGeom prst="rect">
            <a:avLst/>
          </a:prstGeom>
          <a:noFill/>
        </p:spPr>
        <p:txBody>
          <a:bodyPr wrap="none" lIns="91440" tIns="45720" rIns="91440" bIns="45720">
            <a:spAutoFit/>
          </a:bodyPr>
          <a:lstStyle/>
          <a:p>
            <a:pPr algn="ctr"/>
            <a:r>
              <a:rPr lang="en-US"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Beware Of The Leaven Of The Pharisees</a:t>
            </a:r>
            <a:endParaRPr lang="en-US" sz="4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7331459" y="5402759"/>
            <a:ext cx="4334841" cy="769441"/>
          </a:xfrm>
          <a:prstGeom prst="rect">
            <a:avLst/>
          </a:prstGeom>
          <a:noFill/>
        </p:spPr>
        <p:txBody>
          <a:bodyPr wrap="none" lIns="91440" tIns="45720" rIns="91440" bIns="45720">
            <a:spAutoFit/>
          </a:bodyPr>
          <a:lstStyle/>
          <a:p>
            <a:pPr algn="ctr"/>
            <a:r>
              <a:rPr lang="en-US" sz="4400" b="1" spc="3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anose="03010101010201010101" pitchFamily="66" charset="0"/>
              </a:rPr>
              <a:t>Matthew 16:5-11</a:t>
            </a:r>
            <a:endParaRPr lang="en-US" sz="4400" b="1" spc="3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38248713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7000"/>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52400" y="0"/>
            <a:ext cx="721255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0" dirty="0" smtClean="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rPr>
              <a:t>We Don’t Understand</a:t>
            </a:r>
            <a:endParaRPr lang="en-US" sz="5400" b="1" spc="0" dirty="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endParaRPr>
          </a:p>
        </p:txBody>
      </p:sp>
      <p:sp>
        <p:nvSpPr>
          <p:cNvPr id="6" name="Rectangle 5"/>
          <p:cNvSpPr/>
          <p:nvPr/>
        </p:nvSpPr>
        <p:spPr>
          <a:xfrm>
            <a:off x="2489887" y="2819400"/>
            <a:ext cx="7181774" cy="769441"/>
          </a:xfrm>
          <a:prstGeom prst="rect">
            <a:avLst/>
          </a:prstGeom>
          <a:noFill/>
        </p:spPr>
        <p:txBody>
          <a:bodyPr wrap="none" lIns="91440" tIns="45720" rIns="91440" bIns="45720">
            <a:spAutoFit/>
          </a:bodyPr>
          <a:lstStyle/>
          <a:p>
            <a:pPr algn="ctr"/>
            <a:r>
              <a:rPr lang="en-US"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Parable Of The Sower</a:t>
            </a:r>
            <a:endParaRPr lang="en-US" sz="4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152400" y="5402759"/>
            <a:ext cx="5731057" cy="769441"/>
          </a:xfrm>
          <a:prstGeom prst="rect">
            <a:avLst/>
          </a:prstGeom>
          <a:noFill/>
        </p:spPr>
        <p:txBody>
          <a:bodyPr wrap="none" lIns="91440" tIns="45720" rIns="91440" bIns="45720">
            <a:spAutoFit/>
          </a:bodyPr>
          <a:lstStyle/>
          <a:p>
            <a:pPr algn="ctr"/>
            <a:r>
              <a:rPr lang="en-US" sz="4400" b="1" spc="3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anose="03010101010201010101" pitchFamily="66" charset="0"/>
              </a:rPr>
              <a:t>Matthew 13:3-9; 18-23</a:t>
            </a:r>
            <a:endParaRPr lang="en-US" sz="4400" b="1" spc="3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373461455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7000"/>
            <a:lum/>
          </a:blip>
          <a:srcRect/>
          <a:stretch>
            <a:fillRect l="-18000" r="-18000"/>
          </a:stretch>
        </a:blipFill>
        <a:effectLst/>
      </p:bgPr>
    </p:bg>
    <p:spTree>
      <p:nvGrpSpPr>
        <p:cNvPr id="1" name=""/>
        <p:cNvGrpSpPr/>
        <p:nvPr/>
      </p:nvGrpSpPr>
      <p:grpSpPr>
        <a:xfrm>
          <a:off x="0" y="0"/>
          <a:ext cx="0" cy="0"/>
          <a:chOff x="0" y="0"/>
          <a:chExt cx="0" cy="0"/>
        </a:xfrm>
      </p:grpSpPr>
      <p:sp>
        <p:nvSpPr>
          <p:cNvPr id="2" name="Rectangle 1"/>
          <p:cNvSpPr/>
          <p:nvPr/>
        </p:nvSpPr>
        <p:spPr>
          <a:xfrm>
            <a:off x="152400" y="0"/>
            <a:ext cx="721255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0" dirty="0" smtClean="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rPr>
              <a:t>We Don’t Understand</a:t>
            </a:r>
            <a:endParaRPr lang="en-US" sz="5400" b="1" spc="0" dirty="0">
              <a:ln w="0">
                <a:solidFill>
                  <a:srgbClr val="000000"/>
                </a:solidFill>
              </a:ln>
              <a:solidFill>
                <a:srgbClr val="FFC000"/>
              </a:solidFill>
              <a:effectLst>
                <a:outerShdw blurRad="38100" dist="38100" dir="2700000" algn="tl">
                  <a:srgbClr val="000000">
                    <a:alpha val="43137"/>
                  </a:srgbClr>
                </a:outerShdw>
                <a:reflection blurRad="12700" stA="50000" endPos="50000" dist="5000" dir="5400000" sy="-100000" rotWithShape="0"/>
              </a:effectLst>
            </a:endParaRPr>
          </a:p>
        </p:txBody>
      </p:sp>
      <p:sp>
        <p:nvSpPr>
          <p:cNvPr id="6" name="Rectangle 5"/>
          <p:cNvSpPr/>
          <p:nvPr/>
        </p:nvSpPr>
        <p:spPr>
          <a:xfrm>
            <a:off x="1893730" y="2819400"/>
            <a:ext cx="8374088" cy="830997"/>
          </a:xfrm>
          <a:prstGeom prst="rect">
            <a:avLst/>
          </a:prstGeom>
          <a:noFill/>
        </p:spPr>
        <p:txBody>
          <a:bodyPr wrap="none" lIns="91440" tIns="45720" rIns="91440" bIns="45720">
            <a:spAutoFit/>
          </a:bodyPr>
          <a:lstStyle/>
          <a:p>
            <a:pPr algn="ctr"/>
            <a:r>
              <a:rPr lang="en-US" sz="4800" b="1" spc="0" dirty="0" smtClean="0">
                <a:ln w="9000" cmpd="sng">
                  <a:solidFill>
                    <a:srgbClr val="92D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Jesus Is The True Shepherd</a:t>
            </a:r>
            <a:endParaRPr lang="en-US" sz="4800" b="1" spc="0" dirty="0">
              <a:ln w="9000" cmpd="sng">
                <a:solidFill>
                  <a:srgbClr val="92D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7304212" y="5402759"/>
            <a:ext cx="4389343" cy="769441"/>
          </a:xfrm>
          <a:prstGeom prst="rect">
            <a:avLst/>
          </a:prstGeom>
          <a:noFill/>
        </p:spPr>
        <p:txBody>
          <a:bodyPr wrap="none" lIns="91440" tIns="45720" rIns="91440" bIns="45720">
            <a:spAutoFit/>
          </a:bodyPr>
          <a:lstStyle/>
          <a:p>
            <a:pPr algn="ctr"/>
            <a:r>
              <a:rPr lang="en-US" sz="4400" b="1" spc="300"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Monotype Corsiva" panose="03010101010201010101" pitchFamily="66" charset="0"/>
              </a:rPr>
              <a:t>John 10:1-6; 7-16</a:t>
            </a:r>
            <a:endParaRPr lang="en-US" sz="4400" b="1" spc="300"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137960333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C06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50050"/>
          <a:stretch/>
        </p:blipFill>
        <p:spPr>
          <a:xfrm>
            <a:off x="0" y="1681590"/>
            <a:ext cx="6096000" cy="5176410"/>
          </a:xfrm>
          <a:prstGeom prst="rect">
            <a:avLst/>
          </a:prstGeom>
        </p:spPr>
      </p:pic>
      <p:sp>
        <p:nvSpPr>
          <p:cNvPr id="3" name="Rounded Rectangle 2"/>
          <p:cNvSpPr/>
          <p:nvPr/>
        </p:nvSpPr>
        <p:spPr>
          <a:xfrm>
            <a:off x="5181600" y="1447800"/>
            <a:ext cx="914400" cy="5257800"/>
          </a:xfrm>
          <a:prstGeom prst="roundRect">
            <a:avLst/>
          </a:prstGeom>
          <a:solidFill>
            <a:srgbClr val="FFC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953000" y="2362200"/>
            <a:ext cx="990600" cy="990600"/>
          </a:xfrm>
          <a:prstGeom prst="ellipse">
            <a:avLst/>
          </a:prstGeom>
          <a:solidFill>
            <a:srgbClr val="FFC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39259" b="7080"/>
          <a:stretch/>
        </p:blipFill>
        <p:spPr>
          <a:xfrm>
            <a:off x="5449899" y="1030605"/>
            <a:ext cx="6742101" cy="5827395"/>
          </a:xfrm>
          <a:prstGeom prst="rect">
            <a:avLst/>
          </a:prstGeom>
        </p:spPr>
      </p:pic>
      <p:sp>
        <p:nvSpPr>
          <p:cNvPr id="6" name="Rectangle 5"/>
          <p:cNvSpPr/>
          <p:nvPr/>
        </p:nvSpPr>
        <p:spPr>
          <a:xfrm>
            <a:off x="5181600" y="6324600"/>
            <a:ext cx="762000" cy="381000"/>
          </a:xfrm>
          <a:prstGeom prst="rect">
            <a:avLst/>
          </a:prstGeom>
          <a:solidFill>
            <a:srgbClr val="FFC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1681590"/>
            <a:ext cx="12204238" cy="5176410"/>
          </a:xfrm>
          <a:prstGeom prst="rect">
            <a:avLst/>
          </a:prstGeom>
        </p:spPr>
      </p:pic>
      <p:sp>
        <p:nvSpPr>
          <p:cNvPr id="8" name="Rectangle 7"/>
          <p:cNvSpPr/>
          <p:nvPr/>
        </p:nvSpPr>
        <p:spPr>
          <a:xfrm>
            <a:off x="533400" y="228599"/>
            <a:ext cx="5237332" cy="1200329"/>
          </a:xfrm>
          <a:prstGeom prst="rect">
            <a:avLst/>
          </a:prstGeom>
          <a:noFill/>
        </p:spPr>
        <p:txBody>
          <a:bodyPr wrap="none" lIns="91440" tIns="45720" rIns="91440" bIns="45720">
            <a:spAutoFit/>
          </a:bodyPr>
          <a:lstStyle/>
          <a:p>
            <a:pPr algn="ctr"/>
            <a:r>
              <a:rPr lang="en-US" sz="3600" b="1" cap="none" spc="0" dirty="0" smtClean="0">
                <a:ln w="12700">
                  <a:solidFill>
                    <a:schemeClr val="bg2">
                      <a:lumMod val="60000"/>
                      <a:lumOff val="40000"/>
                    </a:schemeClr>
                  </a:solidFill>
                  <a:prstDash val="solid"/>
                </a:ln>
                <a:effectLst>
                  <a:outerShdw blurRad="41275" dist="20320" dir="1800000" algn="tl" rotWithShape="0">
                    <a:srgbClr val="000000">
                      <a:alpha val="40000"/>
                    </a:srgbClr>
                  </a:outerShdw>
                </a:effectLst>
              </a:rPr>
              <a:t>Bible is just ancient</a:t>
            </a:r>
          </a:p>
          <a:p>
            <a:pPr algn="ctr"/>
            <a:r>
              <a:rPr lang="en-US" sz="3600" b="1" cap="none" spc="0" dirty="0" smtClean="0">
                <a:ln w="12700">
                  <a:solidFill>
                    <a:schemeClr val="bg2">
                      <a:lumMod val="60000"/>
                      <a:lumOff val="40000"/>
                    </a:schemeClr>
                  </a:solidFill>
                  <a:prstDash val="solid"/>
                </a:ln>
                <a:effectLst>
                  <a:outerShdw blurRad="41275" dist="20320" dir="1800000" algn="tl" rotWithShape="0">
                    <a:srgbClr val="000000">
                      <a:alpha val="40000"/>
                    </a:srgbClr>
                  </a:outerShdw>
                </a:effectLst>
              </a:rPr>
              <a:t>stories, myths, folklore</a:t>
            </a:r>
            <a:endParaRPr lang="en-US" sz="3600" b="1" cap="none" spc="0" dirty="0">
              <a:ln w="12700">
                <a:solidFill>
                  <a:schemeClr val="bg2">
                    <a:lumMod val="60000"/>
                    <a:lumOff val="40000"/>
                  </a:schemeClr>
                </a:solidFill>
                <a:prstDash val="solid"/>
              </a:ln>
              <a:effectLst>
                <a:outerShdw blurRad="41275" dist="20320" dir="1800000" algn="tl" rotWithShape="0">
                  <a:srgbClr val="000000">
                    <a:alpha val="40000"/>
                  </a:srgbClr>
                </a:outerShdw>
              </a:effectLst>
            </a:endParaRPr>
          </a:p>
        </p:txBody>
      </p:sp>
      <p:sp>
        <p:nvSpPr>
          <p:cNvPr id="9" name="TextBox 8"/>
          <p:cNvSpPr txBox="1"/>
          <p:nvPr/>
        </p:nvSpPr>
        <p:spPr>
          <a:xfrm>
            <a:off x="5943600" y="228600"/>
            <a:ext cx="5943600" cy="6894195"/>
          </a:xfrm>
          <a:prstGeom prst="rect">
            <a:avLst/>
          </a:prstGeom>
          <a:noFill/>
        </p:spPr>
        <p:txBody>
          <a:bodyPr wrap="square" rtlCol="0">
            <a:spAutoFit/>
          </a:bodyPr>
          <a:lstStyle/>
          <a:p>
            <a:pPr marL="342900" indent="-342900">
              <a:buFont typeface="+mj-lt"/>
              <a:buAutoNum type="arabicPeriod"/>
            </a:pPr>
            <a:r>
              <a:rPr lang="en-US" sz="2500" b="1" dirty="0" smtClean="0">
                <a:effectLst>
                  <a:outerShdw blurRad="38100" dist="38100" dir="2700000" algn="tl">
                    <a:srgbClr val="000000">
                      <a:alpha val="43137"/>
                    </a:srgbClr>
                  </a:outerShdw>
                </a:effectLst>
              </a:rPr>
              <a:t>Science, Physics, Technology—make the Bible unbelievable!</a:t>
            </a:r>
          </a:p>
          <a:p>
            <a:pPr marL="342900" indent="-342900">
              <a:buFont typeface="+mj-lt"/>
              <a:buAutoNum type="arabicPeriod"/>
            </a:pPr>
            <a:endParaRPr lang="en-US" sz="2500" b="1" dirty="0" smtClean="0">
              <a:effectLst>
                <a:outerShdw blurRad="38100" dist="38100" dir="2700000" algn="tl">
                  <a:srgbClr val="000000">
                    <a:alpha val="43137"/>
                  </a:srgbClr>
                </a:outerShdw>
              </a:effectLst>
            </a:endParaRPr>
          </a:p>
          <a:p>
            <a:pPr marL="342900" indent="-342900">
              <a:buFont typeface="+mj-lt"/>
              <a:buAutoNum type="arabicPeriod"/>
            </a:pPr>
            <a:r>
              <a:rPr lang="en-US" sz="2500" b="1" dirty="0" smtClean="0">
                <a:effectLst>
                  <a:outerShdw blurRad="38100" dist="38100" dir="2700000" algn="tl">
                    <a:srgbClr val="000000">
                      <a:alpha val="43137"/>
                    </a:srgbClr>
                  </a:outerShdw>
                </a:effectLst>
              </a:rPr>
              <a:t>Many stories are scientifically impossible (Josh 10:13).</a:t>
            </a:r>
          </a:p>
          <a:p>
            <a:pPr marL="342900" indent="-342900">
              <a:buFont typeface="+mj-lt"/>
              <a:buAutoNum type="arabicPeriod"/>
            </a:pPr>
            <a:endParaRPr lang="en-US" sz="2500" b="1" dirty="0" smtClean="0">
              <a:effectLst>
                <a:outerShdw blurRad="38100" dist="38100" dir="2700000" algn="tl">
                  <a:srgbClr val="000000">
                    <a:alpha val="43137"/>
                  </a:srgbClr>
                </a:outerShdw>
              </a:effectLst>
            </a:endParaRPr>
          </a:p>
          <a:p>
            <a:pPr marL="342900" indent="-342900">
              <a:buFont typeface="+mj-lt"/>
              <a:buAutoNum type="arabicPeriod"/>
            </a:pPr>
            <a:r>
              <a:rPr lang="en-US" sz="2500" b="1" dirty="0" smtClean="0">
                <a:effectLst>
                  <a:outerShdw blurRad="38100" dist="38100" dir="2700000" algn="tl">
                    <a:srgbClr val="000000">
                      <a:alpha val="43137"/>
                    </a:srgbClr>
                  </a:outerShdw>
                </a:effectLst>
              </a:rPr>
              <a:t>The “miracles” have a natural explanation. That is, the healings that occurred were actually the placebo effect!</a:t>
            </a:r>
          </a:p>
          <a:p>
            <a:pPr marL="342900" indent="-342900">
              <a:buFont typeface="+mj-lt"/>
              <a:buAutoNum type="arabicPeriod"/>
            </a:pPr>
            <a:endParaRPr lang="en-US" sz="2500" b="1" dirty="0" smtClean="0">
              <a:effectLst>
                <a:outerShdw blurRad="38100" dist="38100" dir="2700000" algn="tl">
                  <a:srgbClr val="000000">
                    <a:alpha val="43137"/>
                  </a:srgbClr>
                </a:outerShdw>
              </a:effectLst>
            </a:endParaRPr>
          </a:p>
          <a:p>
            <a:pPr marL="342900" indent="-342900">
              <a:buFont typeface="+mj-lt"/>
              <a:buAutoNum type="arabicPeriod"/>
            </a:pPr>
            <a:r>
              <a:rPr lang="en-US" sz="2500" b="1" dirty="0" smtClean="0">
                <a:effectLst>
                  <a:outerShdw blurRad="38100" dist="38100" dir="2700000" algn="tl">
                    <a:srgbClr val="000000">
                      <a:alpha val="43137"/>
                    </a:srgbClr>
                  </a:outerShdw>
                </a:effectLst>
              </a:rPr>
              <a:t>The Bible stories are not original (Creation, flood, etc.).</a:t>
            </a:r>
          </a:p>
          <a:p>
            <a:pPr marL="342900" indent="-342900">
              <a:buFont typeface="+mj-lt"/>
              <a:buAutoNum type="arabicPeriod"/>
            </a:pPr>
            <a:endParaRPr lang="en-US" sz="2500" b="1" dirty="0" smtClean="0">
              <a:effectLst>
                <a:outerShdw blurRad="38100" dist="38100" dir="2700000" algn="tl">
                  <a:srgbClr val="000000">
                    <a:alpha val="43137"/>
                  </a:srgbClr>
                </a:outerShdw>
              </a:effectLst>
            </a:endParaRPr>
          </a:p>
          <a:p>
            <a:pPr marL="342900" indent="-342900">
              <a:buFont typeface="+mj-lt"/>
              <a:buAutoNum type="arabicPeriod"/>
            </a:pPr>
            <a:r>
              <a:rPr lang="en-US" sz="2500" b="1" dirty="0" smtClean="0">
                <a:effectLst>
                  <a:outerShdw blurRad="38100" dist="38100" dir="2700000" algn="tl">
                    <a:srgbClr val="000000">
                      <a:alpha val="43137"/>
                    </a:srgbClr>
                  </a:outerShdw>
                </a:effectLst>
              </a:rPr>
              <a:t>Bible full of inconsistencies / contradictions (gospel accounts of the death of Jesus).</a:t>
            </a:r>
            <a:endParaRPr lang="en-US" sz="2500" b="1" dirty="0">
              <a:effectLst>
                <a:outerShdw blurRad="38100" dist="38100" dir="2700000" algn="tl">
                  <a:srgbClr val="000000">
                    <a:alpha val="43137"/>
                  </a:srgbClr>
                </a:outerShdw>
              </a:effectLst>
            </a:endParaRPr>
          </a:p>
        </p:txBody>
      </p:sp>
      <p:sp>
        <p:nvSpPr>
          <p:cNvPr id="10" name="Rectangle 9"/>
          <p:cNvSpPr/>
          <p:nvPr/>
        </p:nvSpPr>
        <p:spPr>
          <a:xfrm>
            <a:off x="601690" y="228599"/>
            <a:ext cx="5100755" cy="1200329"/>
          </a:xfrm>
          <a:prstGeom prst="rect">
            <a:avLst/>
          </a:prstGeom>
          <a:noFill/>
        </p:spPr>
        <p:txBody>
          <a:bodyPr wrap="none" lIns="91440" tIns="45720" rIns="91440" bIns="45720">
            <a:spAutoFit/>
          </a:bodyPr>
          <a:lstStyle/>
          <a:p>
            <a:pPr algn="ctr"/>
            <a:r>
              <a:rPr lang="en-US" sz="3600" b="1" cap="none" spc="0" dirty="0" smtClean="0">
                <a:ln w="12700">
                  <a:solidFill>
                    <a:schemeClr val="bg2">
                      <a:lumMod val="60000"/>
                      <a:lumOff val="40000"/>
                    </a:schemeClr>
                  </a:solidFill>
                  <a:prstDash val="solid"/>
                </a:ln>
                <a:effectLst>
                  <a:outerShdw blurRad="41275" dist="20320" dir="1800000" algn="tl" rotWithShape="0">
                    <a:srgbClr val="000000">
                      <a:alpha val="40000"/>
                    </a:srgbClr>
                  </a:outerShdw>
                </a:effectLst>
              </a:rPr>
              <a:t>Bible is the inspired,</a:t>
            </a:r>
          </a:p>
          <a:p>
            <a:pPr algn="ctr"/>
            <a:r>
              <a:rPr lang="en-US" sz="3600" b="1" dirty="0" smtClean="0">
                <a:ln w="12700">
                  <a:solidFill>
                    <a:schemeClr val="bg2">
                      <a:lumMod val="60000"/>
                      <a:lumOff val="40000"/>
                    </a:schemeClr>
                  </a:solidFill>
                  <a:prstDash val="solid"/>
                </a:ln>
                <a:effectLst>
                  <a:outerShdw blurRad="41275" dist="20320" dir="1800000" algn="tl" rotWithShape="0">
                    <a:srgbClr val="000000">
                      <a:alpha val="40000"/>
                    </a:srgbClr>
                  </a:outerShdw>
                </a:effectLst>
              </a:rPr>
              <a:t>infallible Word of God</a:t>
            </a:r>
            <a:endParaRPr lang="en-US" sz="3600" b="1" cap="none" spc="0" dirty="0">
              <a:ln w="12700">
                <a:solidFill>
                  <a:schemeClr val="bg2">
                    <a:lumMod val="60000"/>
                    <a:lumOff val="40000"/>
                  </a:schemeClr>
                </a:solidFill>
                <a:prstDash val="solid"/>
              </a:ln>
              <a:effectLst>
                <a:outerShdw blurRad="41275" dist="20320" dir="1800000" algn="tl" rotWithShape="0">
                  <a:srgbClr val="000000">
                    <a:alpha val="40000"/>
                  </a:srgbClr>
                </a:outerShdw>
              </a:effectLst>
            </a:endParaRPr>
          </a:p>
        </p:txBody>
      </p:sp>
      <p:sp>
        <p:nvSpPr>
          <p:cNvPr id="11" name="TextBox 10"/>
          <p:cNvSpPr txBox="1"/>
          <p:nvPr/>
        </p:nvSpPr>
        <p:spPr>
          <a:xfrm>
            <a:off x="5943600" y="219163"/>
            <a:ext cx="5943600" cy="6632585"/>
          </a:xfrm>
          <a:prstGeom prst="rect">
            <a:avLst/>
          </a:prstGeom>
          <a:noFill/>
        </p:spPr>
        <p:txBody>
          <a:bodyPr wrap="square" rtlCol="0">
            <a:spAutoFit/>
          </a:bodyPr>
          <a:lstStyle/>
          <a:p>
            <a:pPr marL="342900" indent="-342900">
              <a:buFont typeface="+mj-lt"/>
              <a:buAutoNum type="arabicPeriod"/>
            </a:pPr>
            <a:r>
              <a:rPr lang="en-US" sz="2500" b="1" dirty="0" smtClean="0">
                <a:effectLst>
                  <a:outerShdw blurRad="38100" dist="38100" dir="2700000" algn="tl">
                    <a:srgbClr val="000000">
                      <a:alpha val="43137"/>
                    </a:srgbClr>
                  </a:outerShdw>
                </a:effectLst>
              </a:rPr>
              <a:t>The Bible trumps pseudoscience (1 Tim 6:20); Proven </a:t>
            </a:r>
            <a:r>
              <a:rPr lang="en-US" sz="2500" b="1" dirty="0">
                <a:effectLst>
                  <a:outerShdw blurRad="38100" dist="38100" dir="2700000" algn="tl">
                    <a:srgbClr val="000000">
                      <a:alpha val="43137"/>
                    </a:srgbClr>
                  </a:outerShdw>
                </a:effectLst>
              </a:rPr>
              <a:t>S</a:t>
            </a:r>
            <a:r>
              <a:rPr lang="en-US" sz="2500" b="1" dirty="0" smtClean="0">
                <a:effectLst>
                  <a:outerShdw blurRad="38100" dist="38100" dir="2700000" algn="tl">
                    <a:srgbClr val="000000">
                      <a:alpha val="43137"/>
                    </a:srgbClr>
                  </a:outerShdw>
                </a:effectLst>
              </a:rPr>
              <a:t>cience actually confirms the Bible!</a:t>
            </a:r>
          </a:p>
          <a:p>
            <a:pPr marL="342900" indent="-342900">
              <a:buFont typeface="+mj-lt"/>
              <a:buAutoNum type="arabicPeriod"/>
            </a:pPr>
            <a:endParaRPr lang="en-US" sz="2500" b="1" dirty="0" smtClean="0">
              <a:effectLst>
                <a:outerShdw blurRad="38100" dist="38100" dir="2700000" algn="tl">
                  <a:srgbClr val="000000">
                    <a:alpha val="43137"/>
                  </a:srgbClr>
                </a:outerShdw>
              </a:effectLst>
            </a:endParaRPr>
          </a:p>
          <a:p>
            <a:pPr marL="342900" indent="-342900">
              <a:buFont typeface="+mj-lt"/>
              <a:buAutoNum type="arabicPeriod"/>
            </a:pPr>
            <a:r>
              <a:rPr lang="en-US" sz="2500" b="1" dirty="0" smtClean="0">
                <a:effectLst>
                  <a:outerShdw blurRad="38100" dist="38100" dir="2700000" algn="tl">
                    <a:srgbClr val="000000">
                      <a:alpha val="43137"/>
                    </a:srgbClr>
                  </a:outerShdw>
                </a:effectLst>
              </a:rPr>
              <a:t>God is “supernatural;” He is above nature and the miracles of the Bible are real.</a:t>
            </a:r>
          </a:p>
          <a:p>
            <a:pPr marL="342900" indent="-342900">
              <a:buFont typeface="+mj-lt"/>
              <a:buAutoNum type="arabicPeriod"/>
            </a:pPr>
            <a:endParaRPr lang="en-US" sz="2500" b="1" dirty="0" smtClean="0">
              <a:effectLst>
                <a:outerShdw blurRad="38100" dist="38100" dir="2700000" algn="tl">
                  <a:srgbClr val="000000">
                    <a:alpha val="43137"/>
                  </a:srgbClr>
                </a:outerShdw>
              </a:effectLst>
            </a:endParaRPr>
          </a:p>
          <a:p>
            <a:pPr marL="342900" indent="-342900">
              <a:buFont typeface="+mj-lt"/>
              <a:buAutoNum type="arabicPeriod"/>
            </a:pPr>
            <a:r>
              <a:rPr lang="en-US" sz="2500" b="1" dirty="0" smtClean="0">
                <a:effectLst>
                  <a:outerShdw blurRad="38100" dist="38100" dir="2700000" algn="tl">
                    <a:srgbClr val="000000">
                      <a:alpha val="43137"/>
                    </a:srgbClr>
                  </a:outerShdw>
                </a:effectLst>
              </a:rPr>
              <a:t>The stories in ancient cultures of the creation and the flood really confirm the Bible—proving the biblical stories to be true!</a:t>
            </a:r>
          </a:p>
          <a:p>
            <a:pPr marL="342900" indent="-342900">
              <a:buFont typeface="+mj-lt"/>
              <a:buAutoNum type="arabicPeriod"/>
            </a:pPr>
            <a:endParaRPr lang="en-US" sz="2500" b="1" dirty="0" smtClean="0">
              <a:effectLst>
                <a:outerShdw blurRad="38100" dist="38100" dir="2700000" algn="tl">
                  <a:srgbClr val="000000">
                    <a:alpha val="43137"/>
                  </a:srgbClr>
                </a:outerShdw>
              </a:effectLst>
            </a:endParaRPr>
          </a:p>
          <a:p>
            <a:pPr marL="342900" indent="-342900">
              <a:buFont typeface="+mj-lt"/>
              <a:buAutoNum type="arabicPeriod"/>
            </a:pPr>
            <a:r>
              <a:rPr lang="en-US" sz="2500" b="1" dirty="0" smtClean="0">
                <a:effectLst>
                  <a:outerShdw blurRad="38100" dist="38100" dir="2700000" algn="tl">
                    <a:srgbClr val="000000">
                      <a:alpha val="43137"/>
                    </a:srgbClr>
                  </a:outerShdw>
                </a:effectLst>
              </a:rPr>
              <a:t>The purported contradictions are easily understood when one takes into account that the gospels were NOT written as replicas.</a:t>
            </a:r>
            <a:endParaRPr lang="en-US" sz="2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51011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7"/>
                                        </p:tgtEl>
                                      </p:cBhvr>
                                    </p:animEffect>
                                    <p:set>
                                      <p:cBhvr>
                                        <p:cTn id="7" dur="1" fill="hold">
                                          <p:stCondLst>
                                            <p:cond delay="2999"/>
                                          </p:stCondLst>
                                        </p:cTn>
                                        <p:tgtEl>
                                          <p:spTgt spid="7"/>
                                        </p:tgtEl>
                                        <p:attrNameLst>
                                          <p:attrName>style.visibility</p:attrName>
                                        </p:attrNameLst>
                                      </p:cBhvr>
                                      <p:to>
                                        <p:strVal val="hidden"/>
                                      </p:to>
                                    </p:set>
                                  </p:childTnLst>
                                </p:cTn>
                              </p:par>
                            </p:childTnLst>
                          </p:cTn>
                        </p:par>
                        <p:par>
                          <p:cTn id="8" fill="hold">
                            <p:stCondLst>
                              <p:cond delay="3000"/>
                            </p:stCondLst>
                            <p:childTnLst>
                              <p:par>
                                <p:cTn id="9" presetID="2" presetClass="exit" presetSubtype="2" fill="hold" nodeType="afterEffect">
                                  <p:stCondLst>
                                    <p:cond delay="0"/>
                                  </p:stCondLst>
                                  <p:childTnLst>
                                    <p:anim calcmode="lin" valueType="num">
                                      <p:cBhvr additive="base">
                                        <p:cTn id="10" dur="3000"/>
                                        <p:tgtEl>
                                          <p:spTgt spid="2"/>
                                        </p:tgtEl>
                                        <p:attrNameLst>
                                          <p:attrName>ppt_x</p:attrName>
                                        </p:attrNameLst>
                                      </p:cBhvr>
                                      <p:tavLst>
                                        <p:tav tm="0">
                                          <p:val>
                                            <p:strVal val="ppt_x"/>
                                          </p:val>
                                        </p:tav>
                                        <p:tav tm="100000">
                                          <p:val>
                                            <p:strVal val="1+ppt_w/2"/>
                                          </p:val>
                                        </p:tav>
                                      </p:tavLst>
                                    </p:anim>
                                    <p:anim calcmode="lin" valueType="num">
                                      <p:cBhvr additive="base">
                                        <p:cTn id="11" dur="3000"/>
                                        <p:tgtEl>
                                          <p:spTgt spid="2"/>
                                        </p:tgtEl>
                                        <p:attrNameLst>
                                          <p:attrName>ppt_y</p:attrName>
                                        </p:attrNameLst>
                                      </p:cBhvr>
                                      <p:tavLst>
                                        <p:tav tm="0">
                                          <p:val>
                                            <p:strVal val="ppt_y"/>
                                          </p:val>
                                        </p:tav>
                                        <p:tav tm="100000">
                                          <p:val>
                                            <p:strVal val="ppt_y"/>
                                          </p:val>
                                        </p:tav>
                                      </p:tavLst>
                                    </p:anim>
                                    <p:set>
                                      <p:cBhvr>
                                        <p:cTn id="12" dur="1" fill="hold">
                                          <p:stCondLst>
                                            <p:cond delay="2999"/>
                                          </p:stCondLst>
                                        </p:cTn>
                                        <p:tgtEl>
                                          <p:spTgt spid="2"/>
                                        </p:tgtEl>
                                        <p:attrNameLst>
                                          <p:attrName>style.visibility</p:attrName>
                                        </p:attrNameLst>
                                      </p:cBhvr>
                                      <p:to>
                                        <p:strVal val="hidden"/>
                                      </p:to>
                                    </p:set>
                                  </p:childTnLst>
                                </p:cTn>
                              </p:par>
                              <p:par>
                                <p:cTn id="13" presetID="2" presetClass="exit" presetSubtype="2" fill="hold" grpId="0" nodeType="withEffect">
                                  <p:stCondLst>
                                    <p:cond delay="0"/>
                                  </p:stCondLst>
                                  <p:childTnLst>
                                    <p:anim calcmode="lin" valueType="num">
                                      <p:cBhvr additive="base">
                                        <p:cTn id="14" dur="3000"/>
                                        <p:tgtEl>
                                          <p:spTgt spid="6"/>
                                        </p:tgtEl>
                                        <p:attrNameLst>
                                          <p:attrName>ppt_x</p:attrName>
                                        </p:attrNameLst>
                                      </p:cBhvr>
                                      <p:tavLst>
                                        <p:tav tm="0">
                                          <p:val>
                                            <p:strVal val="ppt_x"/>
                                          </p:val>
                                        </p:tav>
                                        <p:tav tm="100000">
                                          <p:val>
                                            <p:strVal val="1+ppt_w/2"/>
                                          </p:val>
                                        </p:tav>
                                      </p:tavLst>
                                    </p:anim>
                                    <p:anim calcmode="lin" valueType="num">
                                      <p:cBhvr additive="base">
                                        <p:cTn id="15" dur="3000"/>
                                        <p:tgtEl>
                                          <p:spTgt spid="6"/>
                                        </p:tgtEl>
                                        <p:attrNameLst>
                                          <p:attrName>ppt_y</p:attrName>
                                        </p:attrNameLst>
                                      </p:cBhvr>
                                      <p:tavLst>
                                        <p:tav tm="0">
                                          <p:val>
                                            <p:strVal val="ppt_y"/>
                                          </p:val>
                                        </p:tav>
                                        <p:tav tm="100000">
                                          <p:val>
                                            <p:strVal val="ppt_y"/>
                                          </p:val>
                                        </p:tav>
                                      </p:tavLst>
                                    </p:anim>
                                    <p:set>
                                      <p:cBhvr>
                                        <p:cTn id="16" dur="1" fill="hold">
                                          <p:stCondLst>
                                            <p:cond delay="2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up)">
                                      <p:cBhvr>
                                        <p:cTn id="26" dur="20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up)">
                                      <p:cBhvr>
                                        <p:cTn id="31" dur="20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wipe(up)">
                                      <p:cBhvr>
                                        <p:cTn id="36" dur="20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wipe(up)">
                                      <p:cBhvr>
                                        <p:cTn id="41" dur="2000"/>
                                        <p:tgtEl>
                                          <p:spTgt spid="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wipe(up)">
                                      <p:cBhvr>
                                        <p:cTn id="46" dur="2000"/>
                                        <p:tgtEl>
                                          <p:spTgt spid="9">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1" fill="hold" grpId="1" nodeType="clickEffect">
                                  <p:stCondLst>
                                    <p:cond delay="0"/>
                                  </p:stCondLst>
                                  <p:childTnLst>
                                    <p:animEffect transition="out" filter="wipe(up)">
                                      <p:cBhvr>
                                        <p:cTn id="50" dur="2000"/>
                                        <p:tgtEl>
                                          <p:spTgt spid="9">
                                            <p:txEl>
                                              <p:pRg st="0" end="0"/>
                                            </p:txEl>
                                          </p:spTgt>
                                        </p:tgtEl>
                                      </p:cBhvr>
                                    </p:animEffect>
                                    <p:set>
                                      <p:cBhvr>
                                        <p:cTn id="51" dur="1" fill="hold">
                                          <p:stCondLst>
                                            <p:cond delay="1999"/>
                                          </p:stCondLst>
                                        </p:cTn>
                                        <p:tgtEl>
                                          <p:spTgt spid="9">
                                            <p:txEl>
                                              <p:pRg st="0" end="0"/>
                                            </p:txEl>
                                          </p:spTgt>
                                        </p:tgtEl>
                                        <p:attrNameLst>
                                          <p:attrName>style.visibility</p:attrName>
                                        </p:attrNameLst>
                                      </p:cBhvr>
                                      <p:to>
                                        <p:strVal val="hidden"/>
                                      </p:to>
                                    </p:set>
                                  </p:childTnLst>
                                </p:cTn>
                              </p:par>
                              <p:par>
                                <p:cTn id="52" presetID="22" presetClass="exit" presetSubtype="1" fill="hold" grpId="1" nodeType="withEffect">
                                  <p:stCondLst>
                                    <p:cond delay="0"/>
                                  </p:stCondLst>
                                  <p:childTnLst>
                                    <p:animEffect transition="out" filter="wipe(up)">
                                      <p:cBhvr>
                                        <p:cTn id="53" dur="2000"/>
                                        <p:tgtEl>
                                          <p:spTgt spid="9">
                                            <p:txEl>
                                              <p:pRg st="2" end="2"/>
                                            </p:txEl>
                                          </p:spTgt>
                                        </p:tgtEl>
                                      </p:cBhvr>
                                    </p:animEffect>
                                    <p:set>
                                      <p:cBhvr>
                                        <p:cTn id="54" dur="1" fill="hold">
                                          <p:stCondLst>
                                            <p:cond delay="1999"/>
                                          </p:stCondLst>
                                        </p:cTn>
                                        <p:tgtEl>
                                          <p:spTgt spid="9">
                                            <p:txEl>
                                              <p:pRg st="2" end="2"/>
                                            </p:txEl>
                                          </p:spTgt>
                                        </p:tgtEl>
                                        <p:attrNameLst>
                                          <p:attrName>style.visibility</p:attrName>
                                        </p:attrNameLst>
                                      </p:cBhvr>
                                      <p:to>
                                        <p:strVal val="hidden"/>
                                      </p:to>
                                    </p:set>
                                  </p:childTnLst>
                                </p:cTn>
                              </p:par>
                              <p:par>
                                <p:cTn id="55" presetID="22" presetClass="exit" presetSubtype="1" fill="hold" grpId="1" nodeType="withEffect">
                                  <p:stCondLst>
                                    <p:cond delay="0"/>
                                  </p:stCondLst>
                                  <p:childTnLst>
                                    <p:animEffect transition="out" filter="wipe(up)">
                                      <p:cBhvr>
                                        <p:cTn id="56" dur="2000"/>
                                        <p:tgtEl>
                                          <p:spTgt spid="9">
                                            <p:txEl>
                                              <p:pRg st="4" end="4"/>
                                            </p:txEl>
                                          </p:spTgt>
                                        </p:tgtEl>
                                      </p:cBhvr>
                                    </p:animEffect>
                                    <p:set>
                                      <p:cBhvr>
                                        <p:cTn id="57" dur="1" fill="hold">
                                          <p:stCondLst>
                                            <p:cond delay="1999"/>
                                          </p:stCondLst>
                                        </p:cTn>
                                        <p:tgtEl>
                                          <p:spTgt spid="9">
                                            <p:txEl>
                                              <p:pRg st="4" end="4"/>
                                            </p:txEl>
                                          </p:spTgt>
                                        </p:tgtEl>
                                        <p:attrNameLst>
                                          <p:attrName>style.visibility</p:attrName>
                                        </p:attrNameLst>
                                      </p:cBhvr>
                                      <p:to>
                                        <p:strVal val="hidden"/>
                                      </p:to>
                                    </p:set>
                                  </p:childTnLst>
                                </p:cTn>
                              </p:par>
                              <p:par>
                                <p:cTn id="58" presetID="22" presetClass="exit" presetSubtype="1" fill="hold" grpId="1" nodeType="withEffect">
                                  <p:stCondLst>
                                    <p:cond delay="0"/>
                                  </p:stCondLst>
                                  <p:childTnLst>
                                    <p:animEffect transition="out" filter="wipe(up)">
                                      <p:cBhvr>
                                        <p:cTn id="59" dur="2000"/>
                                        <p:tgtEl>
                                          <p:spTgt spid="9">
                                            <p:txEl>
                                              <p:pRg st="6" end="6"/>
                                            </p:txEl>
                                          </p:spTgt>
                                        </p:tgtEl>
                                      </p:cBhvr>
                                    </p:animEffect>
                                    <p:set>
                                      <p:cBhvr>
                                        <p:cTn id="60" dur="1" fill="hold">
                                          <p:stCondLst>
                                            <p:cond delay="1999"/>
                                          </p:stCondLst>
                                        </p:cTn>
                                        <p:tgtEl>
                                          <p:spTgt spid="9">
                                            <p:txEl>
                                              <p:pRg st="6" end="6"/>
                                            </p:txEl>
                                          </p:spTgt>
                                        </p:tgtEl>
                                        <p:attrNameLst>
                                          <p:attrName>style.visibility</p:attrName>
                                        </p:attrNameLst>
                                      </p:cBhvr>
                                      <p:to>
                                        <p:strVal val="hidden"/>
                                      </p:to>
                                    </p:set>
                                  </p:childTnLst>
                                </p:cTn>
                              </p:par>
                              <p:par>
                                <p:cTn id="61" presetID="22" presetClass="exit" presetSubtype="1" fill="hold" grpId="1" nodeType="withEffect">
                                  <p:stCondLst>
                                    <p:cond delay="0"/>
                                  </p:stCondLst>
                                  <p:childTnLst>
                                    <p:animEffect transition="out" filter="wipe(up)">
                                      <p:cBhvr>
                                        <p:cTn id="62" dur="2000"/>
                                        <p:tgtEl>
                                          <p:spTgt spid="9">
                                            <p:txEl>
                                              <p:pRg st="8" end="8"/>
                                            </p:txEl>
                                          </p:spTgt>
                                        </p:tgtEl>
                                      </p:cBhvr>
                                    </p:animEffect>
                                    <p:set>
                                      <p:cBhvr>
                                        <p:cTn id="63" dur="1" fill="hold">
                                          <p:stCondLst>
                                            <p:cond delay="1999"/>
                                          </p:stCondLst>
                                        </p:cTn>
                                        <p:tgtEl>
                                          <p:spTgt spid="9">
                                            <p:txEl>
                                              <p:pRg st="8" end="8"/>
                                            </p:txEl>
                                          </p:spTgt>
                                        </p:tgtEl>
                                        <p:attrNameLst>
                                          <p:attrName>style.visibility</p:attrName>
                                        </p:attrNameLst>
                                      </p:cBhvr>
                                      <p:to>
                                        <p:strVal val="hidden"/>
                                      </p:to>
                                    </p:set>
                                  </p:childTnLst>
                                </p:cTn>
                              </p:par>
                              <p:par>
                                <p:cTn id="64" presetID="6" presetClass="exit" presetSubtype="16" fill="hold" grpId="1" nodeType="withEffect">
                                  <p:stCondLst>
                                    <p:cond delay="0"/>
                                  </p:stCondLst>
                                  <p:childTnLst>
                                    <p:animEffect transition="out" filter="circle(in)">
                                      <p:cBhvr>
                                        <p:cTn id="65" dur="2000"/>
                                        <p:tgtEl>
                                          <p:spTgt spid="8"/>
                                        </p:tgtEl>
                                      </p:cBhvr>
                                    </p:animEffect>
                                    <p:set>
                                      <p:cBhvr>
                                        <p:cTn id="66" dur="1" fill="hold">
                                          <p:stCondLst>
                                            <p:cond delay="1999"/>
                                          </p:stCondLst>
                                        </p:cTn>
                                        <p:tgtEl>
                                          <p:spTgt spid="8"/>
                                        </p:tgtEl>
                                        <p:attrNameLst>
                                          <p:attrName>style.visibility</p:attrName>
                                        </p:attrNameLst>
                                      </p:cBhvr>
                                      <p:to>
                                        <p:strVal val="hidden"/>
                                      </p:to>
                                    </p:set>
                                  </p:childTnLst>
                                </p:cTn>
                              </p:par>
                              <p:par>
                                <p:cTn id="67" presetID="6" presetClass="entr" presetSubtype="16"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circle(in)">
                                      <p:cBhvr>
                                        <p:cTn id="69" dur="2000"/>
                                        <p:tgtEl>
                                          <p:spTgt spid="10"/>
                                        </p:tgtEl>
                                      </p:cBhvr>
                                    </p:animEffec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Effect transition="in" filter="wipe(up)">
                                      <p:cBhvr>
                                        <p:cTn id="73" dur="2000"/>
                                        <p:tgtEl>
                                          <p:spTgt spid="11">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1">
                                            <p:txEl>
                                              <p:pRg st="2" end="2"/>
                                            </p:txEl>
                                          </p:spTgt>
                                        </p:tgtEl>
                                        <p:attrNameLst>
                                          <p:attrName>style.visibility</p:attrName>
                                        </p:attrNameLst>
                                      </p:cBhvr>
                                      <p:to>
                                        <p:strVal val="visible"/>
                                      </p:to>
                                    </p:set>
                                    <p:animEffect transition="in" filter="wipe(up)">
                                      <p:cBhvr>
                                        <p:cTn id="78" dur="2000"/>
                                        <p:tgtEl>
                                          <p:spTgt spid="11">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1">
                                            <p:txEl>
                                              <p:pRg st="4" end="4"/>
                                            </p:txEl>
                                          </p:spTgt>
                                        </p:tgtEl>
                                        <p:attrNameLst>
                                          <p:attrName>style.visibility</p:attrName>
                                        </p:attrNameLst>
                                      </p:cBhvr>
                                      <p:to>
                                        <p:strVal val="visible"/>
                                      </p:to>
                                    </p:set>
                                    <p:animEffect transition="in" filter="wipe(up)">
                                      <p:cBhvr>
                                        <p:cTn id="83" dur="2000"/>
                                        <p:tgtEl>
                                          <p:spTgt spid="11">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1">
                                            <p:txEl>
                                              <p:pRg st="6" end="6"/>
                                            </p:txEl>
                                          </p:spTgt>
                                        </p:tgtEl>
                                        <p:attrNameLst>
                                          <p:attrName>style.visibility</p:attrName>
                                        </p:attrNameLst>
                                      </p:cBhvr>
                                      <p:to>
                                        <p:strVal val="visible"/>
                                      </p:to>
                                    </p:set>
                                    <p:animEffect transition="in" filter="wipe(up)">
                                      <p:cBhvr>
                                        <p:cTn id="88"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1"/>
      <p:bldP spid="9" grpId="0" build="p" bldLvl="5"/>
      <p:bldP spid="9" grpId="1" build="allAtOnce"/>
      <p:bldP spid="10" grpId="0"/>
      <p:bldP spid="11" grpId="0" build="p" bldLvl="5"/>
    </p:bldLst>
  </p:timing>
</p:sld>
</file>

<file path=ppt/theme/theme1.xml><?xml version="1.0" encoding="utf-8"?>
<a:theme xmlns:a="http://schemas.openxmlformats.org/drawingml/2006/main" name="1_master">
  <a:themeElements>
    <a:clrScheme name="">
      <a:dk1>
        <a:srgbClr val="000000"/>
      </a:dk1>
      <a:lt1>
        <a:srgbClr val="99CCFF"/>
      </a:lt1>
      <a:dk2>
        <a:srgbClr val="1C1C1C"/>
      </a:dk2>
      <a:lt2>
        <a:srgbClr val="4D4D4D"/>
      </a:lt2>
      <a:accent1>
        <a:srgbClr val="FF9900"/>
      </a:accent1>
      <a:accent2>
        <a:srgbClr val="3366FF"/>
      </a:accent2>
      <a:accent3>
        <a:srgbClr val="CAE2FF"/>
      </a:accent3>
      <a:accent4>
        <a:srgbClr val="000000"/>
      </a:accent4>
      <a:accent5>
        <a:srgbClr val="FFCAAA"/>
      </a:accent5>
      <a:accent6>
        <a:srgbClr val="2D5CE7"/>
      </a:accent6>
      <a:hlink>
        <a:srgbClr val="CC3300"/>
      </a:hlink>
      <a:folHlink>
        <a:srgbClr val="FFFF00"/>
      </a:folHlink>
    </a:clrScheme>
    <a:fontScheme name="1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Ducks</Template>
  <TotalTime>2125</TotalTime>
  <Words>570</Words>
  <Application>Microsoft Office PowerPoint</Application>
  <PresentationFormat>Custom</PresentationFormat>
  <Paragraphs>71</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Copperplate Gothic Bold</vt:lpstr>
      <vt:lpstr>Calibri</vt:lpstr>
      <vt:lpstr>Monotype Corsiva</vt:lpstr>
      <vt:lpstr>1_master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Deacons Room</cp:lastModifiedBy>
  <cp:revision>69</cp:revision>
  <dcterms:created xsi:type="dcterms:W3CDTF">2008-01-07T15:38:33Z</dcterms:created>
  <dcterms:modified xsi:type="dcterms:W3CDTF">2014-11-23T13:49:50Z</dcterms:modified>
</cp:coreProperties>
</file>