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1" r:id="rId6"/>
    <p:sldId id="262" r:id="rId7"/>
    <p:sldId id="259" r:id="rId8"/>
    <p:sldId id="271" r:id="rId9"/>
    <p:sldId id="260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FFA5"/>
    <a:srgbClr val="A77327"/>
    <a:srgbClr val="770E12"/>
    <a:srgbClr val="FFFFFF"/>
    <a:srgbClr val="003366"/>
    <a:srgbClr val="00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-59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9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3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4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68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58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64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4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23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5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48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8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9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3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7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5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2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9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9DAE-646D-4829-BB3C-1F90DD319DAC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6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9DAE-646D-4829-BB3C-1F90DD319D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33007-BF7E-4C93-AE76-FDE9EC4D7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4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31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6148" y="0"/>
            <a:ext cx="0" cy="6858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132003" y="0"/>
            <a:ext cx="0" cy="6858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3" t="3965" r="1045" b="42984"/>
          <a:stretch/>
        </p:blipFill>
        <p:spPr>
          <a:xfrm>
            <a:off x="5293895" y="1577299"/>
            <a:ext cx="6529135" cy="51684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4148" y="192504"/>
            <a:ext cx="936468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uice ITC" panose="04040403040A02020202" pitchFamily="82" charset="0"/>
                <a:cs typeface="FrankRuehl" panose="020E0503060101010101" pitchFamily="34" charset="-79"/>
              </a:rPr>
              <a:t>An example of developing</a:t>
            </a:r>
          </a:p>
          <a:p>
            <a:r>
              <a:rPr lang="en-US" sz="8000" b="1" cap="none" spc="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uice ITC" panose="04040403040A02020202" pitchFamily="82" charset="0"/>
                <a:cs typeface="FrankRuehl" panose="020E0503060101010101" pitchFamily="34" charset="-79"/>
              </a:rPr>
              <a:t>a Spirit of</a:t>
            </a:r>
          </a:p>
          <a:p>
            <a:r>
              <a:rPr lang="en-US" sz="8000" b="1" spc="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uice ITC" panose="04040403040A02020202" pitchFamily="82" charset="0"/>
                <a:cs typeface="FrankRuehl" panose="020E0503060101010101" pitchFamily="34" charset="-79"/>
              </a:rPr>
              <a:t>Reverence</a:t>
            </a:r>
            <a:endParaRPr lang="en-US" sz="8000" b="1" cap="none" spc="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Juice ITC" panose="04040403040A02020202" pitchFamily="82" charset="0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7823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6148" y="0"/>
            <a:ext cx="0" cy="6858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132003" y="0"/>
            <a:ext cx="0" cy="6858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67957" y="192504"/>
            <a:ext cx="843872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uice ITC" panose="04040403040A02020202" pitchFamily="82" charset="0"/>
                <a:cs typeface="FrankRuehl" panose="020E0503060101010101" pitchFamily="34" charset="-79"/>
              </a:rPr>
              <a:t>The value of living by </a:t>
            </a:r>
          </a:p>
          <a:p>
            <a:pPr algn="ctr"/>
            <a:r>
              <a:rPr lang="en-US" sz="8000" b="1" spc="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uice ITC" panose="04040403040A02020202" pitchFamily="82" charset="0"/>
                <a:cs typeface="FrankRuehl" panose="020E0503060101010101" pitchFamily="34" charset="-79"/>
              </a:rPr>
              <a:t>The Golden Rule</a:t>
            </a:r>
            <a:endParaRPr lang="en-US" sz="8000" b="1" cap="none" spc="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Juice ITC" panose="04040403040A02020202" pitchFamily="82" charset="0"/>
              <a:cs typeface="FrankRuehl" panose="020E05030601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2" t="4726" r="7713" b="10748"/>
          <a:stretch/>
        </p:blipFill>
        <p:spPr>
          <a:xfrm>
            <a:off x="3978442" y="2554264"/>
            <a:ext cx="6240379" cy="424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3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6148" y="0"/>
            <a:ext cx="0" cy="6858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132003" y="0"/>
            <a:ext cx="0" cy="6858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27126" y="192504"/>
            <a:ext cx="940334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uice ITC" panose="04040403040A02020202" pitchFamily="82" charset="0"/>
                <a:cs typeface="FrankRuehl" panose="020E0503060101010101" pitchFamily="34" charset="-79"/>
              </a:rPr>
              <a:t>An example of practicing</a:t>
            </a:r>
          </a:p>
          <a:p>
            <a:pPr algn="ctr"/>
            <a:r>
              <a:rPr lang="en-US" sz="8000" b="1" spc="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uice ITC" panose="04040403040A02020202" pitchFamily="82" charset="0"/>
                <a:cs typeface="FrankRuehl" panose="020E0503060101010101" pitchFamily="34" charset="-79"/>
              </a:rPr>
              <a:t>Christian Hospitality</a:t>
            </a:r>
            <a:endParaRPr lang="en-US" sz="8000" b="1" cap="none" spc="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Juice ITC" panose="04040403040A02020202" pitchFamily="82" charset="0"/>
              <a:cs typeface="FrankRuehl" panose="020E0503060101010101" pitchFamily="34" charset="-79"/>
            </a:endParaRPr>
          </a:p>
        </p:txBody>
      </p:sp>
      <p:pic>
        <p:nvPicPr>
          <p:cNvPr id="1028" name="Picture 4" descr="http://www.whatsoninwollongong.com.au/application/assets/uploads/events/copy_of_copy_of_copy_of_mums_and_bubs_high_te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9341"/>
            <a:ext cx="4364736" cy="467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heartpaperscissors.com/wp-content/gallery/silhouettes/teaparty7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" y="2483594"/>
            <a:ext cx="5120640" cy="423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10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6148" y="0"/>
            <a:ext cx="0" cy="6858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132003" y="0"/>
            <a:ext cx="0" cy="6858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16531" y="192504"/>
            <a:ext cx="10058523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uice ITC" panose="04040403040A02020202" pitchFamily="82" charset="0"/>
                <a:cs typeface="FrankRuehl" panose="020E0503060101010101" pitchFamily="34" charset="-79"/>
              </a:rPr>
              <a:t>The memory that home was</a:t>
            </a:r>
          </a:p>
          <a:p>
            <a:r>
              <a:rPr lang="en-US" sz="8000" b="1" spc="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uice ITC" panose="04040403040A02020202" pitchFamily="82" charset="0"/>
                <a:cs typeface="FrankRuehl" panose="020E0503060101010101" pitchFamily="34" charset="-79"/>
              </a:rPr>
              <a:t>always a refuge </a:t>
            </a:r>
          </a:p>
          <a:p>
            <a:r>
              <a:rPr lang="en-US" sz="8000" b="1" spc="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uice ITC" panose="04040403040A02020202" pitchFamily="82" charset="0"/>
                <a:cs typeface="FrankRuehl" panose="020E0503060101010101" pitchFamily="34" charset="-79"/>
              </a:rPr>
              <a:t>of safety</a:t>
            </a:r>
            <a:endParaRPr lang="en-US" sz="8000" b="1" cap="none" spc="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Juice ITC" panose="04040403040A02020202" pitchFamily="82" charset="0"/>
              <a:cs typeface="FrankRuehl" panose="020E05030601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726" y="1269636"/>
            <a:ext cx="3015916" cy="548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4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599" y="1524000"/>
            <a:ext cx="5747385" cy="533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6148" y="0"/>
            <a:ext cx="0" cy="6858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132003" y="0"/>
            <a:ext cx="0" cy="6858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19889" y="192504"/>
            <a:ext cx="10444526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uice ITC" panose="04040403040A02020202" pitchFamily="82" charset="0"/>
                <a:cs typeface="FrankRuehl" panose="020E0503060101010101" pitchFamily="34" charset="-79"/>
              </a:rPr>
              <a:t>The knowledge that dad and</a:t>
            </a:r>
          </a:p>
          <a:p>
            <a:r>
              <a:rPr lang="en-US" sz="8000" b="1" spc="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uice ITC" panose="04040403040A02020202" pitchFamily="82" charset="0"/>
                <a:cs typeface="FrankRuehl" panose="020E0503060101010101" pitchFamily="34" charset="-79"/>
              </a:rPr>
              <a:t>mom did the very</a:t>
            </a:r>
          </a:p>
          <a:p>
            <a:r>
              <a:rPr lang="en-US" sz="8000" b="1" cap="none" spc="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uice ITC" panose="04040403040A02020202" pitchFamily="82" charset="0"/>
                <a:cs typeface="FrankRuehl" panose="020E0503060101010101" pitchFamily="34" charset="-79"/>
              </a:rPr>
              <a:t>best they could</a:t>
            </a:r>
            <a:endParaRPr lang="en-US" sz="8000" b="1" cap="none" spc="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Juice ITC" panose="04040403040A02020202" pitchFamily="82" charset="0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6352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9034" y="1789426"/>
            <a:ext cx="10753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3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 . . the memory you are loved sincerely and unconditional</a:t>
            </a:r>
            <a:endParaRPr lang="en-US" sz="3200" b="1" spc="3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9034" y="2307504"/>
            <a:ext cx="11558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3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 . . the memory that your dad and mom loved each other deeply</a:t>
            </a:r>
            <a:endParaRPr lang="en-US" sz="3200" b="1" spc="3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533" y="2798937"/>
            <a:ext cx="11160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3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 . . an example of developing a spirit of Reverence for God</a:t>
            </a:r>
            <a:endParaRPr lang="en-US" sz="3200" b="1" spc="3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034" y="3337919"/>
            <a:ext cx="10753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3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 . . the value of living by the Golden Rule of Jesus</a:t>
            </a:r>
            <a:endParaRPr lang="en-US" sz="3200" b="1" spc="3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034" y="3862734"/>
            <a:ext cx="10753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3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 . . an example of practicing Christian hospitality</a:t>
            </a:r>
            <a:endParaRPr lang="en-US" sz="3200" b="1" spc="3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533" y="4402539"/>
            <a:ext cx="10753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3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 . . the memory that home was always a place of refuge</a:t>
            </a:r>
            <a:endParaRPr lang="en-US" sz="3200" b="1" spc="3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9034" y="4855831"/>
            <a:ext cx="10753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3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 . . the knowledge that we always did the best we could</a:t>
            </a:r>
            <a:endParaRPr lang="en-US" sz="3200" b="1" spc="3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54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97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321" y="886775"/>
            <a:ext cx="1164735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5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18 </a:t>
            </a:r>
            <a:r>
              <a:rPr lang="en-US" sz="3150" b="1" dirty="0"/>
              <a:t>Then I hated all my labor in which I had toiled under the sun, because I must leave it to the man who will come after me. </a:t>
            </a:r>
            <a:r>
              <a:rPr lang="en-US" sz="315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19 </a:t>
            </a:r>
            <a:r>
              <a:rPr lang="en-US" sz="3150" b="1" dirty="0"/>
              <a:t>And who knows whether he will be wise or a fool? Yet he will rule over all my labor in which I toiled and in which I have shown myself wise under the sun. This also is vanity. </a:t>
            </a:r>
            <a:r>
              <a:rPr lang="en-US" sz="315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20 </a:t>
            </a:r>
            <a:r>
              <a:rPr lang="en-US" sz="3150" b="1" dirty="0"/>
              <a:t>Therefore I turned my heart and despaired of all the labor in which I had toiled under the sun. </a:t>
            </a:r>
            <a:r>
              <a:rPr lang="en-US" sz="315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21 </a:t>
            </a:r>
            <a:r>
              <a:rPr lang="en-US" sz="3150" b="1" dirty="0"/>
              <a:t>For there is a man whose labor is with wisdom, knowledge, and skill; yet he must leave his heritage to a man who has not labored for it. This also is vanity and a great evil. </a:t>
            </a:r>
            <a:r>
              <a:rPr lang="en-US" sz="315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22 </a:t>
            </a:r>
            <a:r>
              <a:rPr lang="en-US" sz="3150" b="1" dirty="0"/>
              <a:t>For what has man for all his labor, and for the striving of his heart with which he has toiled under the sun? </a:t>
            </a:r>
            <a:r>
              <a:rPr lang="en-US" sz="315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r>
              <a:rPr lang="en-US" sz="3150" b="1" baseline="30000" dirty="0"/>
              <a:t> </a:t>
            </a:r>
            <a:r>
              <a:rPr lang="en-US" sz="3150" b="1" dirty="0"/>
              <a:t>For all his days are sorrowful, and his work burdensome; even in the night his heart takes no rest. This also is vanity.</a:t>
            </a:r>
            <a:endParaRPr lang="en-US" sz="3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37544" y="0"/>
            <a:ext cx="85169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800" dirty="0" smtClean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Ecclesiastes 2:18-23</a:t>
            </a:r>
            <a:endParaRPr lang="en-US" sz="6000" b="1" cap="none" spc="800" dirty="0">
              <a:ln w="11430"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642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54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635" y="5473005"/>
            <a:ext cx="6982691" cy="138499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“For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brought nothing into this world, and it is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certain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can carry nothing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out” (1 Timothy 6:7).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84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50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9424" y="5411450"/>
            <a:ext cx="565315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1030" dirty="0" smtClean="0">
                <a:ln w="9525">
                  <a:solidFill>
                    <a:srgbClr val="A77327"/>
                  </a:solidFill>
                  <a:prstDash val="solid"/>
                </a:ln>
                <a:solidFill>
                  <a:srgbClr val="770E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ea typeface="BatangChe" panose="02030609000101010101" pitchFamily="49" charset="-127"/>
                <a:cs typeface="FrankRuehl" panose="020E0503060101010101" pitchFamily="34" charset="-79"/>
              </a:rPr>
              <a:t>MEAGER</a:t>
            </a:r>
            <a:endParaRPr lang="en-US" sz="4800" b="1" cap="none" spc="1030" dirty="0">
              <a:ln w="9525">
                <a:solidFill>
                  <a:srgbClr val="A77327"/>
                </a:solidFill>
                <a:prstDash val="solid"/>
              </a:ln>
              <a:solidFill>
                <a:srgbClr val="770E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Ruehl" panose="020E0503060101010101" pitchFamily="34" charset="-79"/>
              <a:ea typeface="BatangChe" panose="02030609000101010101" pitchFamily="49" charset="-127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0250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38" presetClass="exit" presetSubtype="0" accel="50000" fill="hold" grpId="1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179808" y="0"/>
            <a:ext cx="0" cy="6858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080" y="0"/>
            <a:ext cx="0" cy="68580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41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E0FFA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73" y="2838781"/>
            <a:ext cx="5959643" cy="39730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6148" y="0"/>
            <a:ext cx="0" cy="6858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132003" y="0"/>
            <a:ext cx="0" cy="6858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64458" y="253458"/>
            <a:ext cx="798988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uice ITC" panose="04040403040A02020202" pitchFamily="82" charset="0"/>
                <a:cs typeface="FrankRuehl" panose="020E0503060101010101" pitchFamily="34" charset="-79"/>
              </a:rPr>
              <a:t>Memory that they were</a:t>
            </a:r>
          </a:p>
          <a:p>
            <a:pPr algn="ctr"/>
            <a:r>
              <a:rPr lang="en-US" sz="7200" b="1" spc="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uice ITC" panose="04040403040A02020202" pitchFamily="82" charset="0"/>
                <a:cs typeface="FrankRuehl" panose="020E0503060101010101" pitchFamily="34" charset="-79"/>
              </a:rPr>
              <a:t>loved sincerely and</a:t>
            </a:r>
          </a:p>
          <a:p>
            <a:pPr algn="ctr"/>
            <a:r>
              <a:rPr lang="en-US" sz="7200" b="1" cap="none" spc="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uice ITC" panose="04040403040A02020202" pitchFamily="82" charset="0"/>
                <a:cs typeface="FrankRuehl" panose="020E0503060101010101" pitchFamily="34" charset="-79"/>
              </a:rPr>
              <a:t>unconditionally</a:t>
            </a:r>
            <a:endParaRPr lang="en-US" sz="7200" b="1" cap="none" spc="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Juice ITC" panose="04040403040A02020202" pitchFamily="82" charset="0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3973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6148" y="0"/>
            <a:ext cx="0" cy="6858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132003" y="0"/>
            <a:ext cx="0" cy="6858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65520" y="253458"/>
            <a:ext cx="884504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uice ITC" panose="04040403040A02020202" pitchFamily="82" charset="0"/>
                <a:cs typeface="FrankRuehl" panose="020E0503060101010101" pitchFamily="34" charset="-79"/>
              </a:rPr>
              <a:t>Memory that their father</a:t>
            </a:r>
          </a:p>
          <a:p>
            <a:pPr algn="ctr"/>
            <a:r>
              <a:rPr lang="en-US" sz="7200" b="1" spc="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uice ITC" panose="04040403040A02020202" pitchFamily="82" charset="0"/>
                <a:cs typeface="FrankRuehl" panose="020E0503060101010101" pitchFamily="34" charset="-79"/>
              </a:rPr>
              <a:t>and mother loved</a:t>
            </a:r>
          </a:p>
          <a:p>
            <a:pPr algn="ctr"/>
            <a:r>
              <a:rPr lang="en-US" sz="7200" b="1" cap="none" spc="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uice ITC" panose="04040403040A02020202" pitchFamily="82" charset="0"/>
                <a:cs typeface="FrankRuehl" panose="020E0503060101010101" pitchFamily="34" charset="-79"/>
              </a:rPr>
              <a:t>each other deeply</a:t>
            </a:r>
            <a:endParaRPr lang="en-US" sz="7200" b="1" cap="none" spc="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Juice ITC" panose="04040403040A02020202" pitchFamily="82" charset="0"/>
              <a:cs typeface="FrankRuehl" panose="020E0503060101010101" pitchFamily="3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" t="8870"/>
          <a:stretch/>
        </p:blipFill>
        <p:spPr>
          <a:xfrm flipH="1">
            <a:off x="7258368" y="2245895"/>
            <a:ext cx="4693000" cy="459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6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176</Words>
  <Application>Microsoft Office PowerPoint</Application>
  <PresentationFormat>Custom</PresentationFormat>
  <Paragraphs>30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J.R. Bronger</dc:creator>
  <cp:lastModifiedBy>Deacons Room</cp:lastModifiedBy>
  <cp:revision>90</cp:revision>
  <dcterms:created xsi:type="dcterms:W3CDTF">2014-07-13T16:56:16Z</dcterms:created>
  <dcterms:modified xsi:type="dcterms:W3CDTF">2014-11-16T13:46:17Z</dcterms:modified>
</cp:coreProperties>
</file>