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1"/>
  </p:notesMasterIdLst>
  <p:sldIdLst>
    <p:sldId id="256" r:id="rId4"/>
    <p:sldId id="257" r:id="rId5"/>
    <p:sldId id="280" r:id="rId6"/>
    <p:sldId id="258" r:id="rId7"/>
    <p:sldId id="259" r:id="rId8"/>
    <p:sldId id="281" r:id="rId9"/>
    <p:sldId id="263" r:id="rId10"/>
    <p:sldId id="266" r:id="rId11"/>
    <p:sldId id="274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-59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85C75-01F2-4C9D-ADA8-B6B89F662F50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B3904-28D2-4033-9A4B-5DBD2678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86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3904-28D2-4033-9A4B-5DBD26785F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33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3904-28D2-4033-9A4B-5DBD26785F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75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3904-28D2-4033-9A4B-5DBD26785F2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81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3904-28D2-4033-9A4B-5DBD26785F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310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3904-28D2-4033-9A4B-5DBD26785F2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44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3904-28D2-4033-9A4B-5DBD26785F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816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3904-28D2-4033-9A4B-5DBD26785F2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767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3904-28D2-4033-9A4B-5DBD26785F2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846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3904-28D2-4033-9A4B-5DBD26785F2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8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3904-28D2-4033-9A4B-5DBD26785F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78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3904-28D2-4033-9A4B-5DBD26785F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79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3904-28D2-4033-9A4B-5DBD26785F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33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3904-28D2-4033-9A4B-5DBD26785F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64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3904-28D2-4033-9A4B-5DBD26785F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47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3904-28D2-4033-9A4B-5DBD26785F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50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3904-28D2-4033-9A4B-5DBD26785F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57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3904-28D2-4033-9A4B-5DBD26785F2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54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4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7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9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25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9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58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56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23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4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21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5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01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66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0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44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00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10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97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70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45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9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68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17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57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93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3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7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5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2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9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79DAE-646D-4829-BB3C-1F90DD319DAC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6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79DAE-646D-4829-BB3C-1F90DD319D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33007-BF7E-4C93-AE76-FDE9EC4D7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79DAE-646D-4829-BB3C-1F90DD319DA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33007-BF7E-4C93-AE76-FDE9EC4D7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32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831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47"/>
          <a:stretch/>
        </p:blipFill>
        <p:spPr>
          <a:xfrm>
            <a:off x="6783327" y="3215390"/>
            <a:ext cx="5161335" cy="3642610"/>
          </a:xfrm>
          <a:prstGeom prst="rect">
            <a:avLst/>
          </a:prstGeom>
        </p:spPr>
      </p:pic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34716" y="173636"/>
            <a:ext cx="733018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3600" spc="300" dirty="0" smtClean="0">
                <a:ln>
                  <a:solidFill>
                    <a:schemeClr val="bg1"/>
                  </a:solidFill>
                </a:ln>
                <a:solidFill>
                  <a:prstClr val="white"/>
                </a:solidFill>
              </a:rPr>
              <a:t>Acts 6:3</a:t>
            </a:r>
          </a:p>
          <a:p>
            <a:pPr algn="ctr"/>
            <a:r>
              <a:rPr lang="en-US" altLang="en-US" sz="3600" dirty="0" smtClean="0">
                <a:ln>
                  <a:solidFill>
                    <a:schemeClr val="bg1"/>
                  </a:solidFill>
                </a:ln>
                <a:solidFill>
                  <a:prstClr val="white"/>
                </a:solidFill>
              </a:rPr>
              <a:t>Therefore</a:t>
            </a:r>
            <a:r>
              <a:rPr lang="en-US" altLang="en-US" sz="3600" dirty="0">
                <a:ln>
                  <a:solidFill>
                    <a:schemeClr val="bg1"/>
                  </a:solidFill>
                </a:ln>
                <a:solidFill>
                  <a:prstClr val="white"/>
                </a:solidFill>
              </a:rPr>
              <a:t>, brethren, seek out from among you seven men of </a:t>
            </a:r>
            <a:r>
              <a:rPr lang="en-US" altLang="en-US" sz="3600" b="1" dirty="0">
                <a:solidFill>
                  <a:prstClr val="white"/>
                </a:solidFill>
              </a:rPr>
              <a:t>good reputation</a:t>
            </a:r>
            <a:r>
              <a:rPr lang="en-US" altLang="en-US" sz="3600" dirty="0">
                <a:ln>
                  <a:solidFill>
                    <a:schemeClr val="bg1"/>
                  </a:solidFill>
                </a:ln>
                <a:solidFill>
                  <a:prstClr val="white"/>
                </a:solidFill>
              </a:rPr>
              <a:t>, </a:t>
            </a:r>
            <a:r>
              <a:rPr lang="en-US" altLang="en-US" sz="4400" b="1" u="sng" dirty="0">
                <a:ln>
                  <a:solidFill>
                    <a:srgbClr val="C00000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 of the Holy Spirit</a:t>
            </a:r>
            <a:r>
              <a:rPr lang="en-US" altLang="en-US" sz="3600" dirty="0">
                <a:ln>
                  <a:solidFill>
                    <a:schemeClr val="bg1"/>
                  </a:solidFill>
                </a:ln>
                <a:solidFill>
                  <a:prstClr val="white"/>
                </a:solidFill>
              </a:rPr>
              <a:t> and wisdom, whom we may appoint over this business; </a:t>
            </a: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8139658" y="173636"/>
            <a:ext cx="3805003" cy="6533532"/>
          </a:xfrm>
          <a:prstGeom prst="wedgeRectCallout">
            <a:avLst>
              <a:gd name="adj1" fmla="val -63850"/>
              <a:gd name="adj2" fmla="val -14800"/>
            </a:avLst>
          </a:prstGeom>
          <a:solidFill>
            <a:schemeClr val="bg1"/>
          </a:solidFill>
          <a:ln w="57150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/>
            <a:r>
              <a:rPr lang="en-US" altLang="en-US" sz="2800" b="1" i="1" spc="300" dirty="0" err="1">
                <a:solidFill>
                  <a:prstClr val="black"/>
                </a:solidFill>
              </a:rPr>
              <a:t>Plērēs</a:t>
            </a:r>
            <a:endParaRPr lang="en-US" altLang="en-US" sz="2800" b="1" i="1" spc="300" dirty="0">
              <a:solidFill>
                <a:prstClr val="black"/>
              </a:solidFill>
            </a:endParaRPr>
          </a:p>
          <a:p>
            <a:pPr algn="ctr"/>
            <a:r>
              <a:rPr lang="en-US" altLang="en-US" sz="2800" b="1" dirty="0">
                <a:solidFill>
                  <a:prstClr val="black"/>
                </a:solidFill>
              </a:rPr>
              <a:t>“Replete, or covered over; by analogy complete.”</a:t>
            </a:r>
          </a:p>
          <a:p>
            <a:pPr algn="ctr"/>
            <a:endParaRPr lang="en-US" altLang="en-US" sz="2800" b="1" dirty="0" smtClean="0">
              <a:solidFill>
                <a:prstClr val="black"/>
              </a:solidFill>
            </a:endParaRPr>
          </a:p>
          <a:p>
            <a:pPr algn="ctr"/>
            <a:endParaRPr lang="en-US" alt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39659" y="1932637"/>
            <a:ext cx="380500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“And be not drunk with wine, wherein is excess; but be </a:t>
            </a:r>
            <a:r>
              <a:rPr lang="en-US" altLang="en-US" sz="2600" b="1" u="sng" dirty="0" smtClean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filled with the Spirit</a:t>
            </a:r>
            <a:r>
              <a:rPr lang="en-US" alt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” (Eph 5:18).</a:t>
            </a:r>
          </a:p>
          <a:p>
            <a:pPr algn="ctr"/>
            <a:r>
              <a:rPr lang="en-US" alt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Fruit of the Spirit:</a:t>
            </a:r>
          </a:p>
          <a:p>
            <a:pPr algn="ctr"/>
            <a:r>
              <a:rPr lang="en-US" sz="2800" b="1" dirty="0"/>
              <a:t>love, joy, peace, longsuffering, gentleness, goodness, faith</a:t>
            </a:r>
            <a:r>
              <a:rPr lang="en-US" sz="2800" b="1" dirty="0" smtClean="0"/>
              <a:t>, meekness</a:t>
            </a:r>
            <a:r>
              <a:rPr lang="en-US" sz="2800" b="1" dirty="0"/>
              <a:t>, </a:t>
            </a:r>
            <a:r>
              <a:rPr lang="en-US" sz="2800" b="1" dirty="0" smtClean="0"/>
              <a:t>temperance</a:t>
            </a:r>
          </a:p>
          <a:p>
            <a:pPr algn="ctr"/>
            <a:r>
              <a:rPr lang="en-US" sz="2800" b="1" dirty="0" smtClean="0"/>
              <a:t>(Gal 5:22-23)</a:t>
            </a:r>
            <a:endParaRPr lang="en-US" sz="2800" b="1" dirty="0"/>
          </a:p>
          <a:p>
            <a:endParaRPr lang="en-US" altLang="en-US" sz="2600" b="1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319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47"/>
          <a:stretch/>
        </p:blipFill>
        <p:spPr>
          <a:xfrm>
            <a:off x="6783327" y="3215390"/>
            <a:ext cx="5161335" cy="3642610"/>
          </a:xfrm>
          <a:prstGeom prst="rect">
            <a:avLst/>
          </a:prstGeom>
        </p:spPr>
      </p:pic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34716" y="173636"/>
            <a:ext cx="733018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3600" spc="300" dirty="0" smtClean="0">
                <a:ln>
                  <a:solidFill>
                    <a:schemeClr val="bg1"/>
                  </a:solidFill>
                </a:ln>
                <a:solidFill>
                  <a:prstClr val="white"/>
                </a:solidFill>
              </a:rPr>
              <a:t>Acts 6:3</a:t>
            </a:r>
          </a:p>
          <a:p>
            <a:pPr algn="ctr"/>
            <a:r>
              <a:rPr lang="en-US" altLang="en-US" sz="3600" dirty="0" smtClean="0">
                <a:ln>
                  <a:solidFill>
                    <a:schemeClr val="bg1"/>
                  </a:solidFill>
                </a:ln>
                <a:solidFill>
                  <a:prstClr val="white"/>
                </a:solidFill>
              </a:rPr>
              <a:t>Therefore</a:t>
            </a:r>
            <a:r>
              <a:rPr lang="en-US" altLang="en-US" sz="3600" dirty="0">
                <a:ln>
                  <a:solidFill>
                    <a:schemeClr val="bg1"/>
                  </a:solidFill>
                </a:ln>
                <a:solidFill>
                  <a:prstClr val="white"/>
                </a:solidFill>
              </a:rPr>
              <a:t>, brethren, seek out from among you seven men of </a:t>
            </a:r>
            <a:r>
              <a:rPr lang="en-US" altLang="en-US" sz="3600" dirty="0">
                <a:solidFill>
                  <a:prstClr val="white"/>
                </a:solidFill>
              </a:rPr>
              <a:t>good reputation</a:t>
            </a:r>
            <a:r>
              <a:rPr lang="en-US" altLang="en-US" sz="3600" dirty="0">
                <a:ln>
                  <a:solidFill>
                    <a:schemeClr val="bg1"/>
                  </a:solidFill>
                </a:ln>
                <a:solidFill>
                  <a:prstClr val="white"/>
                </a:solidFill>
              </a:rPr>
              <a:t>, full of the Holy Spirit and </a:t>
            </a:r>
            <a:r>
              <a:rPr lang="en-US" altLang="en-US" sz="4400" b="1" u="sng" dirty="0">
                <a:ln>
                  <a:solidFill>
                    <a:srgbClr val="C00000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wisdom</a:t>
            </a:r>
            <a:r>
              <a:rPr lang="en-US" altLang="en-US" sz="3600" dirty="0">
                <a:ln>
                  <a:solidFill>
                    <a:schemeClr val="bg1"/>
                  </a:solidFill>
                </a:ln>
                <a:solidFill>
                  <a:prstClr val="white"/>
                </a:solidFill>
              </a:rPr>
              <a:t>, whom we may appoint over this business; </a:t>
            </a: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7934632" y="794479"/>
            <a:ext cx="4010029" cy="5888820"/>
          </a:xfrm>
          <a:prstGeom prst="wedgeRectCallout">
            <a:avLst>
              <a:gd name="adj1" fmla="val -177547"/>
              <a:gd name="adj2" fmla="val -12595"/>
            </a:avLst>
          </a:prstGeom>
          <a:solidFill>
            <a:schemeClr val="bg1"/>
          </a:solidFill>
          <a:ln w="57150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/>
            <a:r>
              <a:rPr lang="en-US" altLang="en-US" sz="2800" b="1" i="1" spc="300" dirty="0">
                <a:solidFill>
                  <a:prstClr val="black"/>
                </a:solidFill>
              </a:rPr>
              <a:t>Sophia</a:t>
            </a:r>
          </a:p>
          <a:p>
            <a:pPr algn="ctr"/>
            <a:r>
              <a:rPr lang="en-US" altLang="en-US" sz="2800" b="1" dirty="0">
                <a:solidFill>
                  <a:prstClr val="black"/>
                </a:solidFill>
              </a:rPr>
              <a:t>“Broad and full of intelligence; </a:t>
            </a:r>
            <a:r>
              <a:rPr lang="en-US" altLang="en-US" sz="2800" b="1" dirty="0" smtClean="0">
                <a:solidFill>
                  <a:prstClr val="black"/>
                </a:solidFill>
              </a:rPr>
              <a:t>(a knowledge </a:t>
            </a:r>
            <a:r>
              <a:rPr lang="en-US" altLang="en-US" sz="2800" b="1" dirty="0">
                <a:solidFill>
                  <a:prstClr val="black"/>
                </a:solidFill>
              </a:rPr>
              <a:t>of very diverse </a:t>
            </a:r>
            <a:r>
              <a:rPr lang="en-US" altLang="en-US" sz="2800" b="1" dirty="0" smtClean="0">
                <a:solidFill>
                  <a:prstClr val="black"/>
                </a:solidFill>
              </a:rPr>
              <a:t>matters).”</a:t>
            </a:r>
            <a:endParaRPr lang="en-US" altLang="en-US" sz="2800" b="1" dirty="0">
              <a:solidFill>
                <a:prstClr val="black"/>
              </a:solidFill>
            </a:endParaRPr>
          </a:p>
          <a:p>
            <a:pPr algn="ctr"/>
            <a:r>
              <a:rPr lang="en-US" alt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“Applied Knowledge”</a:t>
            </a:r>
          </a:p>
          <a:p>
            <a:pPr algn="ctr"/>
            <a:endParaRPr lang="en-US" altLang="en-US" sz="2800" b="1" dirty="0" smtClean="0">
              <a:solidFill>
                <a:prstClr val="black"/>
              </a:solidFill>
            </a:endParaRPr>
          </a:p>
          <a:p>
            <a:pPr algn="ctr"/>
            <a:endParaRPr lang="en-US" alt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34633" y="3390090"/>
            <a:ext cx="4010030" cy="3181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alt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Common Sense!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alt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Discerning knowledge!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alt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Able to work w/others!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alt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decision maker!</a:t>
            </a:r>
          </a:p>
        </p:txBody>
      </p:sp>
    </p:spTree>
    <p:extLst>
      <p:ext uri="{BB962C8B-B14F-4D97-AF65-F5344CB8AC3E}">
        <p14:creationId xmlns:p14="http://schemas.microsoft.com/office/powerpoint/2010/main" val="230569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47"/>
          <a:stretch/>
        </p:blipFill>
        <p:spPr>
          <a:xfrm>
            <a:off x="6783327" y="3215390"/>
            <a:ext cx="5161335" cy="3642610"/>
          </a:xfrm>
          <a:prstGeom prst="rect">
            <a:avLst/>
          </a:prstGeom>
        </p:spPr>
      </p:pic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34716" y="173636"/>
            <a:ext cx="7330189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1 </a:t>
            </a:r>
            <a:r>
              <a:rPr lang="en-US" altLang="en-US" sz="3600" dirty="0" smtClean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Timothy 3:11</a:t>
            </a:r>
            <a:endParaRPr lang="en-US" altLang="en-US" sz="3600" dirty="0">
              <a:ln>
                <a:solidFill>
                  <a:prstClr val="white"/>
                </a:solidFill>
              </a:ln>
              <a:solidFill>
                <a:prstClr val="white"/>
              </a:solidFill>
            </a:endParaRPr>
          </a:p>
          <a:p>
            <a:pPr defTabSz="509588"/>
            <a:r>
              <a:rPr lang="en-US" altLang="en-US" sz="3600" dirty="0" smtClean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Likewise </a:t>
            </a:r>
            <a:r>
              <a:rPr lang="en-US" altLang="en-US" sz="360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their wives must be </a:t>
            </a:r>
            <a:r>
              <a:rPr lang="en-US" altLang="en-US" sz="4400" b="1" u="sng" dirty="0">
                <a:ln>
                  <a:solidFill>
                    <a:srgbClr val="C00000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reverent</a:t>
            </a:r>
            <a:r>
              <a:rPr lang="en-US" altLang="en-US" sz="360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, not slanderers, temperate, faithful in all things. </a:t>
            </a: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8139659" y="794479"/>
            <a:ext cx="3805003" cy="4854153"/>
          </a:xfrm>
          <a:prstGeom prst="wedgeRectCallout">
            <a:avLst>
              <a:gd name="adj1" fmla="val -196108"/>
              <a:gd name="adj2" fmla="val -26990"/>
            </a:avLst>
          </a:prstGeom>
          <a:solidFill>
            <a:schemeClr val="bg1"/>
          </a:solidFill>
          <a:ln w="57150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/>
            <a:r>
              <a:rPr lang="en-US" altLang="en-US" sz="2800" b="1" i="1" spc="300" dirty="0">
                <a:solidFill>
                  <a:prstClr val="black"/>
                </a:solidFill>
              </a:rPr>
              <a:t>Semnos</a:t>
            </a:r>
          </a:p>
          <a:p>
            <a:pPr algn="ctr"/>
            <a:r>
              <a:rPr lang="en-US" altLang="en-US" sz="2800" b="1" dirty="0">
                <a:solidFill>
                  <a:prstClr val="black"/>
                </a:solidFill>
              </a:rPr>
              <a:t>“August, dignified, esteemed, godly. To be venerated for her character.”</a:t>
            </a:r>
          </a:p>
          <a:p>
            <a:pPr algn="ctr"/>
            <a:endParaRPr lang="en-US" altLang="en-US" sz="2800" b="1" dirty="0" smtClean="0">
              <a:solidFill>
                <a:prstClr val="black"/>
              </a:solidFill>
            </a:endParaRPr>
          </a:p>
          <a:p>
            <a:pPr algn="ctr"/>
            <a:endParaRPr lang="en-US" alt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39659" y="2989981"/>
            <a:ext cx="390977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She must be </a:t>
            </a:r>
            <a:r>
              <a:rPr lang="en-US" altLang="en-US" sz="2600" b="1" dirty="0" smtClean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godly</a:t>
            </a:r>
            <a:r>
              <a:rPr lang="en-US" alt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and dignified in all areas of her life!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Her dress (1 Tim 2:10)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Her spirit (1 Pet 3:4)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Her image (Prov 31:30)</a:t>
            </a:r>
            <a:endParaRPr lang="en-US" altLang="en-US" sz="2600" b="1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17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47"/>
          <a:stretch/>
        </p:blipFill>
        <p:spPr>
          <a:xfrm>
            <a:off x="6783327" y="3215390"/>
            <a:ext cx="5161335" cy="3642610"/>
          </a:xfrm>
          <a:prstGeom prst="rect">
            <a:avLst/>
          </a:prstGeom>
        </p:spPr>
      </p:pic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34716" y="173636"/>
            <a:ext cx="7330189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1 </a:t>
            </a:r>
            <a:r>
              <a:rPr lang="en-US" altLang="en-US" sz="3600" dirty="0" smtClean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Timothy 3:11</a:t>
            </a:r>
            <a:endParaRPr lang="en-US" altLang="en-US" sz="3600" dirty="0">
              <a:ln>
                <a:solidFill>
                  <a:prstClr val="white"/>
                </a:solidFill>
              </a:ln>
              <a:solidFill>
                <a:prstClr val="white"/>
              </a:solidFill>
            </a:endParaRPr>
          </a:p>
          <a:p>
            <a:pPr defTabSz="509588"/>
            <a:r>
              <a:rPr lang="en-US" altLang="en-US" sz="3600" dirty="0" smtClean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Likewise </a:t>
            </a:r>
            <a:r>
              <a:rPr lang="en-US" altLang="en-US" sz="360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their wives must be </a:t>
            </a:r>
            <a:r>
              <a:rPr lang="en-US" altLang="en-US" sz="3600" dirty="0">
                <a:solidFill>
                  <a:prstClr val="white"/>
                </a:solidFill>
              </a:rPr>
              <a:t>reverent</a:t>
            </a:r>
            <a:r>
              <a:rPr lang="en-US" altLang="en-US" sz="360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, </a:t>
            </a:r>
            <a:r>
              <a:rPr lang="en-US" altLang="en-US" sz="4400" b="1" u="sng" dirty="0">
                <a:ln>
                  <a:solidFill>
                    <a:srgbClr val="C00000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slanderers</a:t>
            </a:r>
            <a:r>
              <a:rPr lang="en-US" altLang="en-US" sz="360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, temperate, faithful in all things. </a:t>
            </a: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7138220" y="1885860"/>
            <a:ext cx="4909681" cy="4529689"/>
          </a:xfrm>
          <a:prstGeom prst="wedgeRectCallout">
            <a:avLst>
              <a:gd name="adj1" fmla="val -114633"/>
              <a:gd name="adj2" fmla="val -48501"/>
            </a:avLst>
          </a:prstGeom>
          <a:solidFill>
            <a:schemeClr val="bg1"/>
          </a:solidFill>
          <a:ln w="57150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/>
            <a:r>
              <a:rPr lang="en-US" altLang="en-US" sz="2800" b="1" i="1" spc="300" dirty="0">
                <a:solidFill>
                  <a:prstClr val="black"/>
                </a:solidFill>
              </a:rPr>
              <a:t>Diabolos</a:t>
            </a:r>
          </a:p>
          <a:p>
            <a:pPr algn="ctr"/>
            <a:r>
              <a:rPr lang="en-US" altLang="en-US" sz="2800" b="1" dirty="0">
                <a:solidFill>
                  <a:prstClr val="black"/>
                </a:solidFill>
              </a:rPr>
              <a:t>“Prone to insult, malign, vilify, gossip; accusing falsely.”</a:t>
            </a:r>
          </a:p>
          <a:p>
            <a:pPr algn="ctr"/>
            <a:endParaRPr lang="en-US" altLang="en-US" sz="2800" b="1" dirty="0" smtClean="0">
              <a:solidFill>
                <a:prstClr val="black"/>
              </a:solidFill>
            </a:endParaRPr>
          </a:p>
          <a:p>
            <a:pPr algn="ctr"/>
            <a:endParaRPr lang="en-US" alt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38217" y="3413838"/>
            <a:ext cx="490968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deacon’s wife must be a woman with a </a:t>
            </a:r>
            <a:r>
              <a:rPr lang="en-US" altLang="en-US" sz="2600" b="1" dirty="0" smtClean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“caged tongue”</a:t>
            </a:r>
            <a:r>
              <a:rPr lang="en-US" alt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(Jas 1:26).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 talebearer (Prov 26:22)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 gossip (Prov 16:28)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 slanderer (Psa 101:5)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 busybody (1 Tim 5:13)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 unkindness (Prov 31:26)</a:t>
            </a:r>
            <a:endParaRPr lang="en-US" altLang="en-US" sz="2600" b="1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328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47"/>
          <a:stretch/>
        </p:blipFill>
        <p:spPr>
          <a:xfrm>
            <a:off x="6783327" y="3215390"/>
            <a:ext cx="5161335" cy="3642610"/>
          </a:xfrm>
          <a:prstGeom prst="rect">
            <a:avLst/>
          </a:prstGeom>
        </p:spPr>
      </p:pic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34716" y="173636"/>
            <a:ext cx="733018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1 </a:t>
            </a:r>
            <a:r>
              <a:rPr lang="en-US" altLang="en-US" sz="3600" dirty="0" smtClean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Timothy 3:11</a:t>
            </a:r>
            <a:endParaRPr lang="en-US" altLang="en-US" sz="3600" dirty="0">
              <a:ln>
                <a:solidFill>
                  <a:prstClr val="white"/>
                </a:solidFill>
              </a:ln>
              <a:solidFill>
                <a:prstClr val="white"/>
              </a:solidFill>
            </a:endParaRPr>
          </a:p>
          <a:p>
            <a:pPr defTabSz="509588"/>
            <a:r>
              <a:rPr lang="en-US" altLang="en-US" sz="3600" dirty="0" smtClean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Likewise </a:t>
            </a:r>
            <a:r>
              <a:rPr lang="en-US" altLang="en-US" sz="360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their wives must be </a:t>
            </a:r>
            <a:r>
              <a:rPr lang="en-US" altLang="en-US" sz="4400" dirty="0">
                <a:solidFill>
                  <a:prstClr val="white"/>
                </a:solidFill>
              </a:rPr>
              <a:t>reverent</a:t>
            </a:r>
            <a:r>
              <a:rPr lang="en-US" altLang="en-US" sz="360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, not slanderers, </a:t>
            </a:r>
            <a:r>
              <a:rPr lang="en-US" altLang="en-US" sz="4400" b="1" u="sng" dirty="0">
                <a:ln>
                  <a:solidFill>
                    <a:srgbClr val="C00000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temperate</a:t>
            </a:r>
            <a:r>
              <a:rPr lang="en-US" altLang="en-US" sz="360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, faithful in all things. </a:t>
            </a: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8139659" y="794479"/>
            <a:ext cx="3805003" cy="5739056"/>
          </a:xfrm>
          <a:prstGeom prst="wedgeRectCallout">
            <a:avLst>
              <a:gd name="adj1" fmla="val -186640"/>
              <a:gd name="adj2" fmla="val -19313"/>
            </a:avLst>
          </a:prstGeom>
          <a:solidFill>
            <a:schemeClr val="bg1"/>
          </a:solidFill>
          <a:ln w="57150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/>
            <a:r>
              <a:rPr lang="en-US" altLang="en-US" sz="2800" b="1" i="1" spc="300" dirty="0" smtClean="0">
                <a:solidFill>
                  <a:prstClr val="black"/>
                </a:solidFill>
              </a:rPr>
              <a:t>nephal’eos</a:t>
            </a:r>
            <a:endParaRPr lang="en-US" altLang="en-US" sz="2800" b="1" i="1" spc="300" dirty="0">
              <a:solidFill>
                <a:prstClr val="black"/>
              </a:solidFill>
            </a:endParaRPr>
          </a:p>
          <a:p>
            <a:pPr algn="ctr"/>
            <a:r>
              <a:rPr lang="en-US" altLang="en-US" sz="2800" b="1" dirty="0" smtClean="0">
                <a:solidFill>
                  <a:prstClr val="black"/>
                </a:solidFill>
              </a:rPr>
              <a:t>“sober, clear-headed, solemn, serious, calm, restrained.”</a:t>
            </a:r>
            <a:endParaRPr lang="en-US" altLang="en-US" sz="2800" b="1" dirty="0">
              <a:solidFill>
                <a:prstClr val="black"/>
              </a:solidFill>
            </a:endParaRPr>
          </a:p>
          <a:p>
            <a:pPr algn="ctr"/>
            <a:endParaRPr lang="en-US" altLang="en-US" sz="2800" b="1" dirty="0" smtClean="0">
              <a:solidFill>
                <a:prstClr val="black"/>
              </a:solidFill>
            </a:endParaRPr>
          </a:p>
          <a:p>
            <a:pPr algn="ctr"/>
            <a:endParaRPr lang="en-US" alt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39659" y="2728181"/>
            <a:ext cx="390977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She must be </a:t>
            </a:r>
            <a:r>
              <a:rPr lang="en-US" altLang="en-US" sz="2600" b="1" dirty="0" smtClean="0">
                <a:solidFill>
                  <a:prstClr val="black"/>
                </a:solidFill>
              </a:rPr>
              <a:t>self-controlled in all she does. She must not be a woman who loses her temper with her husband, her children or with others—and as she get older she is to teach this quality to younger women (Titus 2:3-4).</a:t>
            </a:r>
          </a:p>
        </p:txBody>
      </p:sp>
    </p:spTree>
    <p:extLst>
      <p:ext uri="{BB962C8B-B14F-4D97-AF65-F5344CB8AC3E}">
        <p14:creationId xmlns:p14="http://schemas.microsoft.com/office/powerpoint/2010/main" val="41064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47"/>
          <a:stretch/>
        </p:blipFill>
        <p:spPr>
          <a:xfrm>
            <a:off x="6783327" y="3215390"/>
            <a:ext cx="5161335" cy="3642610"/>
          </a:xfrm>
          <a:prstGeom prst="rect">
            <a:avLst/>
          </a:prstGeom>
        </p:spPr>
      </p:pic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34716" y="173636"/>
            <a:ext cx="733018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1 </a:t>
            </a:r>
            <a:r>
              <a:rPr lang="en-US" altLang="en-US" sz="3600" dirty="0" smtClean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Timothy 3:11</a:t>
            </a:r>
            <a:endParaRPr lang="en-US" altLang="en-US" sz="3600" dirty="0">
              <a:ln>
                <a:solidFill>
                  <a:prstClr val="white"/>
                </a:solidFill>
              </a:ln>
              <a:solidFill>
                <a:prstClr val="white"/>
              </a:solidFill>
            </a:endParaRPr>
          </a:p>
          <a:p>
            <a:pPr defTabSz="509588"/>
            <a:r>
              <a:rPr lang="en-US" altLang="en-US" sz="3600" dirty="0" smtClean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Likewise </a:t>
            </a:r>
            <a:r>
              <a:rPr lang="en-US" altLang="en-US" sz="360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their wives must be </a:t>
            </a:r>
            <a:r>
              <a:rPr lang="en-US" altLang="en-US" sz="4400" dirty="0">
                <a:solidFill>
                  <a:prstClr val="white"/>
                </a:solidFill>
              </a:rPr>
              <a:t>reverent</a:t>
            </a:r>
            <a:r>
              <a:rPr lang="en-US" altLang="en-US" sz="360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, not slanderers, </a:t>
            </a:r>
            <a:r>
              <a:rPr lang="en-US" altLang="en-US" sz="3600" dirty="0">
                <a:solidFill>
                  <a:prstClr val="white"/>
                </a:solidFill>
              </a:rPr>
              <a:t>temperate</a:t>
            </a:r>
            <a:r>
              <a:rPr lang="en-US" altLang="en-US" sz="360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, </a:t>
            </a:r>
            <a:r>
              <a:rPr lang="en-US" altLang="en-US" sz="4400" b="1" u="sng" dirty="0">
                <a:ln>
                  <a:solidFill>
                    <a:srgbClr val="C00000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 in all things</a:t>
            </a:r>
            <a:r>
              <a:rPr lang="en-US" altLang="en-US" sz="360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rPr>
              <a:t>. </a:t>
            </a: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7285703" y="145566"/>
            <a:ext cx="4658959" cy="6599099"/>
          </a:xfrm>
          <a:prstGeom prst="wedgeRectCallout">
            <a:avLst>
              <a:gd name="adj1" fmla="val -100158"/>
              <a:gd name="adj2" fmla="val -13448"/>
            </a:avLst>
          </a:prstGeom>
          <a:solidFill>
            <a:schemeClr val="bg1"/>
          </a:solidFill>
          <a:ln w="57150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/>
            <a:r>
              <a:rPr lang="en-US" altLang="en-US" sz="2800" b="1" i="1" spc="300" dirty="0">
                <a:solidFill>
                  <a:prstClr val="black"/>
                </a:solidFill>
              </a:rPr>
              <a:t>Pistos</a:t>
            </a:r>
          </a:p>
          <a:p>
            <a:pPr algn="ctr"/>
            <a:r>
              <a:rPr lang="en-US" altLang="en-US" sz="2800" b="1" dirty="0">
                <a:solidFill>
                  <a:prstClr val="black"/>
                </a:solidFill>
              </a:rPr>
              <a:t>“Trustworthy, reliable, dependable.”</a:t>
            </a:r>
          </a:p>
          <a:p>
            <a:pPr algn="ctr"/>
            <a:endParaRPr lang="en-US" altLang="en-US" sz="2800" b="1" dirty="0" smtClean="0">
              <a:solidFill>
                <a:prstClr val="black"/>
              </a:solidFill>
            </a:endParaRPr>
          </a:p>
          <a:p>
            <a:pPr algn="ctr"/>
            <a:endParaRPr lang="en-US" alt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85703" y="1450908"/>
            <a:ext cx="465895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600" b="1" dirty="0" smtClean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She must be faithful in all that God has required of 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 her work for the Lord (1 Cor 15:58)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 her attendance (Heb 10:25)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 her husband (Eph 5:33)—marriage, never betray his confidence, never publicly criticize or humiliate him, or circulate a “church-matter” about which she might know.</a:t>
            </a:r>
            <a:endParaRPr lang="en-US" altLang="en-US" sz="26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05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019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opperplate Gothic Bold" panose="020E0705020206020404" pitchFamily="34" charset="0"/>
              </a:rPr>
              <a:t>Who</a:t>
            </a:r>
            <a:r>
              <a:rPr lang="en-US" sz="5400" b="1" cap="none" spc="0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opperplate Gothic Bold" panose="020E0705020206020404" pitchFamily="34" charset="0"/>
              </a:rPr>
              <a:t> is to be Selected?</a:t>
            </a:r>
            <a:endParaRPr lang="en-US" sz="5400" b="1" cap="none" spc="0" dirty="0">
              <a:ln w="10541" cmpd="sng">
                <a:solidFill>
                  <a:srgbClr val="C00000"/>
                </a:solidFill>
                <a:prstDash val="solid"/>
              </a:ln>
              <a:solidFill>
                <a:sysClr val="windowText" lastClr="000000"/>
              </a:solidFill>
              <a:effectLst/>
              <a:latin typeface="Copperplate Gothic Bold" panose="020E0705020206020404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11394" y="940045"/>
            <a:ext cx="11769212" cy="5632311"/>
          </a:xfrm>
          <a:prstGeom prst="rect">
            <a:avLst/>
          </a:prstGeom>
          <a:solidFill>
            <a:srgbClr val="000000">
              <a:alpha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24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Consider this congregation’s </a:t>
            </a:r>
            <a:r>
              <a:rPr lang="en-US" altLang="en-US" sz="2400" b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immediate needs.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altLang="en-US" sz="2400" b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This church needs a deacon to serve as </a:t>
            </a:r>
            <a:r>
              <a:rPr lang="en-US" altLang="en-US" sz="2400" b="1" u="sng" dirty="0" smtClean="0">
                <a:ln>
                  <a:solidFill>
                    <a:srgbClr val="C00000"/>
                  </a:solidFill>
                </a:ln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treasure</a:t>
            </a:r>
            <a:r>
              <a:rPr lang="en-US" altLang="en-US" sz="2400" b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 the church (serious job that is quiet involved, with a tremendous responsibility).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altLang="en-US" sz="2400" b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deacon with </a:t>
            </a:r>
            <a:r>
              <a:rPr lang="en-US" altLang="en-US" sz="2400" b="1" u="sng" dirty="0" smtClean="0">
                <a:ln>
                  <a:solidFill>
                    <a:srgbClr val="C00000"/>
                  </a:solidFill>
                </a:ln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computer, projector and Internet knowhow</a:t>
            </a:r>
            <a:r>
              <a:rPr lang="en-US" altLang="en-US" sz="2400" b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to assume some responsibilities involving these needs.</a:t>
            </a:r>
          </a:p>
          <a:p>
            <a:pPr marL="914400" lvl="1" indent="-457200">
              <a:buFont typeface="+mj-lt"/>
              <a:buAutoNum type="alphaLcPeriod"/>
            </a:pPr>
            <a:endParaRPr lang="en-US" altLang="en-US" sz="2400" b="1" dirty="0" smtClean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AutoNum type="arabicPeriod"/>
            </a:pPr>
            <a:r>
              <a:rPr lang="en-US" altLang="en-US" sz="2400" b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Seek out among yourselves and select men who meet these qualifications (&amp; wives); first talk to those men.</a:t>
            </a:r>
          </a:p>
          <a:p>
            <a:pPr>
              <a:buFontTx/>
              <a:buAutoNum type="arabicPeriod"/>
            </a:pPr>
            <a:endParaRPr lang="en-US" altLang="en-US" sz="2400" b="1" dirty="0" smtClean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AutoNum type="arabicPeriod"/>
            </a:pPr>
            <a:r>
              <a:rPr lang="en-US" altLang="en-US" sz="2400" b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Submit </a:t>
            </a:r>
            <a:r>
              <a:rPr lang="en-US" altLang="en-US" sz="24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their names to the elders</a:t>
            </a:r>
            <a:r>
              <a:rPr lang="en-US" altLang="en-US" sz="2400" b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>
              <a:buFontTx/>
              <a:buAutoNum type="arabicPeriod"/>
            </a:pPr>
            <a:endParaRPr lang="en-US" altLang="en-US" sz="2400" b="1" dirty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AutoNum type="arabicPeriod"/>
            </a:pPr>
            <a:r>
              <a:rPr lang="en-US" altLang="en-US" sz="24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After a meeting with the elders their names </a:t>
            </a:r>
            <a:r>
              <a:rPr lang="en-US" altLang="en-US" sz="2400" b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be placed </a:t>
            </a:r>
            <a:r>
              <a:rPr lang="en-US" altLang="en-US" sz="24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before this church for consideration</a:t>
            </a:r>
            <a:r>
              <a:rPr lang="en-US" altLang="en-US" sz="2400" b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>
              <a:buFontTx/>
              <a:buAutoNum type="arabicPeriod"/>
            </a:pPr>
            <a:endParaRPr lang="en-US" altLang="en-US" sz="2400" b="1" dirty="0">
              <a:solidFill>
                <a:srgbClr val="F8F8F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AutoNum type="arabicPeriod"/>
            </a:pPr>
            <a:r>
              <a:rPr lang="en-US" altLang="en-US" sz="24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After a brief time of examination &amp; consultation they </a:t>
            </a:r>
            <a:r>
              <a:rPr lang="en-US" altLang="en-US" sz="2400" b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could be </a:t>
            </a:r>
            <a:r>
              <a:rPr lang="en-US" altLang="en-US" sz="24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appointed.</a:t>
            </a:r>
          </a:p>
        </p:txBody>
      </p:sp>
    </p:spTree>
    <p:extLst>
      <p:ext uri="{BB962C8B-B14F-4D97-AF65-F5344CB8AC3E}">
        <p14:creationId xmlns:p14="http://schemas.microsoft.com/office/powerpoint/2010/main" val="374267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5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372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456" y="850178"/>
            <a:ext cx="1180185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Likewise deacons must be reverent, not double-tongued, not given to much wine, not greedy for money, </a:t>
            </a:r>
            <a:r>
              <a:rPr lang="en-US" sz="34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9 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holding the mystery of the faith with a pure conscience. </a:t>
            </a:r>
            <a:r>
              <a:rPr lang="en-US" sz="34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10 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But let these also first be tested; then let them serve as deacons, being found blameless. </a:t>
            </a:r>
            <a:r>
              <a:rPr lang="en-US" sz="34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11 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Likewise, their wives must be reverent, not slanderers, temperate, faithful in all things. </a:t>
            </a:r>
            <a:r>
              <a:rPr lang="en-US" sz="34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3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Let deacons be the husbands of one wife, ruling their children and their own houses well. </a:t>
            </a:r>
            <a:r>
              <a:rPr lang="en-US" sz="34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3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For those who have served well as deacons obtain for themselves a good standing and great boldness in the faith which is in Christ Jesus.</a:t>
            </a:r>
            <a:endParaRPr lang="en-US" sz="3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91236" y="0"/>
            <a:ext cx="720953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none" spc="800" dirty="0" smtClean="0">
                <a:ln w="11430"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Timothy 3:8-13</a:t>
            </a:r>
            <a:endParaRPr lang="en-US" sz="6000" b="1" cap="none" spc="800" dirty="0">
              <a:ln w="11430">
                <a:solidFill>
                  <a:srgbClr val="00206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642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456" y="850178"/>
            <a:ext cx="11801856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5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Now 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in those days, when the number of the disciples was multiplying, there arose a complaint against the Hebrews by the Hellenists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because their widows were neglected in the daily distribution. </a:t>
            </a:r>
            <a:r>
              <a:rPr lang="en-US" sz="35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Then the twelve summoned the multitude of the disciples and said, i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is not desirable that we should leave the word of God and serve tables. </a:t>
            </a:r>
            <a:r>
              <a:rPr lang="en-US" sz="35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5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Therefore, brethren, seek out from among you seven men of good reputation, full of the Holy Spirit and wisdom, whom we may appoint over this business; </a:t>
            </a:r>
            <a:r>
              <a:rPr lang="en-US" sz="35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5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but we will give ourselves continually to prayer and to the ministry of the word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914962" y="0"/>
            <a:ext cx="436209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none" spc="800" dirty="0" smtClean="0">
                <a:ln w="11430"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Acts 6:1-4</a:t>
            </a:r>
            <a:endParaRPr lang="en-US" sz="6000" b="1" cap="none" spc="800" dirty="0">
              <a:ln w="11430">
                <a:solidFill>
                  <a:srgbClr val="00206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9300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854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889167" y="2788171"/>
            <a:ext cx="27282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Baroque Script" panose="02000500000000000000" pitchFamily="2" charset="0"/>
              </a:rPr>
              <a:t>4 of 4</a:t>
            </a:r>
            <a:endParaRPr lang="en-US" sz="6000" b="1" i="1" dirty="0">
              <a:ln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Baroque Scrip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50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77010" cy="7294305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300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Deacons</a:t>
            </a:r>
            <a:r>
              <a:rPr lang="en-US" sz="4400" b="1" cap="none" spc="300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:</a:t>
            </a:r>
          </a:p>
          <a:p>
            <a:pPr algn="ctr"/>
            <a:r>
              <a:rPr lang="en-US" sz="4400" b="1" cap="none" spc="0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Special, Qualified </a:t>
            </a:r>
            <a:r>
              <a:rPr lang="en-US" sz="4400" b="1" dirty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S</a:t>
            </a:r>
            <a:r>
              <a:rPr lang="en-US" sz="4400" b="1" cap="none" spc="0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ervants,</a:t>
            </a:r>
          </a:p>
          <a:p>
            <a:pPr algn="ctr"/>
            <a:r>
              <a:rPr lang="en-US" sz="4400" b="1" cap="none" spc="0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executing the directives of the elders.</a:t>
            </a:r>
          </a:p>
          <a:p>
            <a:pPr algn="ctr"/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pPr algn="ctr"/>
            <a:endParaRPr 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pPr algn="ctr"/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pPr algn="ctr"/>
            <a:endParaRPr 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pPr algn="ctr"/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pPr algn="ctr"/>
            <a:endParaRPr 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pPr algn="ctr"/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6032" y="3786628"/>
            <a:ext cx="60716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“Then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twelve summoned the multitude of the disciples and said, it is not desirable that we should leave the word of God and </a:t>
            </a:r>
            <a:r>
              <a:rPr lang="en-US" sz="2400" b="1" u="sng" dirty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serve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tables. Therefore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brethren, seek out from among you seven men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. .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whom we may appoint over </a:t>
            </a:r>
            <a:r>
              <a:rPr lang="en-US" sz="2400" b="1" u="sng" dirty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2400" b="1" u="sng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. . .” (Acts 6:2-3).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10"/>
          <p:cNvSpPr>
            <a:spLocks noChangeArrowheads="1"/>
          </p:cNvSpPr>
          <p:nvPr/>
        </p:nvSpPr>
        <p:spPr bwMode="auto">
          <a:xfrm>
            <a:off x="7272228" y="4294891"/>
            <a:ext cx="4559509" cy="2030462"/>
          </a:xfrm>
          <a:prstGeom prst="wedgeRectCallout">
            <a:avLst>
              <a:gd name="adj1" fmla="val -126194"/>
              <a:gd name="adj2" fmla="val -2850"/>
            </a:avLst>
          </a:prstGeom>
          <a:solidFill>
            <a:schemeClr val="tx1"/>
          </a:solidFill>
          <a:ln w="57150">
            <a:solidFill>
              <a:srgbClr val="C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4D4D4D"/>
                  </a:outerShdw>
                </a:effectLst>
              </a:rPr>
              <a:t>diakone’o</a:t>
            </a:r>
            <a:r>
              <a:rPr lang="en-US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4D4D4D"/>
                  </a:outerShdw>
                </a:effectLst>
              </a:rPr>
              <a:t> (</a:t>
            </a:r>
            <a:r>
              <a:rPr lang="en-US" alt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4D4D4D"/>
                  </a:outerShdw>
                </a:effectLst>
              </a:rPr>
              <a:t>diakonos</a:t>
            </a:r>
            <a:r>
              <a:rPr lang="en-US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4D4D4D"/>
                  </a:outerShdw>
                </a:effectLst>
              </a:rPr>
              <a:t>) </a:t>
            </a:r>
            <a:r>
              <a:rPr lang="en-US" altLang="en-US" sz="2400" b="1" dirty="0" smtClean="0">
                <a:ln>
                  <a:solidFill>
                    <a:srgbClr val="C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4D4D4D"/>
                  </a:outerShdw>
                </a:effectLst>
              </a:rPr>
              <a:t>(1. One who executes the commands of another, 2. a deacon, one who by virtue of the office assigned to him cares for, or serves . . .)</a:t>
            </a:r>
            <a:endParaRPr lang="en-US" alt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4D4D4D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6924973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spc="600" dirty="0" smtClean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Proven Servant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 Timothy 3:10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Let </a:t>
            </a: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these also </a:t>
            </a:r>
            <a:r>
              <a:rPr lang="en-US" sz="2800" u="sng" dirty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first be tested</a:t>
            </a: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; then let them </a:t>
            </a:r>
            <a:r>
              <a:rPr lang="en-US" sz="2800" u="sng" dirty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serve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as </a:t>
            </a: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deacons </a:t>
            </a:r>
          </a:p>
          <a:p>
            <a:pPr algn="ctr"/>
            <a:endParaRPr lang="en-US" sz="28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3600" b="1" u="sng" spc="300" dirty="0" smtClean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Qualified Servant</a:t>
            </a:r>
            <a:endParaRPr lang="en-US" sz="3600" b="1" u="sng" spc="300" dirty="0">
              <a:ln>
                <a:solidFill>
                  <a:srgbClr val="C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Acts </a:t>
            </a: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6:2-3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It is not desirable that we should leave the word of God and </a:t>
            </a:r>
            <a:r>
              <a:rPr lang="en-US" sz="2800" u="sng" dirty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serve</a:t>
            </a:r>
            <a:r>
              <a:rPr lang="en-US" sz="2800" dirty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tables. Therefore, brethren, seek out from among you seven men . . . whom we may appoint over </a:t>
            </a:r>
            <a:r>
              <a:rPr lang="en-US" sz="2800" u="sng" dirty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this business</a:t>
            </a: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 . . . </a:t>
            </a:r>
            <a:endParaRPr lang="en-US" sz="28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sz="28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3600" b="1" u="sng" spc="300" dirty="0" smtClean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Faithful </a:t>
            </a:r>
            <a:r>
              <a:rPr lang="en-US" sz="3600" b="1" u="sng" spc="300" dirty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</a:t>
            </a:r>
            <a:r>
              <a:rPr lang="en-US" sz="3600" b="1" u="sng" spc="300" dirty="0" smtClean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ervant</a:t>
            </a:r>
            <a:endParaRPr lang="en-US" sz="3600" b="1" u="sng" spc="300" dirty="0">
              <a:ln>
                <a:solidFill>
                  <a:srgbClr val="C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 Timothy 3:13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For </a:t>
            </a: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those who have </a:t>
            </a:r>
            <a:r>
              <a:rPr lang="en-US" sz="2800" u="sng" dirty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served</a:t>
            </a:r>
            <a:r>
              <a:rPr lang="en-US" sz="2800" dirty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well as deacons obtain for themselves a good standing and great boldness in the faith which is in Christ Jesus</a:t>
            </a: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  <a:endParaRPr lang="en-U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19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build="p" bldLvl="5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019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opperplate Gothic Bold" panose="020E0705020206020404" pitchFamily="34" charset="0"/>
              </a:rPr>
              <a:t>Who</a:t>
            </a:r>
            <a:r>
              <a:rPr lang="en-US" sz="5400" b="1" cap="none" spc="0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opperplate Gothic Bold" panose="020E0705020206020404" pitchFamily="34" charset="0"/>
              </a:rPr>
              <a:t> is to be Selected?</a:t>
            </a:r>
            <a:endParaRPr lang="en-US" sz="5400" b="1" cap="none" spc="0" dirty="0">
              <a:ln w="10541" cmpd="sng">
                <a:solidFill>
                  <a:srgbClr val="C00000"/>
                </a:solidFill>
                <a:prstDash val="solid"/>
              </a:ln>
              <a:solidFill>
                <a:sysClr val="windowText" lastClr="000000"/>
              </a:solidFill>
              <a:effectLst/>
              <a:latin typeface="Copperplate Gothic Bold" panose="020E0705020206020404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62262" y="1091892"/>
            <a:ext cx="11392525" cy="4462760"/>
          </a:xfrm>
          <a:prstGeom prst="rect">
            <a:avLst/>
          </a:prstGeom>
          <a:solidFill>
            <a:srgbClr val="000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</a:rPr>
              <a:t>1 </a:t>
            </a:r>
            <a:r>
              <a:rPr lang="en-US" altLang="en-US" sz="3200" b="1" dirty="0" smtClean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</a:rPr>
              <a:t>Timothy </a:t>
            </a:r>
            <a:r>
              <a:rPr lang="en-US" altLang="en-US" sz="3200" b="1" dirty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</a:rPr>
              <a:t>3:8-12</a:t>
            </a:r>
          </a:p>
          <a:p>
            <a:pPr defTabSz="509588"/>
            <a:r>
              <a:rPr lang="en-US" altLang="en-US" sz="3200" b="1" dirty="0" smtClean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</a:rPr>
              <a:t>Likewise </a:t>
            </a:r>
            <a:r>
              <a:rPr lang="en-US" altLang="en-US" sz="3200" b="1" dirty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</a:rPr>
              <a:t>deacons </a:t>
            </a:r>
            <a:r>
              <a:rPr lang="en-US" altLang="en-US" sz="6000" b="1" dirty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</a:t>
            </a:r>
            <a:r>
              <a:rPr lang="en-US" altLang="en-US" sz="6000" b="1" dirty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altLang="en-US" sz="3200" b="1" dirty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</a:rPr>
              <a:t>be reverent, not double-tongued, not given to much wine, not greedy for </a:t>
            </a:r>
            <a:r>
              <a:rPr lang="en-US" altLang="en-US" sz="3200" b="1" dirty="0" smtClean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</a:rPr>
              <a:t>money, holding </a:t>
            </a:r>
            <a:r>
              <a:rPr lang="en-US" altLang="en-US" sz="3200" b="1" dirty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</a:rPr>
              <a:t>the mystery of the faith with a pure </a:t>
            </a:r>
            <a:r>
              <a:rPr lang="en-US" altLang="en-US" sz="3200" b="1" dirty="0" smtClean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</a:rPr>
              <a:t>conscience. But </a:t>
            </a:r>
            <a:r>
              <a:rPr lang="en-US" altLang="en-US" sz="3200" b="1" dirty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</a:rPr>
              <a:t>let these also first be tested; then let them serve as deacons, being found </a:t>
            </a:r>
            <a:r>
              <a:rPr lang="en-US" altLang="en-US" sz="3200" b="1" dirty="0" smtClean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</a:rPr>
              <a:t>blameless. Likewise </a:t>
            </a:r>
            <a:r>
              <a:rPr lang="en-US" altLang="en-US" sz="3200" b="1" dirty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</a:rPr>
              <a:t>their wives must be reverent, not slanderers, temperate, faithful in all things</a:t>
            </a:r>
            <a:r>
              <a:rPr lang="en-US" altLang="en-US" sz="3200" b="1" dirty="0" smtClean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</a:rPr>
              <a:t>. Let </a:t>
            </a:r>
            <a:r>
              <a:rPr lang="en-US" altLang="en-US" sz="3200" b="1" dirty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</a:rPr>
              <a:t>deacons be the husbands of one wife, ruling their children and their own houses well.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7150308" y="2908091"/>
            <a:ext cx="4559509" cy="2338465"/>
          </a:xfrm>
          <a:prstGeom prst="wedgeRectCallout">
            <a:avLst>
              <a:gd name="adj1" fmla="val -94908"/>
              <a:gd name="adj2" fmla="val -69820"/>
            </a:avLst>
          </a:prstGeom>
          <a:solidFill>
            <a:schemeClr val="bg1"/>
          </a:solidFill>
          <a:ln w="57150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/>
            <a:r>
              <a:rPr lang="en-US" altLang="en-US" sz="3600" b="1" u="sng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4D4D4D"/>
                  </a:outerShdw>
                </a:effectLst>
              </a:rPr>
              <a:t>Each</a:t>
            </a:r>
            <a:r>
              <a:rPr lang="en-US" alt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4D4D4D"/>
                  </a:outerShdw>
                </a:effectLst>
              </a:rPr>
              <a:t> qualification </a:t>
            </a:r>
            <a:r>
              <a:rPr lang="en-US" altLang="en-US" sz="3600" b="1" u="sng" dirty="0">
                <a:ln>
                  <a:solidFill>
                    <a:srgbClr val="C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4D4D4D"/>
                  </a:outerShdw>
                </a:effectLst>
              </a:rPr>
              <a:t>MUST</a:t>
            </a:r>
            <a:r>
              <a:rPr lang="en-US" altLang="en-US" sz="3600" b="1" dirty="0">
                <a:ln>
                  <a:solidFill>
                    <a:srgbClr val="C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4D4D4D"/>
                  </a:outerShdw>
                </a:effectLst>
              </a:rPr>
              <a:t> </a:t>
            </a:r>
            <a:r>
              <a:rPr lang="en-US" alt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4D4D4D"/>
                  </a:outerShdw>
                </a:effectLst>
              </a:rPr>
              <a:t>be met by </a:t>
            </a:r>
            <a:r>
              <a:rPr lang="en-US" altLang="en-US" sz="3600" b="1" u="sng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4D4D4D"/>
                  </a:outerShdw>
                </a:effectLst>
              </a:rPr>
              <a:t>each</a:t>
            </a:r>
            <a:r>
              <a:rPr lang="en-US" altLang="en-US" sz="3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4D4D4D"/>
                  </a:outerShdw>
                </a:effectLst>
              </a:rPr>
              <a:t> </a:t>
            </a:r>
            <a:r>
              <a:rPr lang="en-US" altLang="en-US" sz="36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4D4D4D"/>
                  </a:outerShdw>
                </a:effectLst>
              </a:rPr>
              <a:t>man </a:t>
            </a:r>
            <a:r>
              <a:rPr lang="en-US" altLang="en-US" sz="3600" b="1" u="sng" dirty="0" smtClean="0">
                <a:ln>
                  <a:solidFill>
                    <a:srgbClr val="C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4D4D4D"/>
                  </a:outerShdw>
                </a:effectLst>
              </a:rPr>
              <a:t>BEFORE</a:t>
            </a:r>
            <a:r>
              <a:rPr lang="en-US" altLang="en-US" sz="3600" b="1" dirty="0" smtClean="0">
                <a:ln>
                  <a:solidFill>
                    <a:srgbClr val="C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4D4D4D"/>
                  </a:outerShdw>
                </a:effectLst>
              </a:rPr>
              <a:t> </a:t>
            </a:r>
            <a:r>
              <a:rPr lang="en-US" altLang="en-US" sz="36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4D4D4D"/>
                  </a:outerShdw>
                </a:effectLst>
              </a:rPr>
              <a:t>he is appointed!</a:t>
            </a:r>
            <a:endParaRPr lang="en-US" altLang="en-US" sz="36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4D4D4D"/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402767" y="2398426"/>
            <a:ext cx="1663909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11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019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opperplate Gothic Bold" panose="020E0705020206020404" pitchFamily="34" charset="0"/>
              </a:rPr>
              <a:t>Who</a:t>
            </a:r>
            <a:r>
              <a:rPr lang="en-US" sz="5400" b="1" cap="none" spc="0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opperplate Gothic Bold" panose="020E0705020206020404" pitchFamily="34" charset="0"/>
              </a:rPr>
              <a:t> is to be Selected?</a:t>
            </a:r>
            <a:endParaRPr lang="en-US" sz="5400" b="1" cap="none" spc="0" dirty="0">
              <a:ln w="10541" cmpd="sng">
                <a:solidFill>
                  <a:srgbClr val="C00000"/>
                </a:solidFill>
                <a:prstDash val="solid"/>
              </a:ln>
              <a:solidFill>
                <a:sysClr val="windowText" lastClr="000000"/>
              </a:solidFill>
              <a:effectLst/>
              <a:latin typeface="Copperplate Gothic Bold" panose="020E0705020206020404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97436" y="1143084"/>
            <a:ext cx="11924676" cy="5693866"/>
          </a:xfrm>
          <a:prstGeom prst="rect">
            <a:avLst/>
          </a:prstGeom>
          <a:solidFill>
            <a:srgbClr val="F8F8F8">
              <a:alpha val="7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Reverent</a:t>
            </a:r>
            <a:r>
              <a:rPr lang="en-US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(A man of unimpeachable honesty)</a:t>
            </a:r>
            <a:endParaRPr lang="en-US" alt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en-US" sz="2800" b="1" u="sng" dirty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Not </a:t>
            </a:r>
            <a:r>
              <a:rPr lang="en-US" altLang="en-US" sz="2800" b="1" u="sng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double-tongued</a:t>
            </a:r>
            <a:r>
              <a:rPr lang="en-US" altLang="en-US" sz="2800" b="1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(Not two-faced)</a:t>
            </a:r>
            <a:endParaRPr lang="en-US" alt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en-US" sz="2800" b="1" u="sng" dirty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Not addicted to much </a:t>
            </a:r>
            <a:r>
              <a:rPr lang="en-US" altLang="en-US" sz="2800" b="1" u="sng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wine</a:t>
            </a:r>
            <a:r>
              <a:rPr lang="en-US" altLang="en-US" sz="2800" b="1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(Total abstainer from and censures all use)</a:t>
            </a:r>
            <a:endParaRPr lang="en-US" alt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en-US" sz="2800" b="1" u="sng" dirty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Not </a:t>
            </a:r>
            <a:r>
              <a:rPr lang="en-US" altLang="en-US" sz="2800" b="1" u="sng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greedy for money</a:t>
            </a:r>
            <a:r>
              <a:rPr lang="en-US" altLang="en-US" sz="2800" b="1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(No lover of money, not covetous, not dishonest)</a:t>
            </a:r>
            <a:endParaRPr lang="en-US" alt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en-US" sz="2800" b="1" u="sng" dirty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Holding the mystery of the </a:t>
            </a:r>
            <a:r>
              <a:rPr lang="en-US" altLang="en-US" sz="2800" b="1" u="sng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faith</a:t>
            </a:r>
            <a:r>
              <a:rPr lang="en-US" altLang="en-US" sz="2800" b="1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(Knows, respects &amp; stands for truth regardless)</a:t>
            </a:r>
            <a:endParaRPr lang="en-US" alt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en-US" sz="2800" b="1" u="sng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Tested</a:t>
            </a:r>
            <a:r>
              <a:rPr lang="en-US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(Scrutinized by the church AND a proven worker / servant)</a:t>
            </a:r>
            <a:endParaRPr lang="en-US" alt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en-US" sz="2800" b="1" u="sng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Blameless</a:t>
            </a:r>
            <a:r>
              <a:rPr lang="en-US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(Any charge will be proven false)</a:t>
            </a:r>
            <a:endParaRPr lang="en-US" alt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en-US" sz="2800" b="1" u="sng" dirty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Husband of one </a:t>
            </a:r>
            <a:r>
              <a:rPr lang="en-US" altLang="en-US" sz="2800" b="1" u="sng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wife</a:t>
            </a:r>
            <a:r>
              <a:rPr lang="en-US" altLang="en-US" sz="2800" b="1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(Scripturally married)</a:t>
            </a:r>
            <a:endParaRPr lang="en-US" alt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en-US" sz="2800" b="1" u="sng" dirty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Rule children &amp; household </a:t>
            </a:r>
            <a:r>
              <a:rPr lang="en-US" altLang="en-US" sz="2800" b="1" u="sng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well</a:t>
            </a:r>
            <a:r>
              <a:rPr lang="en-US" altLang="en-US" sz="2800" b="1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(Lovingly controls his children / house)</a:t>
            </a:r>
            <a:endParaRPr lang="en-US" alt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387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bldLvl="5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47"/>
          <a:stretch/>
        </p:blipFill>
        <p:spPr>
          <a:xfrm>
            <a:off x="6783327" y="3215390"/>
            <a:ext cx="5161335" cy="3642610"/>
          </a:xfrm>
          <a:prstGeom prst="rect">
            <a:avLst/>
          </a:prstGeom>
        </p:spPr>
      </p:pic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34716" y="173636"/>
            <a:ext cx="7330189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3600" spc="300" dirty="0" smtClean="0">
                <a:ln>
                  <a:solidFill>
                    <a:schemeClr val="bg1"/>
                  </a:solidFill>
                </a:ln>
                <a:solidFill>
                  <a:prstClr val="white"/>
                </a:solidFill>
              </a:rPr>
              <a:t>Acts 6:3</a:t>
            </a:r>
          </a:p>
          <a:p>
            <a:pPr algn="ctr"/>
            <a:r>
              <a:rPr lang="en-US" altLang="en-US" sz="3600" dirty="0" smtClean="0">
                <a:ln>
                  <a:solidFill>
                    <a:schemeClr val="bg1"/>
                  </a:solidFill>
                </a:ln>
                <a:solidFill>
                  <a:prstClr val="white"/>
                </a:solidFill>
              </a:rPr>
              <a:t>Therefore</a:t>
            </a:r>
            <a:r>
              <a:rPr lang="en-US" altLang="en-US" sz="3600" dirty="0">
                <a:ln>
                  <a:solidFill>
                    <a:schemeClr val="bg1"/>
                  </a:solidFill>
                </a:ln>
                <a:solidFill>
                  <a:prstClr val="white"/>
                </a:solidFill>
              </a:rPr>
              <a:t>, brethren, seek out from among you seven men of </a:t>
            </a:r>
            <a:r>
              <a:rPr lang="en-US" altLang="en-US" sz="4400" b="1" u="sng" dirty="0">
                <a:ln>
                  <a:solidFill>
                    <a:srgbClr val="C00000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reputation</a:t>
            </a:r>
            <a:r>
              <a:rPr lang="en-US" altLang="en-US" sz="3600" dirty="0">
                <a:ln>
                  <a:solidFill>
                    <a:schemeClr val="bg1"/>
                  </a:solidFill>
                </a:ln>
                <a:solidFill>
                  <a:prstClr val="white"/>
                </a:solidFill>
              </a:rPr>
              <a:t>, full of the Holy Spirit and wisdom, whom we may appoint over this business; </a:t>
            </a: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8139658" y="794479"/>
            <a:ext cx="3805003" cy="5888820"/>
          </a:xfrm>
          <a:prstGeom prst="wedgeRectCallout">
            <a:avLst>
              <a:gd name="adj1" fmla="val -173136"/>
              <a:gd name="adj2" fmla="val -19607"/>
            </a:avLst>
          </a:prstGeom>
          <a:solidFill>
            <a:schemeClr val="bg1"/>
          </a:solidFill>
          <a:ln w="57150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/>
            <a:r>
              <a:rPr lang="en-US" altLang="en-US" sz="2800" b="1" i="1" spc="300" dirty="0">
                <a:solidFill>
                  <a:prstClr val="black"/>
                </a:solidFill>
              </a:rPr>
              <a:t>martureo</a:t>
            </a:r>
            <a:r>
              <a:rPr lang="en-US" altLang="en-US" sz="2800" b="1" i="1" dirty="0">
                <a:solidFill>
                  <a:prstClr val="black"/>
                </a:solidFill>
              </a:rPr>
              <a:t>̄</a:t>
            </a:r>
          </a:p>
          <a:p>
            <a:pPr algn="ctr"/>
            <a:r>
              <a:rPr lang="en-US" altLang="en-US" sz="2800" b="1" dirty="0">
                <a:solidFill>
                  <a:prstClr val="black"/>
                </a:solidFill>
              </a:rPr>
              <a:t>“To charge, give evidence, bear record, have a good, honest reputation, be well reported of”</a:t>
            </a:r>
          </a:p>
          <a:p>
            <a:pPr algn="ctr"/>
            <a:endParaRPr lang="en-US" altLang="en-US" sz="2800" b="1" dirty="0" smtClean="0">
              <a:solidFill>
                <a:prstClr val="black"/>
              </a:solidFill>
            </a:endParaRPr>
          </a:p>
          <a:p>
            <a:pPr algn="ctr"/>
            <a:endParaRPr lang="en-US" alt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39659" y="3390090"/>
            <a:ext cx="380500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He is well thought of by people, the overall opinion of him is that he is </a:t>
            </a:r>
            <a:r>
              <a:rPr lang="en-US" altLang="en-US" sz="2600" b="1" dirty="0" smtClean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NOT</a:t>
            </a:r>
            <a:r>
              <a:rPr lang="en-US" alt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worldly, dishonest, lazy or a gossip! Instead he is godly, honest, diligent and tight-lipped man.</a:t>
            </a:r>
            <a:endParaRPr lang="en-US" altLang="en-US" sz="2600" b="1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973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1181</Words>
  <Application>Microsoft Office PowerPoint</Application>
  <PresentationFormat>Custom</PresentationFormat>
  <Paragraphs>122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J.R. Bronger</dc:creator>
  <cp:lastModifiedBy>Deacons Room</cp:lastModifiedBy>
  <cp:revision>61</cp:revision>
  <dcterms:created xsi:type="dcterms:W3CDTF">2014-07-13T16:56:16Z</dcterms:created>
  <dcterms:modified xsi:type="dcterms:W3CDTF">2014-11-16T23:04:17Z</dcterms:modified>
</cp:coreProperties>
</file>