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0"/>
  </p:notesMasterIdLst>
  <p:sldIdLst>
    <p:sldId id="256" r:id="rId3"/>
    <p:sldId id="257" r:id="rId4"/>
    <p:sldId id="258" r:id="rId5"/>
    <p:sldId id="259" r:id="rId6"/>
    <p:sldId id="261" r:id="rId7"/>
    <p:sldId id="265" r:id="rId8"/>
    <p:sldId id="263" r:id="rId9"/>
    <p:sldId id="271" r:id="rId10"/>
    <p:sldId id="273" r:id="rId11"/>
    <p:sldId id="274" r:id="rId12"/>
    <p:sldId id="275" r:id="rId13"/>
    <p:sldId id="276" r:id="rId14"/>
    <p:sldId id="279" r:id="rId15"/>
    <p:sldId id="277" r:id="rId16"/>
    <p:sldId id="278" r:id="rId17"/>
    <p:sldId id="266" r:id="rId18"/>
    <p:sldId id="27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F8F8"/>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showGuides="1">
      <p:cViewPr varScale="1">
        <p:scale>
          <a:sx n="66" d="100"/>
          <a:sy n="66" d="100"/>
        </p:scale>
        <p:origin x="-594"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C0C0F2-CB8A-4A1D-A291-98C82536F292}" type="datetimeFigureOut">
              <a:rPr lang="en-US" smtClean="0"/>
              <a:t>11/9/2014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914046-F8D6-4766-9322-6328DDE69D07}" type="slidenum">
              <a:rPr lang="en-US" smtClean="0"/>
              <a:t>‹#›</a:t>
            </a:fld>
            <a:endParaRPr lang="en-US"/>
          </a:p>
        </p:txBody>
      </p:sp>
    </p:spTree>
    <p:extLst>
      <p:ext uri="{BB962C8B-B14F-4D97-AF65-F5344CB8AC3E}">
        <p14:creationId xmlns:p14="http://schemas.microsoft.com/office/powerpoint/2010/main" val="14172369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914046-F8D6-4766-9322-6328DDE69D07}" type="slidenum">
              <a:rPr lang="en-US" smtClean="0"/>
              <a:t>1</a:t>
            </a:fld>
            <a:endParaRPr lang="en-US"/>
          </a:p>
        </p:txBody>
      </p:sp>
    </p:spTree>
    <p:extLst>
      <p:ext uri="{BB962C8B-B14F-4D97-AF65-F5344CB8AC3E}">
        <p14:creationId xmlns:p14="http://schemas.microsoft.com/office/powerpoint/2010/main" val="6483587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914046-F8D6-4766-9322-6328DDE69D07}" type="slidenum">
              <a:rPr lang="en-US" smtClean="0"/>
              <a:t>10</a:t>
            </a:fld>
            <a:endParaRPr lang="en-US"/>
          </a:p>
        </p:txBody>
      </p:sp>
    </p:spTree>
    <p:extLst>
      <p:ext uri="{BB962C8B-B14F-4D97-AF65-F5344CB8AC3E}">
        <p14:creationId xmlns:p14="http://schemas.microsoft.com/office/powerpoint/2010/main" val="24975638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914046-F8D6-4766-9322-6328DDE69D07}" type="slidenum">
              <a:rPr lang="en-US" smtClean="0"/>
              <a:t>11</a:t>
            </a:fld>
            <a:endParaRPr lang="en-US"/>
          </a:p>
        </p:txBody>
      </p:sp>
    </p:spTree>
    <p:extLst>
      <p:ext uri="{BB962C8B-B14F-4D97-AF65-F5344CB8AC3E}">
        <p14:creationId xmlns:p14="http://schemas.microsoft.com/office/powerpoint/2010/main" val="30026292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914046-F8D6-4766-9322-6328DDE69D07}" type="slidenum">
              <a:rPr lang="en-US" smtClean="0"/>
              <a:t>12</a:t>
            </a:fld>
            <a:endParaRPr lang="en-US"/>
          </a:p>
        </p:txBody>
      </p:sp>
    </p:spTree>
    <p:extLst>
      <p:ext uri="{BB962C8B-B14F-4D97-AF65-F5344CB8AC3E}">
        <p14:creationId xmlns:p14="http://schemas.microsoft.com/office/powerpoint/2010/main" val="22112818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914046-F8D6-4766-9322-6328DDE69D07}" type="slidenum">
              <a:rPr lang="en-US" smtClean="0"/>
              <a:t>13</a:t>
            </a:fld>
            <a:endParaRPr lang="en-US"/>
          </a:p>
        </p:txBody>
      </p:sp>
    </p:spTree>
    <p:extLst>
      <p:ext uri="{BB962C8B-B14F-4D97-AF65-F5344CB8AC3E}">
        <p14:creationId xmlns:p14="http://schemas.microsoft.com/office/powerpoint/2010/main" val="20372953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914046-F8D6-4766-9322-6328DDE69D07}" type="slidenum">
              <a:rPr lang="en-US" smtClean="0"/>
              <a:t>14</a:t>
            </a:fld>
            <a:endParaRPr lang="en-US"/>
          </a:p>
        </p:txBody>
      </p:sp>
    </p:spTree>
    <p:extLst>
      <p:ext uri="{BB962C8B-B14F-4D97-AF65-F5344CB8AC3E}">
        <p14:creationId xmlns:p14="http://schemas.microsoft.com/office/powerpoint/2010/main" val="16303903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914046-F8D6-4766-9322-6328DDE69D07}" type="slidenum">
              <a:rPr lang="en-US" smtClean="0"/>
              <a:t>15</a:t>
            </a:fld>
            <a:endParaRPr lang="en-US"/>
          </a:p>
        </p:txBody>
      </p:sp>
    </p:spTree>
    <p:extLst>
      <p:ext uri="{BB962C8B-B14F-4D97-AF65-F5344CB8AC3E}">
        <p14:creationId xmlns:p14="http://schemas.microsoft.com/office/powerpoint/2010/main" val="7211599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914046-F8D6-4766-9322-6328DDE69D07}" type="slidenum">
              <a:rPr lang="en-US" smtClean="0"/>
              <a:t>16</a:t>
            </a:fld>
            <a:endParaRPr lang="en-US"/>
          </a:p>
        </p:txBody>
      </p:sp>
    </p:spTree>
    <p:extLst>
      <p:ext uri="{BB962C8B-B14F-4D97-AF65-F5344CB8AC3E}">
        <p14:creationId xmlns:p14="http://schemas.microsoft.com/office/powerpoint/2010/main" val="32285023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914046-F8D6-4766-9322-6328DDE69D07}" type="slidenum">
              <a:rPr lang="en-US" smtClean="0"/>
              <a:t>17</a:t>
            </a:fld>
            <a:endParaRPr lang="en-US"/>
          </a:p>
        </p:txBody>
      </p:sp>
    </p:spTree>
    <p:extLst>
      <p:ext uri="{BB962C8B-B14F-4D97-AF65-F5344CB8AC3E}">
        <p14:creationId xmlns:p14="http://schemas.microsoft.com/office/powerpoint/2010/main" val="14492756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914046-F8D6-4766-9322-6328DDE69D07}" type="slidenum">
              <a:rPr lang="en-US" smtClean="0"/>
              <a:t>2</a:t>
            </a:fld>
            <a:endParaRPr lang="en-US"/>
          </a:p>
        </p:txBody>
      </p:sp>
    </p:spTree>
    <p:extLst>
      <p:ext uri="{BB962C8B-B14F-4D97-AF65-F5344CB8AC3E}">
        <p14:creationId xmlns:p14="http://schemas.microsoft.com/office/powerpoint/2010/main" val="28525723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914046-F8D6-4766-9322-6328DDE69D07}" type="slidenum">
              <a:rPr lang="en-US" smtClean="0"/>
              <a:t>3</a:t>
            </a:fld>
            <a:endParaRPr lang="en-US"/>
          </a:p>
        </p:txBody>
      </p:sp>
    </p:spTree>
    <p:extLst>
      <p:ext uri="{BB962C8B-B14F-4D97-AF65-F5344CB8AC3E}">
        <p14:creationId xmlns:p14="http://schemas.microsoft.com/office/powerpoint/2010/main" val="20294073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914046-F8D6-4766-9322-6328DDE69D07}" type="slidenum">
              <a:rPr lang="en-US" smtClean="0"/>
              <a:t>4</a:t>
            </a:fld>
            <a:endParaRPr lang="en-US"/>
          </a:p>
        </p:txBody>
      </p:sp>
    </p:spTree>
    <p:extLst>
      <p:ext uri="{BB962C8B-B14F-4D97-AF65-F5344CB8AC3E}">
        <p14:creationId xmlns:p14="http://schemas.microsoft.com/office/powerpoint/2010/main" val="30738604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914046-F8D6-4766-9322-6328DDE69D07}" type="slidenum">
              <a:rPr lang="en-US" smtClean="0"/>
              <a:t>5</a:t>
            </a:fld>
            <a:endParaRPr lang="en-US"/>
          </a:p>
        </p:txBody>
      </p:sp>
    </p:spTree>
    <p:extLst>
      <p:ext uri="{BB962C8B-B14F-4D97-AF65-F5344CB8AC3E}">
        <p14:creationId xmlns:p14="http://schemas.microsoft.com/office/powerpoint/2010/main" val="10557287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914046-F8D6-4766-9322-6328DDE69D07}" type="slidenum">
              <a:rPr lang="en-US" smtClean="0"/>
              <a:t>6</a:t>
            </a:fld>
            <a:endParaRPr lang="en-US"/>
          </a:p>
        </p:txBody>
      </p:sp>
    </p:spTree>
    <p:extLst>
      <p:ext uri="{BB962C8B-B14F-4D97-AF65-F5344CB8AC3E}">
        <p14:creationId xmlns:p14="http://schemas.microsoft.com/office/powerpoint/2010/main" val="484027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914046-F8D6-4766-9322-6328DDE69D07}" type="slidenum">
              <a:rPr lang="en-US" smtClean="0"/>
              <a:t>7</a:t>
            </a:fld>
            <a:endParaRPr lang="en-US"/>
          </a:p>
        </p:txBody>
      </p:sp>
    </p:spTree>
    <p:extLst>
      <p:ext uri="{BB962C8B-B14F-4D97-AF65-F5344CB8AC3E}">
        <p14:creationId xmlns:p14="http://schemas.microsoft.com/office/powerpoint/2010/main" val="15973545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914046-F8D6-4766-9322-6328DDE69D07}" type="slidenum">
              <a:rPr lang="en-US" smtClean="0"/>
              <a:t>8</a:t>
            </a:fld>
            <a:endParaRPr lang="en-US"/>
          </a:p>
        </p:txBody>
      </p:sp>
    </p:spTree>
    <p:extLst>
      <p:ext uri="{BB962C8B-B14F-4D97-AF65-F5344CB8AC3E}">
        <p14:creationId xmlns:p14="http://schemas.microsoft.com/office/powerpoint/2010/main" val="37349332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914046-F8D6-4766-9322-6328DDE69D07}" type="slidenum">
              <a:rPr lang="en-US" smtClean="0"/>
              <a:t>9</a:t>
            </a:fld>
            <a:endParaRPr lang="en-US"/>
          </a:p>
        </p:txBody>
      </p:sp>
    </p:spTree>
    <p:extLst>
      <p:ext uri="{BB962C8B-B14F-4D97-AF65-F5344CB8AC3E}">
        <p14:creationId xmlns:p14="http://schemas.microsoft.com/office/powerpoint/2010/main" val="34503285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AE79DAE-646D-4829-BB3C-1F90DD319DAC}" type="datetimeFigureOut">
              <a:rPr lang="en-US" smtClean="0"/>
              <a:t>11/9/2014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633007-BF7E-4C93-AE76-FDE9EC4D7897}" type="slidenum">
              <a:rPr lang="en-US" smtClean="0"/>
              <a:t>‹#›</a:t>
            </a:fld>
            <a:endParaRPr lang="en-US"/>
          </a:p>
        </p:txBody>
      </p:sp>
    </p:spTree>
    <p:extLst>
      <p:ext uri="{BB962C8B-B14F-4D97-AF65-F5344CB8AC3E}">
        <p14:creationId xmlns:p14="http://schemas.microsoft.com/office/powerpoint/2010/main" val="4209042116"/>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E79DAE-646D-4829-BB3C-1F90DD319DAC}" type="datetimeFigureOut">
              <a:rPr lang="en-US" smtClean="0"/>
              <a:t>11/9/2014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633007-BF7E-4C93-AE76-FDE9EC4D7897}" type="slidenum">
              <a:rPr lang="en-US" smtClean="0"/>
              <a:t>‹#›</a:t>
            </a:fld>
            <a:endParaRPr lang="en-US"/>
          </a:p>
        </p:txBody>
      </p:sp>
    </p:spTree>
    <p:extLst>
      <p:ext uri="{BB962C8B-B14F-4D97-AF65-F5344CB8AC3E}">
        <p14:creationId xmlns:p14="http://schemas.microsoft.com/office/powerpoint/2010/main" val="3498375311"/>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E79DAE-646D-4829-BB3C-1F90DD319DAC}" type="datetimeFigureOut">
              <a:rPr lang="en-US" smtClean="0"/>
              <a:t>11/9/2014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633007-BF7E-4C93-AE76-FDE9EC4D7897}" type="slidenum">
              <a:rPr lang="en-US" smtClean="0"/>
              <a:t>‹#›</a:t>
            </a:fld>
            <a:endParaRPr lang="en-US"/>
          </a:p>
        </p:txBody>
      </p:sp>
    </p:spTree>
    <p:extLst>
      <p:ext uri="{BB962C8B-B14F-4D97-AF65-F5344CB8AC3E}">
        <p14:creationId xmlns:p14="http://schemas.microsoft.com/office/powerpoint/2010/main" val="489790257"/>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AE79DAE-646D-4829-BB3C-1F90DD319DAC}" type="datetimeFigureOut">
              <a:rPr lang="en-US" smtClean="0">
                <a:solidFill>
                  <a:prstClr val="black">
                    <a:tint val="75000"/>
                  </a:prstClr>
                </a:solidFill>
              </a:rPr>
              <a:pPr/>
              <a:t>11/9/2014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E633007-BF7E-4C93-AE76-FDE9EC4D789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98259899"/>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E79DAE-646D-4829-BB3C-1F90DD319DAC}" type="datetimeFigureOut">
              <a:rPr lang="en-US" smtClean="0">
                <a:solidFill>
                  <a:prstClr val="black">
                    <a:tint val="75000"/>
                  </a:prstClr>
                </a:solidFill>
              </a:rPr>
              <a:pPr/>
              <a:t>11/9/2014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E633007-BF7E-4C93-AE76-FDE9EC4D789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7695635"/>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AE79DAE-646D-4829-BB3C-1F90DD319DAC}" type="datetimeFigureOut">
              <a:rPr lang="en-US" smtClean="0">
                <a:solidFill>
                  <a:prstClr val="black">
                    <a:tint val="75000"/>
                  </a:prstClr>
                </a:solidFill>
              </a:rPr>
              <a:pPr/>
              <a:t>11/9/2014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E633007-BF7E-4C93-AE76-FDE9EC4D789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08587792"/>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AE79DAE-646D-4829-BB3C-1F90DD319DAC}" type="datetimeFigureOut">
              <a:rPr lang="en-US" smtClean="0">
                <a:solidFill>
                  <a:prstClr val="black">
                    <a:tint val="75000"/>
                  </a:prstClr>
                </a:solidFill>
              </a:rPr>
              <a:pPr/>
              <a:t>11/9/2014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E633007-BF7E-4C93-AE76-FDE9EC4D789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26563971"/>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AE79DAE-646D-4829-BB3C-1F90DD319DAC}" type="datetimeFigureOut">
              <a:rPr lang="en-US" smtClean="0">
                <a:solidFill>
                  <a:prstClr val="black">
                    <a:tint val="75000"/>
                  </a:prstClr>
                </a:solidFill>
              </a:rPr>
              <a:pPr/>
              <a:t>11/9/2014</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E633007-BF7E-4C93-AE76-FDE9EC4D789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80237751"/>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AE79DAE-646D-4829-BB3C-1F90DD319DAC}" type="datetimeFigureOut">
              <a:rPr lang="en-US" smtClean="0">
                <a:solidFill>
                  <a:prstClr val="black">
                    <a:tint val="75000"/>
                  </a:prstClr>
                </a:solidFill>
              </a:rPr>
              <a:pPr/>
              <a:t>11/9/2014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E633007-BF7E-4C93-AE76-FDE9EC4D789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88447298"/>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E79DAE-646D-4829-BB3C-1F90DD319DAC}" type="datetimeFigureOut">
              <a:rPr lang="en-US" smtClean="0">
                <a:solidFill>
                  <a:prstClr val="black">
                    <a:tint val="75000"/>
                  </a:prstClr>
                </a:solidFill>
              </a:rPr>
              <a:pPr/>
              <a:t>11/9/2014</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E633007-BF7E-4C93-AE76-FDE9EC4D789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3045089"/>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E79DAE-646D-4829-BB3C-1F90DD319DAC}" type="datetimeFigureOut">
              <a:rPr lang="en-US" smtClean="0">
                <a:solidFill>
                  <a:prstClr val="black">
                    <a:tint val="75000"/>
                  </a:prstClr>
                </a:solidFill>
              </a:rPr>
              <a:pPr/>
              <a:t>11/9/2014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E633007-BF7E-4C93-AE76-FDE9EC4D789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69215522"/>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E79DAE-646D-4829-BB3C-1F90DD319DAC}" type="datetimeFigureOut">
              <a:rPr lang="en-US" smtClean="0"/>
              <a:t>11/9/2014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633007-BF7E-4C93-AE76-FDE9EC4D7897}" type="slidenum">
              <a:rPr lang="en-US" smtClean="0"/>
              <a:t>‹#›</a:t>
            </a:fld>
            <a:endParaRPr lang="en-US"/>
          </a:p>
        </p:txBody>
      </p:sp>
    </p:spTree>
    <p:extLst>
      <p:ext uri="{BB962C8B-B14F-4D97-AF65-F5344CB8AC3E}">
        <p14:creationId xmlns:p14="http://schemas.microsoft.com/office/powerpoint/2010/main" val="3370051192"/>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E79DAE-646D-4829-BB3C-1F90DD319DAC}" type="datetimeFigureOut">
              <a:rPr lang="en-US" smtClean="0">
                <a:solidFill>
                  <a:prstClr val="black">
                    <a:tint val="75000"/>
                  </a:prstClr>
                </a:solidFill>
              </a:rPr>
              <a:pPr/>
              <a:t>11/9/2014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E633007-BF7E-4C93-AE76-FDE9EC4D789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72013491"/>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E79DAE-646D-4829-BB3C-1F90DD319DAC}" type="datetimeFigureOut">
              <a:rPr lang="en-US" smtClean="0">
                <a:solidFill>
                  <a:prstClr val="black">
                    <a:tint val="75000"/>
                  </a:prstClr>
                </a:solidFill>
              </a:rPr>
              <a:pPr/>
              <a:t>11/9/2014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E633007-BF7E-4C93-AE76-FDE9EC4D789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73669731"/>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E79DAE-646D-4829-BB3C-1F90DD319DAC}" type="datetimeFigureOut">
              <a:rPr lang="en-US" smtClean="0">
                <a:solidFill>
                  <a:prstClr val="black">
                    <a:tint val="75000"/>
                  </a:prstClr>
                </a:solidFill>
              </a:rPr>
              <a:pPr/>
              <a:t>11/9/2014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E633007-BF7E-4C93-AE76-FDE9EC4D789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07006430"/>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AE79DAE-646D-4829-BB3C-1F90DD319DAC}" type="datetimeFigureOut">
              <a:rPr lang="en-US" smtClean="0"/>
              <a:t>11/9/2014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633007-BF7E-4C93-AE76-FDE9EC4D7897}" type="slidenum">
              <a:rPr lang="en-US" smtClean="0"/>
              <a:t>‹#›</a:t>
            </a:fld>
            <a:endParaRPr lang="en-US"/>
          </a:p>
        </p:txBody>
      </p:sp>
    </p:spTree>
    <p:extLst>
      <p:ext uri="{BB962C8B-B14F-4D97-AF65-F5344CB8AC3E}">
        <p14:creationId xmlns:p14="http://schemas.microsoft.com/office/powerpoint/2010/main" val="4012099106"/>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AE79DAE-646D-4829-BB3C-1F90DD319DAC}" type="datetimeFigureOut">
              <a:rPr lang="en-US" smtClean="0"/>
              <a:t>11/9/2014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633007-BF7E-4C93-AE76-FDE9EC4D7897}" type="slidenum">
              <a:rPr lang="en-US" smtClean="0"/>
              <a:t>‹#›</a:t>
            </a:fld>
            <a:endParaRPr lang="en-US"/>
          </a:p>
        </p:txBody>
      </p:sp>
    </p:spTree>
    <p:extLst>
      <p:ext uri="{BB962C8B-B14F-4D97-AF65-F5344CB8AC3E}">
        <p14:creationId xmlns:p14="http://schemas.microsoft.com/office/powerpoint/2010/main" val="2720038780"/>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AE79DAE-646D-4829-BB3C-1F90DD319DAC}" type="datetimeFigureOut">
              <a:rPr lang="en-US" smtClean="0"/>
              <a:t>11/9/2014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E633007-BF7E-4C93-AE76-FDE9EC4D7897}" type="slidenum">
              <a:rPr lang="en-US" smtClean="0"/>
              <a:t>‹#›</a:t>
            </a:fld>
            <a:endParaRPr lang="en-US"/>
          </a:p>
        </p:txBody>
      </p:sp>
    </p:spTree>
    <p:extLst>
      <p:ext uri="{BB962C8B-B14F-4D97-AF65-F5344CB8AC3E}">
        <p14:creationId xmlns:p14="http://schemas.microsoft.com/office/powerpoint/2010/main" val="3341570232"/>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AE79DAE-646D-4829-BB3C-1F90DD319DAC}" type="datetimeFigureOut">
              <a:rPr lang="en-US" smtClean="0"/>
              <a:t>11/9/2014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E633007-BF7E-4C93-AE76-FDE9EC4D7897}" type="slidenum">
              <a:rPr lang="en-US" smtClean="0"/>
              <a:t>‹#›</a:t>
            </a:fld>
            <a:endParaRPr lang="en-US"/>
          </a:p>
        </p:txBody>
      </p:sp>
    </p:spTree>
    <p:extLst>
      <p:ext uri="{BB962C8B-B14F-4D97-AF65-F5344CB8AC3E}">
        <p14:creationId xmlns:p14="http://schemas.microsoft.com/office/powerpoint/2010/main" val="2802352985"/>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E79DAE-646D-4829-BB3C-1F90DD319DAC}" type="datetimeFigureOut">
              <a:rPr lang="en-US" smtClean="0"/>
              <a:t>11/9/2014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E633007-BF7E-4C93-AE76-FDE9EC4D7897}" type="slidenum">
              <a:rPr lang="en-US" smtClean="0"/>
              <a:t>‹#›</a:t>
            </a:fld>
            <a:endParaRPr lang="en-US"/>
          </a:p>
        </p:txBody>
      </p:sp>
    </p:spTree>
    <p:extLst>
      <p:ext uri="{BB962C8B-B14F-4D97-AF65-F5344CB8AC3E}">
        <p14:creationId xmlns:p14="http://schemas.microsoft.com/office/powerpoint/2010/main" val="3380824950"/>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E79DAE-646D-4829-BB3C-1F90DD319DAC}" type="datetimeFigureOut">
              <a:rPr lang="en-US" smtClean="0"/>
              <a:t>11/9/2014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633007-BF7E-4C93-AE76-FDE9EC4D7897}" type="slidenum">
              <a:rPr lang="en-US" smtClean="0"/>
              <a:t>‹#›</a:t>
            </a:fld>
            <a:endParaRPr lang="en-US"/>
          </a:p>
        </p:txBody>
      </p:sp>
    </p:spTree>
    <p:extLst>
      <p:ext uri="{BB962C8B-B14F-4D97-AF65-F5344CB8AC3E}">
        <p14:creationId xmlns:p14="http://schemas.microsoft.com/office/powerpoint/2010/main" val="378326812"/>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E79DAE-646D-4829-BB3C-1F90DD319DAC}" type="datetimeFigureOut">
              <a:rPr lang="en-US" smtClean="0"/>
              <a:t>11/9/2014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633007-BF7E-4C93-AE76-FDE9EC4D7897}" type="slidenum">
              <a:rPr lang="en-US" smtClean="0"/>
              <a:t>‹#›</a:t>
            </a:fld>
            <a:endParaRPr lang="en-US"/>
          </a:p>
        </p:txBody>
      </p:sp>
    </p:spTree>
    <p:extLst>
      <p:ext uri="{BB962C8B-B14F-4D97-AF65-F5344CB8AC3E}">
        <p14:creationId xmlns:p14="http://schemas.microsoft.com/office/powerpoint/2010/main" val="1404595435"/>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E79DAE-646D-4829-BB3C-1F90DD319DAC}" type="datetimeFigureOut">
              <a:rPr lang="en-US" smtClean="0"/>
              <a:t>11/9/2014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633007-BF7E-4C93-AE76-FDE9EC4D7897}" type="slidenum">
              <a:rPr lang="en-US" smtClean="0"/>
              <a:t>‹#›</a:t>
            </a:fld>
            <a:endParaRPr lang="en-US"/>
          </a:p>
        </p:txBody>
      </p:sp>
    </p:spTree>
    <p:extLst>
      <p:ext uri="{BB962C8B-B14F-4D97-AF65-F5344CB8AC3E}">
        <p14:creationId xmlns:p14="http://schemas.microsoft.com/office/powerpoint/2010/main" val="37774608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E79DAE-646D-4829-BB3C-1F90DD319DAC}" type="datetimeFigureOut">
              <a:rPr lang="en-US" smtClean="0">
                <a:solidFill>
                  <a:prstClr val="black">
                    <a:tint val="75000"/>
                  </a:prstClr>
                </a:solidFill>
              </a:rPr>
              <a:pPr/>
              <a:t>11/9/2014</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633007-BF7E-4C93-AE76-FDE9EC4D789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2622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8314098"/>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b="8647"/>
          <a:stretch/>
        </p:blipFill>
        <p:spPr>
          <a:xfrm>
            <a:off x="6783327" y="3215390"/>
            <a:ext cx="5161335" cy="3642610"/>
          </a:xfrm>
          <a:prstGeom prst="rect">
            <a:avLst/>
          </a:prstGeom>
        </p:spPr>
      </p:pic>
      <p:sp>
        <p:nvSpPr>
          <p:cNvPr id="2" name="Text Box 7"/>
          <p:cNvSpPr txBox="1">
            <a:spLocks noChangeArrowheads="1"/>
          </p:cNvSpPr>
          <p:nvPr/>
        </p:nvSpPr>
        <p:spPr bwMode="auto">
          <a:xfrm>
            <a:off x="434716" y="173636"/>
            <a:ext cx="7330189" cy="6555641"/>
          </a:xfrm>
          <a:prstGeom prst="rect">
            <a:avLst/>
          </a:prstGeom>
          <a:noFill/>
          <a:ln w="9525">
            <a:noFill/>
            <a:miter lim="800000"/>
            <a:headEnd/>
            <a:tailEnd/>
          </a:ln>
          <a:effectLst/>
        </p:spPr>
        <p:txBody>
          <a:bodyPr wrap="square">
            <a:spAutoFit/>
          </a:bodyPr>
          <a:lstStyle/>
          <a:p>
            <a:pPr algn="ctr"/>
            <a:r>
              <a:rPr lang="en-US" altLang="en-US" sz="3200" dirty="0">
                <a:ln>
                  <a:solidFill>
                    <a:schemeClr val="bg1"/>
                  </a:solidFill>
                </a:ln>
                <a:solidFill>
                  <a:prstClr val="white"/>
                </a:solidFill>
              </a:rPr>
              <a:t>1 </a:t>
            </a:r>
            <a:r>
              <a:rPr lang="en-US" altLang="en-US" sz="3200" dirty="0" smtClean="0">
                <a:ln>
                  <a:solidFill>
                    <a:schemeClr val="bg1"/>
                  </a:solidFill>
                </a:ln>
                <a:solidFill>
                  <a:prstClr val="white"/>
                </a:solidFill>
              </a:rPr>
              <a:t>Timothy </a:t>
            </a:r>
            <a:r>
              <a:rPr lang="en-US" altLang="en-US" sz="3200" dirty="0">
                <a:ln>
                  <a:solidFill>
                    <a:schemeClr val="bg1"/>
                  </a:solidFill>
                </a:ln>
                <a:solidFill>
                  <a:prstClr val="white"/>
                </a:solidFill>
              </a:rPr>
              <a:t>3:8-12</a:t>
            </a:r>
          </a:p>
          <a:p>
            <a:pPr defTabSz="509588"/>
            <a:r>
              <a:rPr lang="en-US" altLang="en-US" sz="3200" dirty="0" smtClean="0">
                <a:ln>
                  <a:solidFill>
                    <a:schemeClr val="bg1"/>
                  </a:solidFill>
                </a:ln>
                <a:solidFill>
                  <a:prstClr val="white"/>
                </a:solidFill>
              </a:rPr>
              <a:t>Likewise</a:t>
            </a:r>
            <a:r>
              <a:rPr lang="en-US" altLang="en-US" sz="2400" dirty="0" smtClean="0">
                <a:ln>
                  <a:solidFill>
                    <a:schemeClr val="bg1"/>
                  </a:solidFill>
                </a:ln>
                <a:solidFill>
                  <a:prstClr val="white"/>
                </a:solidFill>
              </a:rPr>
              <a:t> </a:t>
            </a:r>
            <a:r>
              <a:rPr lang="en-US" altLang="en-US" sz="3200" dirty="0">
                <a:ln>
                  <a:solidFill>
                    <a:schemeClr val="bg1"/>
                  </a:solidFill>
                </a:ln>
                <a:solidFill>
                  <a:prstClr val="white"/>
                </a:solidFill>
              </a:rPr>
              <a:t>deacons must be reverent, not double-tongued, not given to much wine, </a:t>
            </a:r>
            <a:r>
              <a:rPr lang="en-US" altLang="en-US" sz="4000" b="1" u="sng" dirty="0">
                <a:ln>
                  <a:solidFill>
                    <a:srgbClr val="C00000"/>
                  </a:solidFill>
                </a:ln>
                <a:solidFill>
                  <a:prstClr val="white"/>
                </a:solidFill>
                <a:effectLst>
                  <a:outerShdw blurRad="38100" dist="38100" dir="2700000" algn="tl">
                    <a:srgbClr val="000000">
                      <a:alpha val="43137"/>
                    </a:srgbClr>
                  </a:outerShdw>
                </a:effectLst>
              </a:rPr>
              <a:t>not greedy for money</a:t>
            </a:r>
            <a:r>
              <a:rPr lang="en-US" altLang="en-US" sz="3200" dirty="0">
                <a:ln>
                  <a:solidFill>
                    <a:schemeClr val="bg1"/>
                  </a:solidFill>
                </a:ln>
                <a:solidFill>
                  <a:prstClr val="white"/>
                </a:solidFill>
              </a:rPr>
              <a:t>, holding the mystery of the faith with a pure conscience. But let these also first be tested; then let them serve as deacons, being found blameless. Likewise their wives must be reverent, not slanderers, temperate, faithful in all things. Let deacons be the husbands of one wife, ruling their children and their own houses well</a:t>
            </a:r>
            <a:r>
              <a:rPr lang="en-US" altLang="en-US" sz="3200" dirty="0" smtClean="0">
                <a:ln>
                  <a:solidFill>
                    <a:schemeClr val="bg1"/>
                  </a:solidFill>
                </a:ln>
                <a:solidFill>
                  <a:prstClr val="white"/>
                </a:solidFill>
              </a:rPr>
              <a:t>.</a:t>
            </a:r>
            <a:endParaRPr lang="en-US" altLang="en-US" sz="3200" dirty="0">
              <a:ln>
                <a:solidFill>
                  <a:schemeClr val="bg1"/>
                </a:solidFill>
              </a:ln>
              <a:solidFill>
                <a:prstClr val="white"/>
              </a:solidFill>
            </a:endParaRPr>
          </a:p>
        </p:txBody>
      </p:sp>
      <p:sp>
        <p:nvSpPr>
          <p:cNvPr id="5" name="AutoShape 10"/>
          <p:cNvSpPr>
            <a:spLocks noChangeArrowheads="1"/>
          </p:cNvSpPr>
          <p:nvPr/>
        </p:nvSpPr>
        <p:spPr bwMode="auto">
          <a:xfrm>
            <a:off x="8139659" y="794479"/>
            <a:ext cx="3805003" cy="5741232"/>
          </a:xfrm>
          <a:prstGeom prst="wedgeRectCallout">
            <a:avLst>
              <a:gd name="adj1" fmla="val -130603"/>
              <a:gd name="adj2" fmla="val -24377"/>
            </a:avLst>
          </a:prstGeom>
          <a:solidFill>
            <a:schemeClr val="bg1"/>
          </a:solidFill>
          <a:ln w="57150">
            <a:solidFill>
              <a:srgbClr val="C00000"/>
            </a:solidFill>
            <a:miter lim="800000"/>
            <a:headEnd/>
            <a:tailEnd/>
          </a:ln>
          <a:effectLst/>
          <a:extLst/>
        </p:spPr>
        <p:txBody>
          <a:bodyPr/>
          <a:lstStyle/>
          <a:p>
            <a:pPr algn="ctr"/>
            <a:r>
              <a:rPr lang="en-US" altLang="en-US" sz="2800" b="1" i="1" dirty="0">
                <a:solidFill>
                  <a:prstClr val="black"/>
                </a:solidFill>
              </a:rPr>
              <a:t>aischrokerdēs</a:t>
            </a:r>
          </a:p>
          <a:p>
            <a:pPr algn="ctr"/>
            <a:r>
              <a:rPr lang="en-US" altLang="en-US" sz="2800" b="1" dirty="0">
                <a:solidFill>
                  <a:prstClr val="black"/>
                </a:solidFill>
              </a:rPr>
              <a:t>“Eager for base gain, greedy for money”</a:t>
            </a:r>
          </a:p>
          <a:p>
            <a:pPr algn="ctr"/>
            <a:endParaRPr lang="en-US" altLang="en-US" sz="2800" b="1" dirty="0" smtClean="0">
              <a:solidFill>
                <a:prstClr val="black"/>
              </a:solidFill>
            </a:endParaRPr>
          </a:p>
          <a:p>
            <a:pPr algn="ctr"/>
            <a:endParaRPr lang="en-US" altLang="en-US" sz="2800" b="1" dirty="0">
              <a:solidFill>
                <a:prstClr val="black"/>
              </a:solidFill>
              <a:effectLst>
                <a:outerShdw blurRad="38100" dist="38100" dir="2700000" algn="tl">
                  <a:srgbClr val="000000">
                    <a:alpha val="43137"/>
                  </a:srgbClr>
                </a:outerShdw>
              </a:effectLst>
            </a:endParaRPr>
          </a:p>
        </p:txBody>
      </p:sp>
      <p:sp>
        <p:nvSpPr>
          <p:cNvPr id="3" name="TextBox 2"/>
          <p:cNvSpPr txBox="1"/>
          <p:nvPr/>
        </p:nvSpPr>
        <p:spPr>
          <a:xfrm>
            <a:off x="8259579" y="2218545"/>
            <a:ext cx="3685083" cy="4093428"/>
          </a:xfrm>
          <a:prstGeom prst="rect">
            <a:avLst/>
          </a:prstGeom>
          <a:noFill/>
        </p:spPr>
        <p:txBody>
          <a:bodyPr wrap="square" rtlCol="0">
            <a:spAutoFit/>
          </a:bodyPr>
          <a:lstStyle/>
          <a:p>
            <a:r>
              <a:rPr lang="en-US" altLang="en-US" sz="2600" b="1" dirty="0" smtClean="0">
                <a:solidFill>
                  <a:prstClr val="black"/>
                </a:solidFill>
                <a:effectLst>
                  <a:outerShdw blurRad="38100" dist="38100" dir="2700000" algn="tl">
                    <a:srgbClr val="FFFFFF"/>
                  </a:outerShdw>
                </a:effectLst>
              </a:rPr>
              <a:t>This is the same for elders (1 Tim 3:3) and for all Christians (1 Tim 6:9-10, 17).</a:t>
            </a:r>
          </a:p>
          <a:p>
            <a:r>
              <a:rPr lang="en-US" altLang="en-US" sz="2600" b="1" dirty="0" smtClean="0">
                <a:solidFill>
                  <a:prstClr val="black"/>
                </a:solidFill>
                <a:effectLst>
                  <a:outerShdw blurRad="38100" dist="38100" dir="2700000" algn="tl">
                    <a:srgbClr val="FFFFFF"/>
                  </a:outerShdw>
                </a:effectLst>
              </a:rPr>
              <a:t>A deacon must never have used unjustifiable or questionable means of securing income (lying, fraud, stealing or cheating).</a:t>
            </a:r>
            <a:endParaRPr lang="en-US" altLang="en-US" sz="2600" b="1" dirty="0">
              <a:solidFill>
                <a:prstClr val="black"/>
              </a:solidFill>
              <a:effectLst>
                <a:outerShdw blurRad="38100" dist="38100" dir="2700000" algn="tl">
                  <a:srgbClr val="FFFFFF"/>
                </a:outerShdw>
              </a:effectLst>
            </a:endParaRPr>
          </a:p>
        </p:txBody>
      </p:sp>
    </p:spTree>
    <p:extLst>
      <p:ext uri="{BB962C8B-B14F-4D97-AF65-F5344CB8AC3E}">
        <p14:creationId xmlns:p14="http://schemas.microsoft.com/office/powerpoint/2010/main" val="4109731371"/>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b="8647"/>
          <a:stretch/>
        </p:blipFill>
        <p:spPr>
          <a:xfrm>
            <a:off x="6783327" y="3215390"/>
            <a:ext cx="5161335" cy="3642610"/>
          </a:xfrm>
          <a:prstGeom prst="rect">
            <a:avLst/>
          </a:prstGeom>
        </p:spPr>
      </p:pic>
      <p:sp>
        <p:nvSpPr>
          <p:cNvPr id="2" name="Text Box 7"/>
          <p:cNvSpPr txBox="1">
            <a:spLocks noChangeArrowheads="1"/>
          </p:cNvSpPr>
          <p:nvPr/>
        </p:nvSpPr>
        <p:spPr bwMode="auto">
          <a:xfrm>
            <a:off x="434716" y="113676"/>
            <a:ext cx="7330189" cy="6863417"/>
          </a:xfrm>
          <a:prstGeom prst="rect">
            <a:avLst/>
          </a:prstGeom>
          <a:noFill/>
          <a:ln w="9525">
            <a:noFill/>
            <a:miter lim="800000"/>
            <a:headEnd/>
            <a:tailEnd/>
          </a:ln>
          <a:effectLst/>
        </p:spPr>
        <p:txBody>
          <a:bodyPr wrap="square">
            <a:spAutoFit/>
          </a:bodyPr>
          <a:lstStyle/>
          <a:p>
            <a:pPr algn="ctr"/>
            <a:r>
              <a:rPr lang="en-US" altLang="en-US" sz="3200" dirty="0">
                <a:ln>
                  <a:solidFill>
                    <a:schemeClr val="bg1"/>
                  </a:solidFill>
                </a:ln>
                <a:solidFill>
                  <a:prstClr val="white"/>
                </a:solidFill>
              </a:rPr>
              <a:t>1 </a:t>
            </a:r>
            <a:r>
              <a:rPr lang="en-US" altLang="en-US" sz="3200" dirty="0" smtClean="0">
                <a:ln>
                  <a:solidFill>
                    <a:schemeClr val="bg1"/>
                  </a:solidFill>
                </a:ln>
                <a:solidFill>
                  <a:prstClr val="white"/>
                </a:solidFill>
              </a:rPr>
              <a:t>Timothy </a:t>
            </a:r>
            <a:r>
              <a:rPr lang="en-US" altLang="en-US" sz="3200" dirty="0">
                <a:ln>
                  <a:solidFill>
                    <a:schemeClr val="bg1"/>
                  </a:solidFill>
                </a:ln>
                <a:solidFill>
                  <a:prstClr val="white"/>
                </a:solidFill>
              </a:rPr>
              <a:t>3:8-12</a:t>
            </a:r>
          </a:p>
          <a:p>
            <a:pPr defTabSz="509588"/>
            <a:r>
              <a:rPr lang="en-US" altLang="en-US" sz="3200" dirty="0" smtClean="0">
                <a:ln>
                  <a:solidFill>
                    <a:schemeClr val="bg1"/>
                  </a:solidFill>
                </a:ln>
                <a:solidFill>
                  <a:prstClr val="white"/>
                </a:solidFill>
              </a:rPr>
              <a:t>Likewise</a:t>
            </a:r>
            <a:r>
              <a:rPr lang="en-US" altLang="en-US" sz="2400" dirty="0" smtClean="0">
                <a:ln>
                  <a:solidFill>
                    <a:schemeClr val="bg1"/>
                  </a:solidFill>
                </a:ln>
                <a:solidFill>
                  <a:prstClr val="white"/>
                </a:solidFill>
              </a:rPr>
              <a:t> </a:t>
            </a:r>
            <a:r>
              <a:rPr lang="en-US" altLang="en-US" sz="3200" dirty="0">
                <a:ln>
                  <a:solidFill>
                    <a:schemeClr val="bg1"/>
                  </a:solidFill>
                </a:ln>
                <a:solidFill>
                  <a:prstClr val="white"/>
                </a:solidFill>
              </a:rPr>
              <a:t>deacons must be reverent, not double-tongued, not given to much wine, </a:t>
            </a:r>
            <a:r>
              <a:rPr lang="en-US" altLang="en-US" sz="3200" b="1" dirty="0">
                <a:solidFill>
                  <a:prstClr val="white"/>
                </a:solidFill>
                <a:effectLst>
                  <a:outerShdw blurRad="38100" dist="38100" dir="2700000" algn="tl">
                    <a:srgbClr val="000000">
                      <a:alpha val="43137"/>
                    </a:srgbClr>
                  </a:outerShdw>
                </a:effectLst>
              </a:rPr>
              <a:t>not greedy for money</a:t>
            </a:r>
            <a:r>
              <a:rPr lang="en-US" altLang="en-US" sz="3200" dirty="0">
                <a:ln>
                  <a:solidFill>
                    <a:schemeClr val="bg1"/>
                  </a:solidFill>
                </a:ln>
                <a:solidFill>
                  <a:prstClr val="white"/>
                </a:solidFill>
              </a:rPr>
              <a:t>, </a:t>
            </a:r>
            <a:r>
              <a:rPr lang="en-US" altLang="en-US" sz="4000" b="1" u="sng" dirty="0">
                <a:ln>
                  <a:solidFill>
                    <a:srgbClr val="C00000"/>
                  </a:solidFill>
                </a:ln>
                <a:solidFill>
                  <a:prstClr val="white"/>
                </a:solidFill>
                <a:effectLst>
                  <a:outerShdw blurRad="38100" dist="38100" dir="2700000" algn="tl">
                    <a:srgbClr val="000000">
                      <a:alpha val="43137"/>
                    </a:srgbClr>
                  </a:outerShdw>
                </a:effectLst>
              </a:rPr>
              <a:t>holding the mystery of the faith with a pure conscience</a:t>
            </a:r>
            <a:r>
              <a:rPr lang="en-US" altLang="en-US" sz="3200" dirty="0">
                <a:ln>
                  <a:solidFill>
                    <a:schemeClr val="bg1"/>
                  </a:solidFill>
                </a:ln>
                <a:solidFill>
                  <a:prstClr val="white"/>
                </a:solidFill>
              </a:rPr>
              <a:t>. But let these also first be tested; then let them serve as deacons, being found blameless. Likewise their wives must be reverent, not slanderers, temperate, faithful in all things. Let deacons be the husbands of one wife, ruling their children and their own houses well</a:t>
            </a:r>
            <a:r>
              <a:rPr lang="en-US" altLang="en-US" sz="3200" dirty="0" smtClean="0">
                <a:ln>
                  <a:solidFill>
                    <a:schemeClr val="bg1"/>
                  </a:solidFill>
                </a:ln>
                <a:solidFill>
                  <a:prstClr val="white"/>
                </a:solidFill>
              </a:rPr>
              <a:t>.</a:t>
            </a:r>
            <a:endParaRPr lang="en-US" altLang="en-US" sz="3200" dirty="0">
              <a:ln>
                <a:solidFill>
                  <a:schemeClr val="bg1"/>
                </a:solidFill>
              </a:ln>
              <a:solidFill>
                <a:prstClr val="white"/>
              </a:solidFill>
            </a:endParaRPr>
          </a:p>
        </p:txBody>
      </p:sp>
      <p:sp>
        <p:nvSpPr>
          <p:cNvPr id="5" name="AutoShape 10"/>
          <p:cNvSpPr>
            <a:spLocks noChangeArrowheads="1"/>
          </p:cNvSpPr>
          <p:nvPr/>
        </p:nvSpPr>
        <p:spPr bwMode="auto">
          <a:xfrm>
            <a:off x="8139659" y="794479"/>
            <a:ext cx="3805003" cy="5741232"/>
          </a:xfrm>
          <a:prstGeom prst="wedgeRectCallout">
            <a:avLst>
              <a:gd name="adj1" fmla="val -75054"/>
              <a:gd name="adj2" fmla="val -15238"/>
            </a:avLst>
          </a:prstGeom>
          <a:solidFill>
            <a:schemeClr val="bg1"/>
          </a:solidFill>
          <a:ln w="57150">
            <a:solidFill>
              <a:srgbClr val="C00000"/>
            </a:solidFill>
            <a:miter lim="800000"/>
            <a:headEnd/>
            <a:tailEnd/>
          </a:ln>
          <a:effectLst/>
          <a:extLst/>
        </p:spPr>
        <p:txBody>
          <a:bodyPr/>
          <a:lstStyle/>
          <a:p>
            <a:pPr algn="ctr"/>
            <a:r>
              <a:rPr lang="en-US" altLang="en-US" sz="2800" b="1" i="1" dirty="0">
                <a:solidFill>
                  <a:prstClr val="black"/>
                </a:solidFill>
              </a:rPr>
              <a:t>echô </a:t>
            </a:r>
          </a:p>
          <a:p>
            <a:pPr algn="ctr"/>
            <a:r>
              <a:rPr lang="en-US" altLang="en-US" sz="2800" b="1" dirty="0">
                <a:solidFill>
                  <a:prstClr val="black"/>
                </a:solidFill>
              </a:rPr>
              <a:t>“To have (hold) possession of the </a:t>
            </a:r>
            <a:r>
              <a:rPr lang="en-US" altLang="en-US" sz="2800" b="1" dirty="0" smtClean="0">
                <a:solidFill>
                  <a:prstClr val="black"/>
                </a:solidFill>
              </a:rPr>
              <a:t>mind, to </a:t>
            </a:r>
            <a:r>
              <a:rPr lang="en-US" altLang="en-US" sz="2800" b="1" dirty="0">
                <a:solidFill>
                  <a:prstClr val="black"/>
                </a:solidFill>
              </a:rPr>
              <a:t>hold fast, keep.”</a:t>
            </a:r>
          </a:p>
          <a:p>
            <a:pPr algn="ctr"/>
            <a:endParaRPr lang="en-US" altLang="en-US" sz="2800" b="1" dirty="0" smtClean="0">
              <a:solidFill>
                <a:prstClr val="black"/>
              </a:solidFill>
            </a:endParaRPr>
          </a:p>
          <a:p>
            <a:pPr algn="ctr"/>
            <a:endParaRPr lang="en-US" altLang="en-US" sz="2800" b="1" dirty="0">
              <a:solidFill>
                <a:prstClr val="black"/>
              </a:solidFill>
              <a:effectLst>
                <a:outerShdw blurRad="38100" dist="38100" dir="2700000" algn="tl">
                  <a:srgbClr val="000000">
                    <a:alpha val="43137"/>
                  </a:srgbClr>
                </a:outerShdw>
              </a:effectLst>
            </a:endParaRPr>
          </a:p>
        </p:txBody>
      </p:sp>
      <p:sp>
        <p:nvSpPr>
          <p:cNvPr id="3" name="TextBox 2"/>
          <p:cNvSpPr txBox="1"/>
          <p:nvPr/>
        </p:nvSpPr>
        <p:spPr>
          <a:xfrm>
            <a:off x="8139659" y="2578309"/>
            <a:ext cx="3685083" cy="3693319"/>
          </a:xfrm>
          <a:prstGeom prst="rect">
            <a:avLst/>
          </a:prstGeom>
          <a:noFill/>
        </p:spPr>
        <p:txBody>
          <a:bodyPr wrap="square" rtlCol="0">
            <a:spAutoFit/>
          </a:bodyPr>
          <a:lstStyle/>
          <a:p>
            <a:r>
              <a:rPr lang="en-US" altLang="en-US" sz="2600" b="1" dirty="0" smtClean="0">
                <a:solidFill>
                  <a:prstClr val="black"/>
                </a:solidFill>
                <a:effectLst>
                  <a:outerShdw blurRad="38100" dist="38100" dir="2700000" algn="tl">
                    <a:srgbClr val="FFFFFF"/>
                  </a:outerShdw>
                </a:effectLst>
              </a:rPr>
              <a:t>He must be a man who knows, understands and is grounded in the faith (Jude 3). He cannot run “hot” one day and “cold” the next—he must </a:t>
            </a:r>
            <a:r>
              <a:rPr lang="en-US" altLang="en-US" sz="2600" b="1" u="sng" dirty="0" smtClean="0">
                <a:solidFill>
                  <a:prstClr val="black"/>
                </a:solidFill>
                <a:effectLst>
                  <a:outerShdw blurRad="38100" dist="38100" dir="2700000" algn="tl">
                    <a:srgbClr val="FFFFFF"/>
                  </a:outerShdw>
                </a:effectLst>
              </a:rPr>
              <a:t>STAND</a:t>
            </a:r>
            <a:r>
              <a:rPr lang="en-US" altLang="en-US" sz="2600" b="1" dirty="0" smtClean="0">
                <a:solidFill>
                  <a:prstClr val="black"/>
                </a:solidFill>
                <a:effectLst>
                  <a:outerShdw blurRad="38100" dist="38100" dir="2700000" algn="tl">
                    <a:srgbClr val="FFFFFF"/>
                  </a:outerShdw>
                </a:effectLst>
              </a:rPr>
              <a:t>. Further, he must recognize the difference between faith &amp; opinion!</a:t>
            </a:r>
            <a:endParaRPr lang="en-US" altLang="en-US" sz="2600" b="1" dirty="0">
              <a:solidFill>
                <a:prstClr val="black"/>
              </a:solidFill>
              <a:effectLst>
                <a:outerShdw blurRad="38100" dist="38100" dir="2700000" algn="tl">
                  <a:srgbClr val="FFFFFF"/>
                </a:outerShdw>
              </a:effectLst>
            </a:endParaRPr>
          </a:p>
        </p:txBody>
      </p:sp>
    </p:spTree>
    <p:extLst>
      <p:ext uri="{BB962C8B-B14F-4D97-AF65-F5344CB8AC3E}">
        <p14:creationId xmlns:p14="http://schemas.microsoft.com/office/powerpoint/2010/main" val="149136385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b="8647"/>
          <a:stretch/>
        </p:blipFill>
        <p:spPr>
          <a:xfrm>
            <a:off x="6783327" y="3215390"/>
            <a:ext cx="5161335" cy="3642610"/>
          </a:xfrm>
          <a:prstGeom prst="rect">
            <a:avLst/>
          </a:prstGeom>
        </p:spPr>
      </p:pic>
      <p:sp>
        <p:nvSpPr>
          <p:cNvPr id="2" name="Text Box 7"/>
          <p:cNvSpPr txBox="1">
            <a:spLocks noChangeArrowheads="1"/>
          </p:cNvSpPr>
          <p:nvPr/>
        </p:nvSpPr>
        <p:spPr bwMode="auto">
          <a:xfrm>
            <a:off x="434716" y="113676"/>
            <a:ext cx="7330189" cy="6617196"/>
          </a:xfrm>
          <a:prstGeom prst="rect">
            <a:avLst/>
          </a:prstGeom>
          <a:noFill/>
          <a:ln w="9525">
            <a:noFill/>
            <a:miter lim="800000"/>
            <a:headEnd/>
            <a:tailEnd/>
          </a:ln>
          <a:effectLst/>
        </p:spPr>
        <p:txBody>
          <a:bodyPr wrap="square">
            <a:spAutoFit/>
          </a:bodyPr>
          <a:lstStyle/>
          <a:p>
            <a:pPr algn="ctr"/>
            <a:r>
              <a:rPr lang="en-US" altLang="en-US" sz="3200" dirty="0">
                <a:ln>
                  <a:solidFill>
                    <a:schemeClr val="bg1"/>
                  </a:solidFill>
                </a:ln>
                <a:solidFill>
                  <a:prstClr val="white"/>
                </a:solidFill>
              </a:rPr>
              <a:t>1 </a:t>
            </a:r>
            <a:r>
              <a:rPr lang="en-US" altLang="en-US" sz="3200" dirty="0" smtClean="0">
                <a:ln>
                  <a:solidFill>
                    <a:schemeClr val="bg1"/>
                  </a:solidFill>
                </a:ln>
                <a:solidFill>
                  <a:prstClr val="white"/>
                </a:solidFill>
              </a:rPr>
              <a:t>Timothy </a:t>
            </a:r>
            <a:r>
              <a:rPr lang="en-US" altLang="en-US" sz="3200" dirty="0">
                <a:ln>
                  <a:solidFill>
                    <a:schemeClr val="bg1"/>
                  </a:solidFill>
                </a:ln>
                <a:solidFill>
                  <a:prstClr val="white"/>
                </a:solidFill>
              </a:rPr>
              <a:t>3:8-12</a:t>
            </a:r>
          </a:p>
          <a:p>
            <a:pPr defTabSz="509588"/>
            <a:r>
              <a:rPr lang="en-US" altLang="en-US" sz="3200" dirty="0" smtClean="0">
                <a:ln>
                  <a:solidFill>
                    <a:schemeClr val="bg1"/>
                  </a:solidFill>
                </a:ln>
                <a:solidFill>
                  <a:prstClr val="white"/>
                </a:solidFill>
              </a:rPr>
              <a:t>Likewise</a:t>
            </a:r>
            <a:r>
              <a:rPr lang="en-US" altLang="en-US" sz="2400" dirty="0" smtClean="0">
                <a:ln>
                  <a:solidFill>
                    <a:schemeClr val="bg1"/>
                  </a:solidFill>
                </a:ln>
                <a:solidFill>
                  <a:prstClr val="white"/>
                </a:solidFill>
              </a:rPr>
              <a:t> </a:t>
            </a:r>
            <a:r>
              <a:rPr lang="en-US" altLang="en-US" sz="3200" dirty="0">
                <a:ln>
                  <a:solidFill>
                    <a:schemeClr val="bg1"/>
                  </a:solidFill>
                </a:ln>
                <a:solidFill>
                  <a:prstClr val="white"/>
                </a:solidFill>
              </a:rPr>
              <a:t>deacons must be reverent, not double-tongued, not given to much wine, </a:t>
            </a:r>
            <a:r>
              <a:rPr lang="en-US" altLang="en-US" sz="3200" b="1" dirty="0">
                <a:solidFill>
                  <a:prstClr val="white"/>
                </a:solidFill>
                <a:effectLst>
                  <a:outerShdw blurRad="38100" dist="38100" dir="2700000" algn="tl">
                    <a:srgbClr val="000000">
                      <a:alpha val="43137"/>
                    </a:srgbClr>
                  </a:outerShdw>
                </a:effectLst>
              </a:rPr>
              <a:t>not greedy for money</a:t>
            </a:r>
            <a:r>
              <a:rPr lang="en-US" altLang="en-US" sz="3200" dirty="0">
                <a:ln>
                  <a:solidFill>
                    <a:schemeClr val="bg1"/>
                  </a:solidFill>
                </a:ln>
                <a:solidFill>
                  <a:prstClr val="white"/>
                </a:solidFill>
              </a:rPr>
              <a:t>, </a:t>
            </a:r>
            <a:r>
              <a:rPr lang="en-US" altLang="en-US" sz="3200" b="1" dirty="0">
                <a:solidFill>
                  <a:prstClr val="white"/>
                </a:solidFill>
                <a:effectLst>
                  <a:outerShdw blurRad="38100" dist="38100" dir="2700000" algn="tl">
                    <a:srgbClr val="000000">
                      <a:alpha val="43137"/>
                    </a:srgbClr>
                  </a:outerShdw>
                </a:effectLst>
              </a:rPr>
              <a:t>holding the mystery of the faith with a pure conscience</a:t>
            </a:r>
            <a:r>
              <a:rPr lang="en-US" altLang="en-US" sz="3200" dirty="0">
                <a:ln>
                  <a:solidFill>
                    <a:schemeClr val="bg1"/>
                  </a:solidFill>
                </a:ln>
                <a:solidFill>
                  <a:prstClr val="white"/>
                </a:solidFill>
              </a:rPr>
              <a:t>. But let these also first be </a:t>
            </a:r>
            <a:r>
              <a:rPr lang="en-US" altLang="en-US" sz="4000" b="1" u="sng" dirty="0">
                <a:ln>
                  <a:solidFill>
                    <a:srgbClr val="C00000"/>
                  </a:solidFill>
                </a:ln>
                <a:solidFill>
                  <a:prstClr val="white"/>
                </a:solidFill>
                <a:effectLst>
                  <a:outerShdw blurRad="38100" dist="38100" dir="2700000" algn="tl">
                    <a:srgbClr val="000000">
                      <a:alpha val="43137"/>
                    </a:srgbClr>
                  </a:outerShdw>
                </a:effectLst>
              </a:rPr>
              <a:t>tested</a:t>
            </a:r>
            <a:r>
              <a:rPr lang="en-US" altLang="en-US" sz="3200" dirty="0">
                <a:ln>
                  <a:solidFill>
                    <a:schemeClr val="bg1"/>
                  </a:solidFill>
                </a:ln>
                <a:solidFill>
                  <a:prstClr val="white"/>
                </a:solidFill>
              </a:rPr>
              <a:t>; then let them serve as deacons, being found blameless. Likewise their wives must be reverent, not slanderers, temperate, faithful in all things. Let deacons be the husbands of one wife, ruling their children and their own houses well</a:t>
            </a:r>
            <a:r>
              <a:rPr lang="en-US" altLang="en-US" sz="3200" dirty="0" smtClean="0">
                <a:ln>
                  <a:solidFill>
                    <a:schemeClr val="bg1"/>
                  </a:solidFill>
                </a:ln>
                <a:solidFill>
                  <a:prstClr val="white"/>
                </a:solidFill>
              </a:rPr>
              <a:t>.</a:t>
            </a:r>
            <a:endParaRPr lang="en-US" altLang="en-US" sz="3200" dirty="0">
              <a:ln>
                <a:solidFill>
                  <a:schemeClr val="bg1"/>
                </a:solidFill>
              </a:ln>
              <a:solidFill>
                <a:prstClr val="white"/>
              </a:solidFill>
            </a:endParaRPr>
          </a:p>
        </p:txBody>
      </p:sp>
      <p:sp>
        <p:nvSpPr>
          <p:cNvPr id="5" name="AutoShape 10"/>
          <p:cNvSpPr>
            <a:spLocks noChangeArrowheads="1"/>
          </p:cNvSpPr>
          <p:nvPr/>
        </p:nvSpPr>
        <p:spPr bwMode="auto">
          <a:xfrm>
            <a:off x="8139658" y="344774"/>
            <a:ext cx="3805003" cy="6056026"/>
          </a:xfrm>
          <a:prstGeom prst="wedgeRectCallout">
            <a:avLst>
              <a:gd name="adj1" fmla="val -211364"/>
              <a:gd name="adj2" fmla="val 4769"/>
            </a:avLst>
          </a:prstGeom>
          <a:solidFill>
            <a:schemeClr val="bg1"/>
          </a:solidFill>
          <a:ln w="57150">
            <a:solidFill>
              <a:srgbClr val="C00000"/>
            </a:solidFill>
            <a:miter lim="800000"/>
            <a:headEnd/>
            <a:tailEnd/>
          </a:ln>
          <a:effectLst/>
          <a:extLst/>
        </p:spPr>
        <p:txBody>
          <a:bodyPr/>
          <a:lstStyle/>
          <a:p>
            <a:pPr algn="ctr"/>
            <a:r>
              <a:rPr lang="en-US" altLang="en-US" sz="2800" b="1" i="1" dirty="0">
                <a:solidFill>
                  <a:prstClr val="black"/>
                </a:solidFill>
              </a:rPr>
              <a:t>dokimazō </a:t>
            </a:r>
          </a:p>
          <a:p>
            <a:pPr algn="ctr"/>
            <a:r>
              <a:rPr lang="en-US" altLang="en-US" sz="2800" b="1" dirty="0">
                <a:solidFill>
                  <a:prstClr val="black"/>
                </a:solidFill>
              </a:rPr>
              <a:t>“To test, examine, prove, scrutinize (to see whether a thing is genuine or not), to approve, deem worthy.”</a:t>
            </a:r>
          </a:p>
        </p:txBody>
      </p:sp>
      <p:sp>
        <p:nvSpPr>
          <p:cNvPr id="3" name="TextBox 2"/>
          <p:cNvSpPr txBox="1"/>
          <p:nvPr/>
        </p:nvSpPr>
        <p:spPr>
          <a:xfrm>
            <a:off x="8259578" y="3107591"/>
            <a:ext cx="3685083" cy="3293209"/>
          </a:xfrm>
          <a:prstGeom prst="rect">
            <a:avLst/>
          </a:prstGeom>
          <a:noFill/>
        </p:spPr>
        <p:txBody>
          <a:bodyPr wrap="square" rtlCol="0">
            <a:spAutoFit/>
          </a:bodyPr>
          <a:lstStyle/>
          <a:p>
            <a:r>
              <a:rPr lang="en-US" altLang="en-US" sz="2600" b="1" dirty="0" smtClean="0">
                <a:solidFill>
                  <a:prstClr val="black"/>
                </a:solidFill>
                <a:effectLst>
                  <a:outerShdw blurRad="38100" dist="38100" dir="2700000" algn="tl">
                    <a:srgbClr val="FFFFFF"/>
                  </a:outerShdw>
                </a:effectLst>
              </a:rPr>
              <a:t>This is important because it has a duel meaning!</a:t>
            </a:r>
          </a:p>
          <a:p>
            <a:pPr marL="514350" indent="-514350">
              <a:buFont typeface="+mj-lt"/>
              <a:buAutoNum type="arabicPeriod"/>
            </a:pPr>
            <a:r>
              <a:rPr lang="en-US" altLang="en-US" sz="2600" b="1" dirty="0" smtClean="0">
                <a:solidFill>
                  <a:prstClr val="black"/>
                </a:solidFill>
                <a:effectLst>
                  <a:outerShdw blurRad="38100" dist="38100" dir="2700000" algn="tl">
                    <a:srgbClr val="FFFFFF"/>
                  </a:outerShdw>
                </a:effectLst>
              </a:rPr>
              <a:t>The congregation must thoroughly inspect him.</a:t>
            </a:r>
          </a:p>
          <a:p>
            <a:pPr marL="514350" indent="-514350">
              <a:buFont typeface="+mj-lt"/>
              <a:buAutoNum type="arabicPeriod"/>
            </a:pPr>
            <a:r>
              <a:rPr lang="en-US" altLang="en-US" sz="2600" b="1" dirty="0" smtClean="0">
                <a:solidFill>
                  <a:prstClr val="black"/>
                </a:solidFill>
                <a:effectLst>
                  <a:outerShdw blurRad="38100" dist="38100" dir="2700000" algn="tl">
                    <a:srgbClr val="FFFFFF"/>
                  </a:outerShdw>
                </a:effectLst>
              </a:rPr>
              <a:t>He must have proven himself to be a diligent worker</a:t>
            </a:r>
            <a:endParaRPr lang="en-US" altLang="en-US" sz="2600" b="1" dirty="0">
              <a:solidFill>
                <a:prstClr val="black"/>
              </a:solidFill>
              <a:effectLst>
                <a:outerShdw blurRad="38100" dist="38100" dir="2700000" algn="tl">
                  <a:srgbClr val="FFFFFF"/>
                </a:outerShdw>
              </a:effectLst>
            </a:endParaRPr>
          </a:p>
        </p:txBody>
      </p:sp>
    </p:spTree>
    <p:extLst>
      <p:ext uri="{BB962C8B-B14F-4D97-AF65-F5344CB8AC3E}">
        <p14:creationId xmlns:p14="http://schemas.microsoft.com/office/powerpoint/2010/main" val="192789985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b="8647"/>
          <a:stretch/>
        </p:blipFill>
        <p:spPr>
          <a:xfrm>
            <a:off x="6783327" y="3215390"/>
            <a:ext cx="5161335" cy="3642610"/>
          </a:xfrm>
          <a:prstGeom prst="rect">
            <a:avLst/>
          </a:prstGeom>
        </p:spPr>
      </p:pic>
      <p:sp>
        <p:nvSpPr>
          <p:cNvPr id="2" name="Text Box 7"/>
          <p:cNvSpPr txBox="1">
            <a:spLocks noChangeArrowheads="1"/>
          </p:cNvSpPr>
          <p:nvPr/>
        </p:nvSpPr>
        <p:spPr bwMode="auto">
          <a:xfrm>
            <a:off x="434716" y="113676"/>
            <a:ext cx="7330189" cy="6617196"/>
          </a:xfrm>
          <a:prstGeom prst="rect">
            <a:avLst/>
          </a:prstGeom>
          <a:noFill/>
          <a:ln w="9525">
            <a:noFill/>
            <a:miter lim="800000"/>
            <a:headEnd/>
            <a:tailEnd/>
          </a:ln>
          <a:effectLst/>
        </p:spPr>
        <p:txBody>
          <a:bodyPr wrap="square">
            <a:spAutoFit/>
          </a:bodyPr>
          <a:lstStyle/>
          <a:p>
            <a:pPr algn="ctr"/>
            <a:r>
              <a:rPr lang="en-US" altLang="en-US" sz="3200" dirty="0">
                <a:ln>
                  <a:solidFill>
                    <a:schemeClr val="bg1"/>
                  </a:solidFill>
                </a:ln>
                <a:solidFill>
                  <a:prstClr val="white"/>
                </a:solidFill>
              </a:rPr>
              <a:t>1 </a:t>
            </a:r>
            <a:r>
              <a:rPr lang="en-US" altLang="en-US" sz="3200" dirty="0" smtClean="0">
                <a:ln>
                  <a:solidFill>
                    <a:schemeClr val="bg1"/>
                  </a:solidFill>
                </a:ln>
                <a:solidFill>
                  <a:prstClr val="white"/>
                </a:solidFill>
              </a:rPr>
              <a:t>Timothy </a:t>
            </a:r>
            <a:r>
              <a:rPr lang="en-US" altLang="en-US" sz="3200" dirty="0">
                <a:ln>
                  <a:solidFill>
                    <a:schemeClr val="bg1"/>
                  </a:solidFill>
                </a:ln>
                <a:solidFill>
                  <a:prstClr val="white"/>
                </a:solidFill>
              </a:rPr>
              <a:t>3:8-12</a:t>
            </a:r>
          </a:p>
          <a:p>
            <a:pPr defTabSz="509588"/>
            <a:r>
              <a:rPr lang="en-US" altLang="en-US" sz="3200" dirty="0" smtClean="0">
                <a:ln>
                  <a:solidFill>
                    <a:schemeClr val="bg1"/>
                  </a:solidFill>
                </a:ln>
                <a:solidFill>
                  <a:prstClr val="white"/>
                </a:solidFill>
              </a:rPr>
              <a:t>Likewise</a:t>
            </a:r>
            <a:r>
              <a:rPr lang="en-US" altLang="en-US" sz="2400" dirty="0" smtClean="0">
                <a:ln>
                  <a:solidFill>
                    <a:schemeClr val="bg1"/>
                  </a:solidFill>
                </a:ln>
                <a:solidFill>
                  <a:prstClr val="white"/>
                </a:solidFill>
              </a:rPr>
              <a:t> </a:t>
            </a:r>
            <a:r>
              <a:rPr lang="en-US" altLang="en-US" sz="3200" dirty="0">
                <a:ln>
                  <a:solidFill>
                    <a:schemeClr val="bg1"/>
                  </a:solidFill>
                </a:ln>
                <a:solidFill>
                  <a:prstClr val="white"/>
                </a:solidFill>
              </a:rPr>
              <a:t>deacons must be reverent, not double-tongued, not given to much wine, </a:t>
            </a:r>
            <a:r>
              <a:rPr lang="en-US" altLang="en-US" sz="3200" b="1" dirty="0">
                <a:solidFill>
                  <a:prstClr val="white"/>
                </a:solidFill>
                <a:effectLst>
                  <a:outerShdw blurRad="38100" dist="38100" dir="2700000" algn="tl">
                    <a:srgbClr val="000000">
                      <a:alpha val="43137"/>
                    </a:srgbClr>
                  </a:outerShdw>
                </a:effectLst>
              </a:rPr>
              <a:t>not greedy for money</a:t>
            </a:r>
            <a:r>
              <a:rPr lang="en-US" altLang="en-US" sz="3200" dirty="0">
                <a:ln>
                  <a:solidFill>
                    <a:schemeClr val="bg1"/>
                  </a:solidFill>
                </a:ln>
                <a:solidFill>
                  <a:prstClr val="white"/>
                </a:solidFill>
              </a:rPr>
              <a:t>, </a:t>
            </a:r>
            <a:r>
              <a:rPr lang="en-US" altLang="en-US" sz="3200" b="1" dirty="0">
                <a:solidFill>
                  <a:prstClr val="white"/>
                </a:solidFill>
              </a:rPr>
              <a:t>holding the mystery of the faith with a pure conscience</a:t>
            </a:r>
            <a:r>
              <a:rPr lang="en-US" altLang="en-US" sz="3200" dirty="0">
                <a:ln>
                  <a:solidFill>
                    <a:schemeClr val="bg1"/>
                  </a:solidFill>
                </a:ln>
                <a:solidFill>
                  <a:prstClr val="white"/>
                </a:solidFill>
              </a:rPr>
              <a:t>. But let these also first be tested; then let them serve as deacons, being found </a:t>
            </a:r>
            <a:r>
              <a:rPr lang="en-US" altLang="en-US" sz="4000" b="1" u="sng" dirty="0">
                <a:ln>
                  <a:solidFill>
                    <a:srgbClr val="C00000"/>
                  </a:solidFill>
                </a:ln>
                <a:solidFill>
                  <a:prstClr val="white"/>
                </a:solidFill>
                <a:effectLst>
                  <a:outerShdw blurRad="38100" dist="38100" dir="2700000" algn="tl">
                    <a:srgbClr val="000000">
                      <a:alpha val="43137"/>
                    </a:srgbClr>
                  </a:outerShdw>
                </a:effectLst>
              </a:rPr>
              <a:t>blameless</a:t>
            </a:r>
            <a:r>
              <a:rPr lang="en-US" altLang="en-US" sz="3200" dirty="0">
                <a:ln>
                  <a:solidFill>
                    <a:schemeClr val="bg1"/>
                  </a:solidFill>
                </a:ln>
                <a:solidFill>
                  <a:prstClr val="white"/>
                </a:solidFill>
              </a:rPr>
              <a:t>. Likewise their wives must be reverent, not slanderers, temperate, faithful in all things. Let deacons be the husbands of one wife, ruling their children and their own houses well</a:t>
            </a:r>
            <a:r>
              <a:rPr lang="en-US" altLang="en-US" sz="3200" dirty="0" smtClean="0">
                <a:ln>
                  <a:solidFill>
                    <a:schemeClr val="bg1"/>
                  </a:solidFill>
                </a:ln>
                <a:solidFill>
                  <a:prstClr val="white"/>
                </a:solidFill>
              </a:rPr>
              <a:t>.</a:t>
            </a:r>
            <a:endParaRPr lang="en-US" altLang="en-US" sz="3200" dirty="0">
              <a:ln>
                <a:solidFill>
                  <a:schemeClr val="bg1"/>
                </a:solidFill>
              </a:ln>
              <a:solidFill>
                <a:prstClr val="white"/>
              </a:solidFill>
            </a:endParaRPr>
          </a:p>
        </p:txBody>
      </p:sp>
      <p:sp>
        <p:nvSpPr>
          <p:cNvPr id="5" name="AutoShape 10"/>
          <p:cNvSpPr>
            <a:spLocks noChangeArrowheads="1"/>
          </p:cNvSpPr>
          <p:nvPr/>
        </p:nvSpPr>
        <p:spPr bwMode="auto">
          <a:xfrm>
            <a:off x="8139659" y="284813"/>
            <a:ext cx="3805003" cy="6250898"/>
          </a:xfrm>
          <a:prstGeom prst="wedgeRectCallout">
            <a:avLst>
              <a:gd name="adj1" fmla="val -140451"/>
              <a:gd name="adj2" fmla="val 11357"/>
            </a:avLst>
          </a:prstGeom>
          <a:solidFill>
            <a:schemeClr val="bg1"/>
          </a:solidFill>
          <a:ln w="57150">
            <a:solidFill>
              <a:srgbClr val="C00000"/>
            </a:solidFill>
            <a:miter lim="800000"/>
            <a:headEnd/>
            <a:tailEnd/>
          </a:ln>
          <a:effectLst/>
          <a:extLst/>
        </p:spPr>
        <p:txBody>
          <a:bodyPr/>
          <a:lstStyle/>
          <a:p>
            <a:pPr algn="ctr"/>
            <a:r>
              <a:rPr lang="en-US" altLang="en-US" sz="2800" b="1" i="1" dirty="0">
                <a:solidFill>
                  <a:prstClr val="black"/>
                </a:solidFill>
              </a:rPr>
              <a:t>anegklētos </a:t>
            </a:r>
          </a:p>
          <a:p>
            <a:pPr algn="ctr"/>
            <a:r>
              <a:rPr lang="en-US" altLang="en-US" sz="2800" b="1" dirty="0">
                <a:solidFill>
                  <a:prstClr val="black"/>
                </a:solidFill>
              </a:rPr>
              <a:t>“That (which) cannot be called into to account, </a:t>
            </a:r>
            <a:r>
              <a:rPr lang="en-US" altLang="en-US" sz="2800" b="1" dirty="0" smtClean="0">
                <a:solidFill>
                  <a:prstClr val="black"/>
                </a:solidFill>
              </a:rPr>
              <a:t>above reproach, un-accused</a:t>
            </a:r>
            <a:r>
              <a:rPr lang="en-US" altLang="en-US" sz="2800" b="1" dirty="0">
                <a:solidFill>
                  <a:prstClr val="black"/>
                </a:solidFill>
              </a:rPr>
              <a:t>.”</a:t>
            </a:r>
          </a:p>
        </p:txBody>
      </p:sp>
      <p:sp>
        <p:nvSpPr>
          <p:cNvPr id="3" name="TextBox 2"/>
          <p:cNvSpPr txBox="1"/>
          <p:nvPr/>
        </p:nvSpPr>
        <p:spPr>
          <a:xfrm>
            <a:off x="8139658" y="2536850"/>
            <a:ext cx="3805003" cy="3693319"/>
          </a:xfrm>
          <a:prstGeom prst="rect">
            <a:avLst/>
          </a:prstGeom>
          <a:noFill/>
        </p:spPr>
        <p:txBody>
          <a:bodyPr wrap="square" rtlCol="0">
            <a:spAutoFit/>
          </a:bodyPr>
          <a:lstStyle/>
          <a:p>
            <a:pPr marL="457200" indent="-457200">
              <a:buFont typeface="Arial" panose="020B0604020202020204" pitchFamily="34" charset="0"/>
              <a:buChar char="•"/>
            </a:pPr>
            <a:r>
              <a:rPr lang="en-US" altLang="en-US" sz="2600" b="1" dirty="0" smtClean="0">
                <a:solidFill>
                  <a:prstClr val="black"/>
                </a:solidFill>
                <a:effectLst>
                  <a:outerShdw blurRad="38100" dist="38100" dir="2700000" algn="tl">
                    <a:srgbClr val="FFFFFF"/>
                  </a:outerShdw>
                </a:effectLst>
              </a:rPr>
              <a:t>He must live so that if any charge is brought against him—it is PROVEN FALSE! </a:t>
            </a:r>
          </a:p>
          <a:p>
            <a:pPr marL="457200" indent="-457200">
              <a:buFont typeface="Arial" panose="020B0604020202020204" pitchFamily="34" charset="0"/>
              <a:buChar char="•"/>
            </a:pPr>
            <a:r>
              <a:rPr lang="en-US" altLang="en-US" sz="2600" b="1" dirty="0" smtClean="0">
                <a:solidFill>
                  <a:prstClr val="black"/>
                </a:solidFill>
                <a:effectLst>
                  <a:outerShdw blurRad="38100" dist="38100" dir="2700000" algn="tl">
                    <a:srgbClr val="FFFFFF"/>
                  </a:outerShdw>
                </a:effectLst>
              </a:rPr>
              <a:t>Not that there is not enough evidence to prove him guilty—but the evidence PROVES him </a:t>
            </a:r>
            <a:r>
              <a:rPr lang="en-US" altLang="en-US" sz="2600" b="1" dirty="0" smtClean="0">
                <a:ln>
                  <a:solidFill>
                    <a:srgbClr val="C00000"/>
                  </a:solidFill>
                </a:ln>
                <a:solidFill>
                  <a:prstClr val="black"/>
                </a:solidFill>
                <a:effectLst>
                  <a:outerShdw blurRad="38100" dist="38100" dir="2700000" algn="tl">
                    <a:srgbClr val="FFFFFF"/>
                  </a:outerShdw>
                </a:effectLst>
              </a:rPr>
              <a:t>blameless</a:t>
            </a:r>
            <a:r>
              <a:rPr lang="en-US" altLang="en-US" sz="2600" b="1" dirty="0" smtClean="0">
                <a:solidFill>
                  <a:prstClr val="black"/>
                </a:solidFill>
                <a:effectLst>
                  <a:outerShdw blurRad="38100" dist="38100" dir="2700000" algn="tl">
                    <a:srgbClr val="FFFFFF"/>
                  </a:outerShdw>
                </a:effectLst>
              </a:rPr>
              <a:t>!</a:t>
            </a:r>
            <a:endParaRPr lang="en-US" altLang="en-US" sz="2600" b="1" dirty="0">
              <a:solidFill>
                <a:prstClr val="black"/>
              </a:solidFill>
              <a:effectLst>
                <a:outerShdw blurRad="38100" dist="38100" dir="2700000" algn="tl">
                  <a:srgbClr val="FFFFFF"/>
                </a:outerShdw>
              </a:effectLst>
            </a:endParaRPr>
          </a:p>
        </p:txBody>
      </p:sp>
    </p:spTree>
    <p:extLst>
      <p:ext uri="{BB962C8B-B14F-4D97-AF65-F5344CB8AC3E}">
        <p14:creationId xmlns:p14="http://schemas.microsoft.com/office/powerpoint/2010/main" val="235725259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b="8647"/>
          <a:stretch/>
        </p:blipFill>
        <p:spPr>
          <a:xfrm>
            <a:off x="6783327" y="3215390"/>
            <a:ext cx="5161335" cy="3642610"/>
          </a:xfrm>
          <a:prstGeom prst="rect">
            <a:avLst/>
          </a:prstGeom>
        </p:spPr>
      </p:pic>
      <p:sp>
        <p:nvSpPr>
          <p:cNvPr id="2" name="Text Box 7"/>
          <p:cNvSpPr txBox="1">
            <a:spLocks noChangeArrowheads="1"/>
          </p:cNvSpPr>
          <p:nvPr/>
        </p:nvSpPr>
        <p:spPr bwMode="auto">
          <a:xfrm>
            <a:off x="434716" y="113676"/>
            <a:ext cx="7330189" cy="6740307"/>
          </a:xfrm>
          <a:prstGeom prst="rect">
            <a:avLst/>
          </a:prstGeom>
          <a:noFill/>
          <a:ln w="9525">
            <a:noFill/>
            <a:miter lim="800000"/>
            <a:headEnd/>
            <a:tailEnd/>
          </a:ln>
          <a:effectLst/>
        </p:spPr>
        <p:txBody>
          <a:bodyPr wrap="square">
            <a:spAutoFit/>
          </a:bodyPr>
          <a:lstStyle/>
          <a:p>
            <a:pPr algn="ctr"/>
            <a:r>
              <a:rPr lang="en-US" altLang="en-US" sz="3200" dirty="0">
                <a:ln>
                  <a:solidFill>
                    <a:schemeClr val="bg1"/>
                  </a:solidFill>
                </a:ln>
                <a:solidFill>
                  <a:prstClr val="white"/>
                </a:solidFill>
              </a:rPr>
              <a:t>1 </a:t>
            </a:r>
            <a:r>
              <a:rPr lang="en-US" altLang="en-US" sz="3200" dirty="0" smtClean="0">
                <a:ln>
                  <a:solidFill>
                    <a:schemeClr val="bg1"/>
                  </a:solidFill>
                </a:ln>
                <a:solidFill>
                  <a:prstClr val="white"/>
                </a:solidFill>
              </a:rPr>
              <a:t>Timothy </a:t>
            </a:r>
            <a:r>
              <a:rPr lang="en-US" altLang="en-US" sz="3200" dirty="0">
                <a:ln>
                  <a:solidFill>
                    <a:schemeClr val="bg1"/>
                  </a:solidFill>
                </a:ln>
                <a:solidFill>
                  <a:prstClr val="white"/>
                </a:solidFill>
              </a:rPr>
              <a:t>3:8-12</a:t>
            </a:r>
          </a:p>
          <a:p>
            <a:pPr defTabSz="509588"/>
            <a:r>
              <a:rPr lang="en-US" altLang="en-US" sz="3200" dirty="0" smtClean="0">
                <a:ln>
                  <a:solidFill>
                    <a:schemeClr val="bg1"/>
                  </a:solidFill>
                </a:ln>
                <a:solidFill>
                  <a:prstClr val="white"/>
                </a:solidFill>
              </a:rPr>
              <a:t>Likewise</a:t>
            </a:r>
            <a:r>
              <a:rPr lang="en-US" altLang="en-US" sz="2400" dirty="0" smtClean="0">
                <a:ln>
                  <a:solidFill>
                    <a:schemeClr val="bg1"/>
                  </a:solidFill>
                </a:ln>
                <a:solidFill>
                  <a:prstClr val="white"/>
                </a:solidFill>
              </a:rPr>
              <a:t> </a:t>
            </a:r>
            <a:r>
              <a:rPr lang="en-US" altLang="en-US" sz="3200" dirty="0">
                <a:ln>
                  <a:solidFill>
                    <a:schemeClr val="bg1"/>
                  </a:solidFill>
                </a:ln>
                <a:solidFill>
                  <a:prstClr val="white"/>
                </a:solidFill>
              </a:rPr>
              <a:t>deacons must be reverent, not double-tongued, not given to much wine, </a:t>
            </a:r>
            <a:r>
              <a:rPr lang="en-US" altLang="en-US" sz="3200" b="1" dirty="0">
                <a:solidFill>
                  <a:prstClr val="white"/>
                </a:solidFill>
                <a:effectLst>
                  <a:outerShdw blurRad="38100" dist="38100" dir="2700000" algn="tl">
                    <a:srgbClr val="000000">
                      <a:alpha val="43137"/>
                    </a:srgbClr>
                  </a:outerShdw>
                </a:effectLst>
              </a:rPr>
              <a:t>not greedy for money</a:t>
            </a:r>
            <a:r>
              <a:rPr lang="en-US" altLang="en-US" sz="3200" dirty="0">
                <a:ln>
                  <a:solidFill>
                    <a:schemeClr val="bg1"/>
                  </a:solidFill>
                </a:ln>
                <a:solidFill>
                  <a:prstClr val="white"/>
                </a:solidFill>
              </a:rPr>
              <a:t>, </a:t>
            </a:r>
            <a:r>
              <a:rPr lang="en-US" altLang="en-US" sz="3200" b="1" dirty="0">
                <a:solidFill>
                  <a:prstClr val="white"/>
                </a:solidFill>
                <a:effectLst>
                  <a:outerShdw blurRad="38100" dist="38100" dir="2700000" algn="tl">
                    <a:srgbClr val="000000">
                      <a:alpha val="43137"/>
                    </a:srgbClr>
                  </a:outerShdw>
                </a:effectLst>
              </a:rPr>
              <a:t>holding the mystery of the faith with a pure conscience</a:t>
            </a:r>
            <a:r>
              <a:rPr lang="en-US" altLang="en-US" sz="3200" dirty="0">
                <a:ln>
                  <a:solidFill>
                    <a:schemeClr val="bg1"/>
                  </a:solidFill>
                </a:ln>
                <a:solidFill>
                  <a:prstClr val="white"/>
                </a:solidFill>
              </a:rPr>
              <a:t>. But let these also first be </a:t>
            </a:r>
            <a:r>
              <a:rPr lang="en-US" altLang="en-US" sz="3200" b="1" dirty="0">
                <a:solidFill>
                  <a:prstClr val="white"/>
                </a:solidFill>
                <a:effectLst>
                  <a:outerShdw blurRad="38100" dist="38100" dir="2700000" algn="tl">
                    <a:srgbClr val="000000">
                      <a:alpha val="43137"/>
                    </a:srgbClr>
                  </a:outerShdw>
                </a:effectLst>
              </a:rPr>
              <a:t>tested</a:t>
            </a:r>
            <a:r>
              <a:rPr lang="en-US" altLang="en-US" sz="3200" dirty="0">
                <a:ln>
                  <a:solidFill>
                    <a:schemeClr val="bg1"/>
                  </a:solidFill>
                </a:ln>
                <a:solidFill>
                  <a:prstClr val="white"/>
                </a:solidFill>
              </a:rPr>
              <a:t>; then let them serve as deacons, being found blameless. Likewise their wives must be reverent, not slanderers, temperate, faithful in all things. Let deacons be the </a:t>
            </a:r>
            <a:r>
              <a:rPr lang="en-US" altLang="en-US" sz="4000" b="1" u="sng" dirty="0">
                <a:ln>
                  <a:solidFill>
                    <a:srgbClr val="C00000"/>
                  </a:solidFill>
                </a:ln>
                <a:solidFill>
                  <a:prstClr val="white"/>
                </a:solidFill>
                <a:effectLst>
                  <a:outerShdw blurRad="38100" dist="38100" dir="2700000" algn="tl">
                    <a:srgbClr val="000000">
                      <a:alpha val="43137"/>
                    </a:srgbClr>
                  </a:outerShdw>
                </a:effectLst>
              </a:rPr>
              <a:t>husbands of one wife</a:t>
            </a:r>
            <a:r>
              <a:rPr lang="en-US" altLang="en-US" sz="3200" dirty="0">
                <a:ln>
                  <a:solidFill>
                    <a:schemeClr val="bg1"/>
                  </a:solidFill>
                </a:ln>
                <a:solidFill>
                  <a:prstClr val="white"/>
                </a:solidFill>
              </a:rPr>
              <a:t>, ruling their children and their own houses well</a:t>
            </a:r>
            <a:r>
              <a:rPr lang="en-US" altLang="en-US" sz="3200" dirty="0" smtClean="0">
                <a:ln>
                  <a:solidFill>
                    <a:schemeClr val="bg1"/>
                  </a:solidFill>
                </a:ln>
                <a:solidFill>
                  <a:prstClr val="white"/>
                </a:solidFill>
              </a:rPr>
              <a:t>.</a:t>
            </a:r>
            <a:endParaRPr lang="en-US" altLang="en-US" sz="3200" dirty="0">
              <a:ln>
                <a:solidFill>
                  <a:schemeClr val="bg1"/>
                </a:solidFill>
              </a:ln>
              <a:solidFill>
                <a:prstClr val="white"/>
              </a:solidFill>
            </a:endParaRPr>
          </a:p>
        </p:txBody>
      </p:sp>
      <p:sp>
        <p:nvSpPr>
          <p:cNvPr id="5" name="AutoShape 10"/>
          <p:cNvSpPr>
            <a:spLocks noChangeArrowheads="1"/>
          </p:cNvSpPr>
          <p:nvPr/>
        </p:nvSpPr>
        <p:spPr bwMode="auto">
          <a:xfrm>
            <a:off x="8139659" y="344774"/>
            <a:ext cx="3805003" cy="6056026"/>
          </a:xfrm>
          <a:prstGeom prst="wedgeRectCallout">
            <a:avLst>
              <a:gd name="adj1" fmla="val -89631"/>
              <a:gd name="adj2" fmla="val 36204"/>
            </a:avLst>
          </a:prstGeom>
          <a:solidFill>
            <a:schemeClr val="bg1"/>
          </a:solidFill>
          <a:ln w="57150">
            <a:solidFill>
              <a:srgbClr val="C00000"/>
            </a:solidFill>
            <a:miter lim="800000"/>
            <a:headEnd/>
            <a:tailEnd/>
          </a:ln>
          <a:effectLst/>
          <a:extLst/>
        </p:spPr>
        <p:txBody>
          <a:bodyPr/>
          <a:lstStyle/>
          <a:p>
            <a:pPr algn="ctr"/>
            <a:r>
              <a:rPr lang="en-US" altLang="en-US" sz="2800" b="1" i="1" dirty="0">
                <a:solidFill>
                  <a:prstClr val="black"/>
                </a:solidFill>
              </a:rPr>
              <a:t>anēr mia gunē</a:t>
            </a:r>
          </a:p>
          <a:p>
            <a:pPr algn="ctr"/>
            <a:r>
              <a:rPr lang="en-US" altLang="en-US" sz="2800" b="1" dirty="0">
                <a:solidFill>
                  <a:prstClr val="black"/>
                </a:solidFill>
              </a:rPr>
              <a:t>Basically a “one woman man.” </a:t>
            </a:r>
          </a:p>
        </p:txBody>
      </p:sp>
      <p:sp>
        <p:nvSpPr>
          <p:cNvPr id="3" name="TextBox 2"/>
          <p:cNvSpPr txBox="1"/>
          <p:nvPr/>
        </p:nvSpPr>
        <p:spPr>
          <a:xfrm>
            <a:off x="8214609" y="1526770"/>
            <a:ext cx="3685083" cy="4893647"/>
          </a:xfrm>
          <a:prstGeom prst="rect">
            <a:avLst/>
          </a:prstGeom>
          <a:noFill/>
        </p:spPr>
        <p:txBody>
          <a:bodyPr wrap="square" rtlCol="0">
            <a:spAutoFit/>
          </a:bodyPr>
          <a:lstStyle/>
          <a:p>
            <a:pPr marL="457200" indent="-457200">
              <a:buFont typeface="Wingdings" panose="05000000000000000000" pitchFamily="2" charset="2"/>
              <a:buChar char="Ø"/>
            </a:pPr>
            <a:r>
              <a:rPr lang="en-US" altLang="en-US" sz="2600" b="1" dirty="0" smtClean="0">
                <a:solidFill>
                  <a:prstClr val="black"/>
                </a:solidFill>
                <a:effectLst>
                  <a:outerShdw blurRad="38100" dist="38100" dir="2700000" algn="tl">
                    <a:srgbClr val="FFFFFF"/>
                  </a:outerShdw>
                </a:effectLst>
              </a:rPr>
              <a:t>A deacon must be a married man!</a:t>
            </a:r>
          </a:p>
          <a:p>
            <a:pPr marL="457200" indent="-457200">
              <a:buFont typeface="Wingdings" panose="05000000000000000000" pitchFamily="2" charset="2"/>
              <a:buChar char="Ø"/>
            </a:pPr>
            <a:r>
              <a:rPr lang="en-US" altLang="en-US" sz="2600" b="1" dirty="0" smtClean="0">
                <a:solidFill>
                  <a:prstClr val="black"/>
                </a:solidFill>
                <a:effectLst>
                  <a:outerShdw blurRad="38100" dist="38100" dir="2700000" algn="tl">
                    <a:srgbClr val="FFFFFF"/>
                  </a:outerShdw>
                </a:effectLst>
              </a:rPr>
              <a:t>He must be scripturally married!</a:t>
            </a:r>
          </a:p>
          <a:p>
            <a:pPr marL="457200" indent="-457200">
              <a:buFont typeface="Wingdings" panose="05000000000000000000" pitchFamily="2" charset="2"/>
              <a:buChar char="Ø"/>
            </a:pPr>
            <a:r>
              <a:rPr lang="en-US" altLang="en-US" sz="2600" b="1" dirty="0" smtClean="0">
                <a:solidFill>
                  <a:prstClr val="black"/>
                </a:solidFill>
                <a:effectLst>
                  <a:outerShdw blurRad="38100" dist="38100" dir="2700000" algn="tl">
                    <a:srgbClr val="FFFFFF"/>
                  </a:outerShdw>
                </a:effectLst>
              </a:rPr>
              <a:t>He must also exemplify the spiritual leadership (</a:t>
            </a:r>
            <a:r>
              <a:rPr lang="en-US" altLang="en-US" sz="2600" b="1" i="1" dirty="0" smtClean="0">
                <a:ln>
                  <a:solidFill>
                    <a:srgbClr val="C00000"/>
                  </a:solidFill>
                </a:ln>
                <a:solidFill>
                  <a:prstClr val="black"/>
                </a:solidFill>
                <a:effectLst>
                  <a:outerShdw blurRad="38100" dist="38100" dir="2700000" algn="tl">
                    <a:srgbClr val="FFFFFF"/>
                  </a:outerShdw>
                </a:effectLst>
              </a:rPr>
              <a:t>ruling his household well</a:t>
            </a:r>
            <a:r>
              <a:rPr lang="en-US" altLang="en-US" sz="2600" b="1" dirty="0" smtClean="0">
                <a:solidFill>
                  <a:prstClr val="black"/>
                </a:solidFill>
                <a:effectLst>
                  <a:outerShdw blurRad="38100" dist="38100" dir="2700000" algn="tl">
                    <a:srgbClr val="FFFFFF"/>
                  </a:outerShdw>
                </a:effectLst>
              </a:rPr>
              <a:t>) that is so important (Josh 24:15; 1 Tim 3:15; Deut 6:7-9).</a:t>
            </a:r>
            <a:endParaRPr lang="en-US" altLang="en-US" sz="2600" b="1" dirty="0">
              <a:solidFill>
                <a:prstClr val="black"/>
              </a:solidFill>
              <a:effectLst>
                <a:outerShdw blurRad="38100" dist="38100" dir="2700000" algn="tl">
                  <a:srgbClr val="FFFFFF"/>
                </a:outerShdw>
              </a:effectLst>
            </a:endParaRPr>
          </a:p>
        </p:txBody>
      </p:sp>
    </p:spTree>
    <p:extLst>
      <p:ext uri="{BB962C8B-B14F-4D97-AF65-F5344CB8AC3E}">
        <p14:creationId xmlns:p14="http://schemas.microsoft.com/office/powerpoint/2010/main" val="73838376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b="8647"/>
          <a:stretch/>
        </p:blipFill>
        <p:spPr>
          <a:xfrm>
            <a:off x="6783327" y="3215390"/>
            <a:ext cx="5161335" cy="3642610"/>
          </a:xfrm>
          <a:prstGeom prst="rect">
            <a:avLst/>
          </a:prstGeom>
        </p:spPr>
      </p:pic>
      <p:sp>
        <p:nvSpPr>
          <p:cNvPr id="2" name="Text Box 7"/>
          <p:cNvSpPr txBox="1">
            <a:spLocks noChangeArrowheads="1"/>
          </p:cNvSpPr>
          <p:nvPr/>
        </p:nvSpPr>
        <p:spPr bwMode="auto">
          <a:xfrm>
            <a:off x="434716" y="113676"/>
            <a:ext cx="7330189" cy="6740307"/>
          </a:xfrm>
          <a:prstGeom prst="rect">
            <a:avLst/>
          </a:prstGeom>
          <a:noFill/>
          <a:ln w="9525">
            <a:noFill/>
            <a:miter lim="800000"/>
            <a:headEnd/>
            <a:tailEnd/>
          </a:ln>
          <a:effectLst/>
        </p:spPr>
        <p:txBody>
          <a:bodyPr wrap="square">
            <a:spAutoFit/>
          </a:bodyPr>
          <a:lstStyle/>
          <a:p>
            <a:pPr algn="ctr"/>
            <a:r>
              <a:rPr lang="en-US" altLang="en-US" sz="3200" dirty="0">
                <a:ln>
                  <a:solidFill>
                    <a:schemeClr val="bg1"/>
                  </a:solidFill>
                </a:ln>
                <a:solidFill>
                  <a:prstClr val="white"/>
                </a:solidFill>
              </a:rPr>
              <a:t>1 </a:t>
            </a:r>
            <a:r>
              <a:rPr lang="en-US" altLang="en-US" sz="3200" dirty="0" smtClean="0">
                <a:ln>
                  <a:solidFill>
                    <a:schemeClr val="bg1"/>
                  </a:solidFill>
                </a:ln>
                <a:solidFill>
                  <a:prstClr val="white"/>
                </a:solidFill>
              </a:rPr>
              <a:t>Timothy </a:t>
            </a:r>
            <a:r>
              <a:rPr lang="en-US" altLang="en-US" sz="3200" dirty="0">
                <a:ln>
                  <a:solidFill>
                    <a:schemeClr val="bg1"/>
                  </a:solidFill>
                </a:ln>
                <a:solidFill>
                  <a:prstClr val="white"/>
                </a:solidFill>
              </a:rPr>
              <a:t>3:8-12</a:t>
            </a:r>
          </a:p>
          <a:p>
            <a:pPr defTabSz="509588"/>
            <a:r>
              <a:rPr lang="en-US" altLang="en-US" sz="3200" dirty="0" smtClean="0">
                <a:ln>
                  <a:solidFill>
                    <a:schemeClr val="bg1"/>
                  </a:solidFill>
                </a:ln>
                <a:solidFill>
                  <a:prstClr val="white"/>
                </a:solidFill>
              </a:rPr>
              <a:t>Likewise</a:t>
            </a:r>
            <a:r>
              <a:rPr lang="en-US" altLang="en-US" sz="2400" dirty="0" smtClean="0">
                <a:ln>
                  <a:solidFill>
                    <a:schemeClr val="bg1"/>
                  </a:solidFill>
                </a:ln>
                <a:solidFill>
                  <a:prstClr val="white"/>
                </a:solidFill>
              </a:rPr>
              <a:t> </a:t>
            </a:r>
            <a:r>
              <a:rPr lang="en-US" altLang="en-US" sz="3200" dirty="0">
                <a:ln>
                  <a:solidFill>
                    <a:schemeClr val="bg1"/>
                  </a:solidFill>
                </a:ln>
                <a:solidFill>
                  <a:prstClr val="white"/>
                </a:solidFill>
              </a:rPr>
              <a:t>deacons must be reverent, not double-tongued, not given to much wine, </a:t>
            </a:r>
            <a:r>
              <a:rPr lang="en-US" altLang="en-US" sz="3200" b="1" dirty="0">
                <a:solidFill>
                  <a:prstClr val="white"/>
                </a:solidFill>
                <a:effectLst>
                  <a:outerShdw blurRad="38100" dist="38100" dir="2700000" algn="tl">
                    <a:srgbClr val="000000">
                      <a:alpha val="43137"/>
                    </a:srgbClr>
                  </a:outerShdw>
                </a:effectLst>
              </a:rPr>
              <a:t>not greedy for money</a:t>
            </a:r>
            <a:r>
              <a:rPr lang="en-US" altLang="en-US" sz="3200" dirty="0">
                <a:ln>
                  <a:solidFill>
                    <a:schemeClr val="bg1"/>
                  </a:solidFill>
                </a:ln>
                <a:solidFill>
                  <a:prstClr val="white"/>
                </a:solidFill>
              </a:rPr>
              <a:t>, </a:t>
            </a:r>
            <a:r>
              <a:rPr lang="en-US" altLang="en-US" sz="3200" b="1" dirty="0">
                <a:solidFill>
                  <a:prstClr val="white"/>
                </a:solidFill>
                <a:effectLst>
                  <a:outerShdw blurRad="38100" dist="38100" dir="2700000" algn="tl">
                    <a:srgbClr val="000000">
                      <a:alpha val="43137"/>
                    </a:srgbClr>
                  </a:outerShdw>
                </a:effectLst>
              </a:rPr>
              <a:t>holding the mystery of the faith with a pure conscience</a:t>
            </a:r>
            <a:r>
              <a:rPr lang="en-US" altLang="en-US" sz="3200" dirty="0">
                <a:ln>
                  <a:solidFill>
                    <a:schemeClr val="bg1"/>
                  </a:solidFill>
                </a:ln>
                <a:solidFill>
                  <a:prstClr val="white"/>
                </a:solidFill>
              </a:rPr>
              <a:t>. But let these also first be </a:t>
            </a:r>
            <a:r>
              <a:rPr lang="en-US" altLang="en-US" sz="3200" b="1" dirty="0">
                <a:solidFill>
                  <a:prstClr val="white"/>
                </a:solidFill>
                <a:effectLst>
                  <a:outerShdw blurRad="38100" dist="38100" dir="2700000" algn="tl">
                    <a:srgbClr val="000000">
                      <a:alpha val="43137"/>
                    </a:srgbClr>
                  </a:outerShdw>
                </a:effectLst>
              </a:rPr>
              <a:t>tested</a:t>
            </a:r>
            <a:r>
              <a:rPr lang="en-US" altLang="en-US" sz="3200" dirty="0">
                <a:ln>
                  <a:solidFill>
                    <a:schemeClr val="bg1"/>
                  </a:solidFill>
                </a:ln>
                <a:solidFill>
                  <a:prstClr val="white"/>
                </a:solidFill>
              </a:rPr>
              <a:t>; then let them serve as deacons, being found blameless. Likewise their wives must be reverent, not slanderers, temperate, faithful in all things. Let deacons be the </a:t>
            </a:r>
            <a:r>
              <a:rPr lang="en-US" altLang="en-US" sz="3200" b="1" dirty="0">
                <a:solidFill>
                  <a:prstClr val="white"/>
                </a:solidFill>
                <a:effectLst>
                  <a:outerShdw blurRad="38100" dist="38100" dir="2700000" algn="tl">
                    <a:srgbClr val="000000">
                      <a:alpha val="43137"/>
                    </a:srgbClr>
                  </a:outerShdw>
                </a:effectLst>
              </a:rPr>
              <a:t>husbands of one wife</a:t>
            </a:r>
            <a:r>
              <a:rPr lang="en-US" altLang="en-US" sz="3200" dirty="0">
                <a:ln>
                  <a:solidFill>
                    <a:schemeClr val="bg1"/>
                  </a:solidFill>
                </a:ln>
                <a:solidFill>
                  <a:prstClr val="white"/>
                </a:solidFill>
              </a:rPr>
              <a:t>, </a:t>
            </a:r>
            <a:r>
              <a:rPr lang="en-US" altLang="en-US" sz="4000" b="1" u="sng" dirty="0">
                <a:ln>
                  <a:solidFill>
                    <a:srgbClr val="C00000"/>
                  </a:solidFill>
                </a:ln>
                <a:solidFill>
                  <a:prstClr val="white"/>
                </a:solidFill>
                <a:effectLst>
                  <a:outerShdw blurRad="38100" dist="38100" dir="2700000" algn="tl">
                    <a:srgbClr val="000000">
                      <a:alpha val="43137"/>
                    </a:srgbClr>
                  </a:outerShdw>
                </a:effectLst>
              </a:rPr>
              <a:t>ruling their children</a:t>
            </a:r>
            <a:r>
              <a:rPr lang="en-US" altLang="en-US" sz="3200" dirty="0">
                <a:ln>
                  <a:solidFill>
                    <a:schemeClr val="bg1"/>
                  </a:solidFill>
                </a:ln>
                <a:solidFill>
                  <a:prstClr val="white"/>
                </a:solidFill>
              </a:rPr>
              <a:t> and their own houses well</a:t>
            </a:r>
            <a:r>
              <a:rPr lang="en-US" altLang="en-US" sz="3200" dirty="0" smtClean="0">
                <a:ln>
                  <a:solidFill>
                    <a:schemeClr val="bg1"/>
                  </a:solidFill>
                </a:ln>
                <a:solidFill>
                  <a:prstClr val="white"/>
                </a:solidFill>
              </a:rPr>
              <a:t>.</a:t>
            </a:r>
            <a:endParaRPr lang="en-US" altLang="en-US" sz="3200" dirty="0">
              <a:ln>
                <a:solidFill>
                  <a:schemeClr val="bg1"/>
                </a:solidFill>
              </a:ln>
              <a:solidFill>
                <a:prstClr val="white"/>
              </a:solidFill>
            </a:endParaRPr>
          </a:p>
        </p:txBody>
      </p:sp>
      <p:sp>
        <p:nvSpPr>
          <p:cNvPr id="5" name="AutoShape 10"/>
          <p:cNvSpPr>
            <a:spLocks noChangeArrowheads="1"/>
          </p:cNvSpPr>
          <p:nvPr/>
        </p:nvSpPr>
        <p:spPr bwMode="auto">
          <a:xfrm>
            <a:off x="8139659" y="344773"/>
            <a:ext cx="3805003" cy="6295869"/>
          </a:xfrm>
          <a:prstGeom prst="wedgeRectCallout">
            <a:avLst>
              <a:gd name="adj1" fmla="val -140058"/>
              <a:gd name="adj2" fmla="val 40544"/>
            </a:avLst>
          </a:prstGeom>
          <a:solidFill>
            <a:schemeClr val="bg1"/>
          </a:solidFill>
          <a:ln w="57150">
            <a:solidFill>
              <a:srgbClr val="C00000"/>
            </a:solidFill>
            <a:miter lim="800000"/>
            <a:headEnd/>
            <a:tailEnd/>
          </a:ln>
          <a:effectLst/>
          <a:extLst/>
        </p:spPr>
        <p:txBody>
          <a:bodyPr/>
          <a:lstStyle/>
          <a:p>
            <a:pPr algn="ctr"/>
            <a:r>
              <a:rPr lang="en-US" altLang="en-US" sz="2800" b="1" i="1" dirty="0">
                <a:solidFill>
                  <a:prstClr val="black"/>
                </a:solidFill>
              </a:rPr>
              <a:t>proistēmi</a:t>
            </a:r>
          </a:p>
          <a:p>
            <a:pPr algn="ctr"/>
            <a:r>
              <a:rPr lang="en-US" altLang="en-US" sz="2800" b="1" dirty="0">
                <a:solidFill>
                  <a:prstClr val="black"/>
                </a:solidFill>
              </a:rPr>
              <a:t>“To set or place before, to set over, to be over, to superintend, preside over.”</a:t>
            </a:r>
          </a:p>
        </p:txBody>
      </p:sp>
      <p:sp>
        <p:nvSpPr>
          <p:cNvPr id="3" name="TextBox 2"/>
          <p:cNvSpPr txBox="1"/>
          <p:nvPr/>
        </p:nvSpPr>
        <p:spPr>
          <a:xfrm>
            <a:off x="8259579" y="2449862"/>
            <a:ext cx="3685083" cy="4093428"/>
          </a:xfrm>
          <a:prstGeom prst="rect">
            <a:avLst/>
          </a:prstGeom>
          <a:noFill/>
        </p:spPr>
        <p:txBody>
          <a:bodyPr wrap="square" rtlCol="0">
            <a:spAutoFit/>
          </a:bodyPr>
          <a:lstStyle/>
          <a:p>
            <a:pPr marL="457200" indent="-457200">
              <a:buFont typeface="Arial" panose="020B0604020202020204" pitchFamily="34" charset="0"/>
              <a:buChar char="•"/>
            </a:pPr>
            <a:r>
              <a:rPr lang="en-US" altLang="en-US" sz="2600" b="1" dirty="0" smtClean="0">
                <a:solidFill>
                  <a:prstClr val="black"/>
                </a:solidFill>
                <a:effectLst>
                  <a:outerShdw blurRad="38100" dist="38100" dir="2700000" algn="tl">
                    <a:srgbClr val="FFFFFF"/>
                  </a:outerShdw>
                </a:effectLst>
              </a:rPr>
              <a:t>A deacon must be in control of his children and his household!</a:t>
            </a:r>
          </a:p>
          <a:p>
            <a:pPr marL="457200" indent="-457200">
              <a:buFont typeface="Arial" panose="020B0604020202020204" pitchFamily="34" charset="0"/>
              <a:buChar char="•"/>
            </a:pPr>
            <a:r>
              <a:rPr lang="en-US" altLang="en-US" sz="2600" b="1" dirty="0" smtClean="0">
                <a:solidFill>
                  <a:prstClr val="black"/>
                </a:solidFill>
                <a:effectLst>
                  <a:outerShdw blurRad="38100" dist="38100" dir="2700000" algn="tl">
                    <a:srgbClr val="FFFFFF"/>
                  </a:outerShdw>
                </a:effectLst>
              </a:rPr>
              <a:t>Unlike elders his children need not be believers (Titus 1:6).</a:t>
            </a:r>
          </a:p>
          <a:p>
            <a:r>
              <a:rPr lang="en-US" altLang="en-US" sz="2600" b="1" dirty="0" smtClean="0">
                <a:solidFill>
                  <a:prstClr val="black"/>
                </a:solidFill>
                <a:effectLst>
                  <a:outerShdw blurRad="38100" dist="38100" dir="2700000" algn="tl">
                    <a:srgbClr val="FFFFFF"/>
                  </a:outerShdw>
                </a:effectLst>
              </a:rPr>
              <a:t>Key here is </a:t>
            </a:r>
            <a:r>
              <a:rPr lang="en-US" altLang="en-US" sz="2600" b="1" u="sng" dirty="0" smtClean="0">
                <a:ln>
                  <a:solidFill>
                    <a:srgbClr val="C00000"/>
                  </a:solidFill>
                </a:ln>
                <a:solidFill>
                  <a:prstClr val="black"/>
                </a:solidFill>
                <a:effectLst>
                  <a:outerShdw blurRad="38100" dist="38100" dir="2700000" algn="tl">
                    <a:srgbClr val="FFFFFF"/>
                  </a:outerShdw>
                </a:effectLst>
              </a:rPr>
              <a:t>WELL</a:t>
            </a:r>
            <a:r>
              <a:rPr lang="en-US" altLang="en-US" sz="2600" b="1" dirty="0" smtClean="0">
                <a:solidFill>
                  <a:prstClr val="black"/>
                </a:solidFill>
                <a:effectLst>
                  <a:outerShdw blurRad="38100" dist="38100" dir="2700000" algn="tl">
                    <a:srgbClr val="FFFFFF"/>
                  </a:outerShdw>
                </a:effectLst>
              </a:rPr>
              <a:t>! His children must be well behaved (moral, good, kind, well-thought-of).</a:t>
            </a:r>
          </a:p>
        </p:txBody>
      </p:sp>
    </p:spTree>
    <p:extLst>
      <p:ext uri="{BB962C8B-B14F-4D97-AF65-F5344CB8AC3E}">
        <p14:creationId xmlns:p14="http://schemas.microsoft.com/office/powerpoint/2010/main" val="311783833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8000" r="-8000"/>
          </a:stretch>
        </a:blipFill>
        <a:effectLst/>
      </p:bgPr>
    </p:bg>
    <p:spTree>
      <p:nvGrpSpPr>
        <p:cNvPr id="1" name=""/>
        <p:cNvGrpSpPr/>
        <p:nvPr/>
      </p:nvGrpSpPr>
      <p:grpSpPr>
        <a:xfrm>
          <a:off x="0" y="0"/>
          <a:ext cx="0" cy="0"/>
          <a:chOff x="0" y="0"/>
          <a:chExt cx="0" cy="0"/>
        </a:xfrm>
      </p:grpSpPr>
      <p:sp>
        <p:nvSpPr>
          <p:cNvPr id="8" name="Rectangle 7"/>
          <p:cNvSpPr/>
          <p:nvPr/>
        </p:nvSpPr>
        <p:spPr>
          <a:xfrm>
            <a:off x="0" y="0"/>
            <a:ext cx="9019008" cy="923330"/>
          </a:xfrm>
          <a:prstGeom prst="rect">
            <a:avLst/>
          </a:prstGeom>
          <a:noFill/>
        </p:spPr>
        <p:txBody>
          <a:bodyPr wrap="none" lIns="91440" tIns="45720" rIns="91440" bIns="45720">
            <a:spAutoFit/>
          </a:bodyPr>
          <a:lstStyle/>
          <a:p>
            <a:pPr algn="ctr"/>
            <a:r>
              <a:rPr lang="en-US" sz="5400" b="1" u="sng" cap="none" spc="0" dirty="0" smtClean="0">
                <a:ln w="10541" cmpd="sng">
                  <a:solidFill>
                    <a:srgbClr val="C00000"/>
                  </a:solidFill>
                  <a:prstDash val="solid"/>
                </a:ln>
                <a:solidFill>
                  <a:sysClr val="windowText" lastClr="000000"/>
                </a:solidFill>
                <a:effectLst/>
                <a:latin typeface="Copperplate Gothic Bold" panose="020E0705020206020404" pitchFamily="34" charset="0"/>
              </a:rPr>
              <a:t>Who</a:t>
            </a:r>
            <a:r>
              <a:rPr lang="en-US" sz="5400" b="1" cap="none" spc="0" dirty="0" smtClean="0">
                <a:ln w="10541" cmpd="sng">
                  <a:solidFill>
                    <a:srgbClr val="C00000"/>
                  </a:solidFill>
                  <a:prstDash val="solid"/>
                </a:ln>
                <a:solidFill>
                  <a:sysClr val="windowText" lastClr="000000"/>
                </a:solidFill>
                <a:effectLst/>
                <a:latin typeface="Copperplate Gothic Bold" panose="020E0705020206020404" pitchFamily="34" charset="0"/>
              </a:rPr>
              <a:t> is to be Selected?</a:t>
            </a:r>
            <a:endParaRPr lang="en-US" sz="5400" b="1" cap="none" spc="0" dirty="0">
              <a:ln w="10541" cmpd="sng">
                <a:solidFill>
                  <a:srgbClr val="C00000"/>
                </a:solidFill>
                <a:prstDash val="solid"/>
              </a:ln>
              <a:solidFill>
                <a:sysClr val="windowText" lastClr="000000"/>
              </a:solidFill>
              <a:effectLst/>
              <a:latin typeface="Copperplate Gothic Bold" panose="020E0705020206020404" pitchFamily="34" charset="0"/>
            </a:endParaRPr>
          </a:p>
        </p:txBody>
      </p:sp>
      <p:sp>
        <p:nvSpPr>
          <p:cNvPr id="9" name="Text Box 9"/>
          <p:cNvSpPr txBox="1">
            <a:spLocks noChangeArrowheads="1"/>
          </p:cNvSpPr>
          <p:nvPr/>
        </p:nvSpPr>
        <p:spPr bwMode="auto">
          <a:xfrm>
            <a:off x="97436" y="1143084"/>
            <a:ext cx="11924676" cy="5693866"/>
          </a:xfrm>
          <a:prstGeom prst="rect">
            <a:avLst/>
          </a:prstGeom>
          <a:solidFill>
            <a:srgbClr val="F8F8F8">
              <a:alpha val="74902"/>
            </a:srgbClr>
          </a:solidFill>
          <a:ln w="9525">
            <a:solidFill>
              <a:schemeClr val="tx1"/>
            </a:solidFill>
            <a:miter lim="800000"/>
            <a:headEnd/>
            <a:tailEnd/>
          </a:ln>
          <a:effectLst/>
          <a:extLst/>
        </p:spPr>
        <p:txBody>
          <a:bodyPr wrap="square">
            <a:spAutoFit/>
          </a:bodyPr>
          <a:lstStyle/>
          <a:p>
            <a:pPr>
              <a:spcBef>
                <a:spcPct val="50000"/>
              </a:spcBef>
            </a:pPr>
            <a:r>
              <a:rPr lang="en-US" altLang="en-US" sz="2800" b="1" dirty="0" smtClean="0">
                <a:effectLst>
                  <a:outerShdw blurRad="38100" dist="38100" dir="2700000" algn="tl">
                    <a:srgbClr val="C0C0C0"/>
                  </a:outerShdw>
                </a:effectLst>
              </a:rPr>
              <a:t>Reverent (A man of unimpeachable honesty)</a:t>
            </a:r>
            <a:endParaRPr lang="en-US" altLang="en-US" sz="2800" b="1" dirty="0">
              <a:effectLst>
                <a:outerShdw blurRad="38100" dist="38100" dir="2700000" algn="tl">
                  <a:srgbClr val="C0C0C0"/>
                </a:outerShdw>
              </a:effectLst>
            </a:endParaRPr>
          </a:p>
          <a:p>
            <a:pPr>
              <a:spcBef>
                <a:spcPct val="50000"/>
              </a:spcBef>
            </a:pPr>
            <a:r>
              <a:rPr lang="en-US" altLang="en-US" sz="2800" b="1" dirty="0">
                <a:effectLst>
                  <a:outerShdw blurRad="38100" dist="38100" dir="2700000" algn="tl">
                    <a:srgbClr val="C0C0C0"/>
                  </a:outerShdw>
                </a:effectLst>
              </a:rPr>
              <a:t>Not </a:t>
            </a:r>
            <a:r>
              <a:rPr lang="en-US" altLang="en-US" sz="2800" b="1" dirty="0" smtClean="0">
                <a:effectLst>
                  <a:outerShdw blurRad="38100" dist="38100" dir="2700000" algn="tl">
                    <a:srgbClr val="C0C0C0"/>
                  </a:outerShdw>
                </a:effectLst>
              </a:rPr>
              <a:t>double-tongued (Not two-faced)</a:t>
            </a:r>
            <a:endParaRPr lang="en-US" altLang="en-US" sz="2800" b="1" dirty="0">
              <a:effectLst>
                <a:outerShdw blurRad="38100" dist="38100" dir="2700000" algn="tl">
                  <a:srgbClr val="C0C0C0"/>
                </a:outerShdw>
              </a:effectLst>
            </a:endParaRPr>
          </a:p>
          <a:p>
            <a:pPr>
              <a:spcBef>
                <a:spcPct val="50000"/>
              </a:spcBef>
            </a:pPr>
            <a:r>
              <a:rPr lang="en-US" altLang="en-US" sz="2800" b="1" dirty="0">
                <a:effectLst>
                  <a:outerShdw blurRad="38100" dist="38100" dir="2700000" algn="tl">
                    <a:srgbClr val="C0C0C0"/>
                  </a:outerShdw>
                </a:effectLst>
              </a:rPr>
              <a:t>Not addicted to much </a:t>
            </a:r>
            <a:r>
              <a:rPr lang="en-US" altLang="en-US" sz="2800" b="1" dirty="0" smtClean="0">
                <a:effectLst>
                  <a:outerShdw blurRad="38100" dist="38100" dir="2700000" algn="tl">
                    <a:srgbClr val="C0C0C0"/>
                  </a:outerShdw>
                </a:effectLst>
              </a:rPr>
              <a:t>wine (Total abstainer from and censures all use)</a:t>
            </a:r>
            <a:endParaRPr lang="en-US" altLang="en-US" sz="2800" b="1" dirty="0">
              <a:effectLst>
                <a:outerShdw blurRad="38100" dist="38100" dir="2700000" algn="tl">
                  <a:srgbClr val="C0C0C0"/>
                </a:outerShdw>
              </a:effectLst>
            </a:endParaRPr>
          </a:p>
          <a:p>
            <a:pPr>
              <a:spcBef>
                <a:spcPct val="50000"/>
              </a:spcBef>
            </a:pPr>
            <a:r>
              <a:rPr lang="en-US" altLang="en-US" sz="2800" b="1" dirty="0">
                <a:effectLst>
                  <a:outerShdw blurRad="38100" dist="38100" dir="2700000" algn="tl">
                    <a:srgbClr val="C0C0C0"/>
                  </a:outerShdw>
                </a:effectLst>
              </a:rPr>
              <a:t>Not </a:t>
            </a:r>
            <a:r>
              <a:rPr lang="en-US" altLang="en-US" sz="2800" b="1" dirty="0" smtClean="0">
                <a:effectLst>
                  <a:outerShdw blurRad="38100" dist="38100" dir="2700000" algn="tl">
                    <a:srgbClr val="C0C0C0"/>
                  </a:outerShdw>
                </a:effectLst>
              </a:rPr>
              <a:t>greedy for money (No lover of money, not covetous, not dishonest)</a:t>
            </a:r>
            <a:endParaRPr lang="en-US" altLang="en-US" sz="2800" b="1" dirty="0">
              <a:effectLst>
                <a:outerShdw blurRad="38100" dist="38100" dir="2700000" algn="tl">
                  <a:srgbClr val="C0C0C0"/>
                </a:outerShdw>
              </a:effectLst>
            </a:endParaRPr>
          </a:p>
          <a:p>
            <a:pPr>
              <a:spcBef>
                <a:spcPct val="50000"/>
              </a:spcBef>
            </a:pPr>
            <a:r>
              <a:rPr lang="en-US" altLang="en-US" sz="2800" b="1" dirty="0">
                <a:effectLst>
                  <a:outerShdw blurRad="38100" dist="38100" dir="2700000" algn="tl">
                    <a:srgbClr val="C0C0C0"/>
                  </a:outerShdw>
                </a:effectLst>
              </a:rPr>
              <a:t>Holding the mystery of the </a:t>
            </a:r>
            <a:r>
              <a:rPr lang="en-US" altLang="en-US" sz="2800" b="1" dirty="0" smtClean="0">
                <a:effectLst>
                  <a:outerShdw blurRad="38100" dist="38100" dir="2700000" algn="tl">
                    <a:srgbClr val="C0C0C0"/>
                  </a:outerShdw>
                </a:effectLst>
              </a:rPr>
              <a:t>faith (Knows, respects &amp; stands for truth regardless)</a:t>
            </a:r>
            <a:endParaRPr lang="en-US" altLang="en-US" sz="2800" b="1" dirty="0">
              <a:effectLst>
                <a:outerShdw blurRad="38100" dist="38100" dir="2700000" algn="tl">
                  <a:srgbClr val="C0C0C0"/>
                </a:outerShdw>
              </a:effectLst>
            </a:endParaRPr>
          </a:p>
          <a:p>
            <a:pPr>
              <a:spcBef>
                <a:spcPct val="50000"/>
              </a:spcBef>
            </a:pPr>
            <a:r>
              <a:rPr lang="en-US" altLang="en-US" sz="2800" b="1" dirty="0" smtClean="0">
                <a:effectLst>
                  <a:outerShdw blurRad="38100" dist="38100" dir="2700000" algn="tl">
                    <a:srgbClr val="C0C0C0"/>
                  </a:outerShdw>
                </a:effectLst>
              </a:rPr>
              <a:t>Tested (Scrutinized by the church AND a proven worker / servant)</a:t>
            </a:r>
            <a:endParaRPr lang="en-US" altLang="en-US" sz="2800" b="1" dirty="0">
              <a:effectLst>
                <a:outerShdw blurRad="38100" dist="38100" dir="2700000" algn="tl">
                  <a:srgbClr val="C0C0C0"/>
                </a:outerShdw>
              </a:effectLst>
            </a:endParaRPr>
          </a:p>
          <a:p>
            <a:pPr>
              <a:spcBef>
                <a:spcPct val="50000"/>
              </a:spcBef>
            </a:pPr>
            <a:r>
              <a:rPr lang="en-US" altLang="en-US" sz="2800" b="1" dirty="0" smtClean="0">
                <a:effectLst>
                  <a:outerShdw blurRad="38100" dist="38100" dir="2700000" algn="tl">
                    <a:srgbClr val="C0C0C0"/>
                  </a:outerShdw>
                </a:effectLst>
              </a:rPr>
              <a:t>Blameless (Any charge will be proven false)</a:t>
            </a:r>
            <a:endParaRPr lang="en-US" altLang="en-US" sz="2800" b="1" dirty="0">
              <a:effectLst>
                <a:outerShdw blurRad="38100" dist="38100" dir="2700000" algn="tl">
                  <a:srgbClr val="C0C0C0"/>
                </a:outerShdw>
              </a:effectLst>
            </a:endParaRPr>
          </a:p>
          <a:p>
            <a:pPr>
              <a:spcBef>
                <a:spcPct val="50000"/>
              </a:spcBef>
            </a:pPr>
            <a:r>
              <a:rPr lang="en-US" altLang="en-US" sz="2800" b="1" dirty="0">
                <a:effectLst>
                  <a:outerShdw blurRad="38100" dist="38100" dir="2700000" algn="tl">
                    <a:srgbClr val="C0C0C0"/>
                  </a:outerShdw>
                </a:effectLst>
              </a:rPr>
              <a:t>Husband of one </a:t>
            </a:r>
            <a:r>
              <a:rPr lang="en-US" altLang="en-US" sz="2800" b="1" dirty="0" smtClean="0">
                <a:effectLst>
                  <a:outerShdw blurRad="38100" dist="38100" dir="2700000" algn="tl">
                    <a:srgbClr val="C0C0C0"/>
                  </a:outerShdw>
                </a:effectLst>
              </a:rPr>
              <a:t>wife (Scripturally married)</a:t>
            </a:r>
            <a:endParaRPr lang="en-US" altLang="en-US" sz="2800" b="1" dirty="0">
              <a:effectLst>
                <a:outerShdw blurRad="38100" dist="38100" dir="2700000" algn="tl">
                  <a:srgbClr val="C0C0C0"/>
                </a:outerShdw>
              </a:effectLst>
            </a:endParaRPr>
          </a:p>
          <a:p>
            <a:pPr>
              <a:spcBef>
                <a:spcPct val="50000"/>
              </a:spcBef>
            </a:pPr>
            <a:r>
              <a:rPr lang="en-US" altLang="en-US" sz="2800" b="1" dirty="0">
                <a:effectLst>
                  <a:outerShdw blurRad="38100" dist="38100" dir="2700000" algn="tl">
                    <a:srgbClr val="C0C0C0"/>
                  </a:outerShdw>
                </a:effectLst>
              </a:rPr>
              <a:t>Rule children &amp; household </a:t>
            </a:r>
            <a:r>
              <a:rPr lang="en-US" altLang="en-US" sz="2800" b="1" dirty="0" smtClean="0">
                <a:effectLst>
                  <a:outerShdw blurRad="38100" dist="38100" dir="2700000" algn="tl">
                    <a:srgbClr val="C0C0C0"/>
                  </a:outerShdw>
                </a:effectLst>
              </a:rPr>
              <a:t>well (Lovingly controls his children / house)</a:t>
            </a:r>
            <a:endParaRPr lang="en-US" altLang="en-US" sz="2800" b="1" dirty="0">
              <a:effectLst>
                <a:outerShdw blurRad="38100" dist="38100" dir="2700000" algn="tl">
                  <a:srgbClr val="C0C0C0"/>
                </a:outerShdw>
              </a:effectLst>
            </a:endParaRPr>
          </a:p>
        </p:txBody>
      </p:sp>
    </p:spTree>
    <p:extLst>
      <p:ext uri="{BB962C8B-B14F-4D97-AF65-F5344CB8AC3E}">
        <p14:creationId xmlns:p14="http://schemas.microsoft.com/office/powerpoint/2010/main" val="623871672"/>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9">
                                            <p:bg/>
                                          </p:spTgt>
                                        </p:tgtEl>
                                        <p:attrNameLst>
                                          <p:attrName>style.visibility</p:attrName>
                                        </p:attrNameLst>
                                      </p:cBhvr>
                                      <p:to>
                                        <p:strVal val="visible"/>
                                      </p:to>
                                    </p:set>
                                    <p:animEffect transition="in" filter="wipe(up)">
                                      <p:cBhvr>
                                        <p:cTn id="7" dur="2000"/>
                                        <p:tgtEl>
                                          <p:spTgt spid="9">
                                            <p:bg/>
                                          </p:spTgt>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wipe(left)">
                                      <p:cBhvr>
                                        <p:cTn id="11" dur="2000"/>
                                        <p:tgtEl>
                                          <p:spTgt spid="9">
                                            <p:txEl>
                                              <p:pRg st="0" end="0"/>
                                            </p:txEl>
                                          </p:spTgt>
                                        </p:tgtEl>
                                      </p:cBhvr>
                                    </p:animEffect>
                                  </p:childTnLst>
                                </p:cTn>
                              </p:par>
                            </p:childTnLst>
                          </p:cTn>
                        </p:par>
                        <p:par>
                          <p:cTn id="12" fill="hold">
                            <p:stCondLst>
                              <p:cond delay="4000"/>
                            </p:stCondLst>
                            <p:childTnLst>
                              <p:par>
                                <p:cTn id="13" presetID="22" presetClass="entr" presetSubtype="8" fill="hold" grpId="0" nodeType="after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animEffect transition="in" filter="wipe(left)">
                                      <p:cBhvr>
                                        <p:cTn id="15" dur="2000"/>
                                        <p:tgtEl>
                                          <p:spTgt spid="9">
                                            <p:txEl>
                                              <p:pRg st="1" end="1"/>
                                            </p:txEl>
                                          </p:spTgt>
                                        </p:tgtEl>
                                      </p:cBhvr>
                                    </p:animEffect>
                                  </p:childTnLst>
                                </p:cTn>
                              </p:par>
                            </p:childTnLst>
                          </p:cTn>
                        </p:par>
                        <p:par>
                          <p:cTn id="16" fill="hold">
                            <p:stCondLst>
                              <p:cond delay="6000"/>
                            </p:stCondLst>
                            <p:childTnLst>
                              <p:par>
                                <p:cTn id="17" presetID="22" presetClass="entr" presetSubtype="8" fill="hold" grpId="0" nodeType="after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Effect transition="in" filter="wipe(left)">
                                      <p:cBhvr>
                                        <p:cTn id="19" dur="2000"/>
                                        <p:tgtEl>
                                          <p:spTgt spid="9">
                                            <p:txEl>
                                              <p:pRg st="2" end="2"/>
                                            </p:txEl>
                                          </p:spTgt>
                                        </p:tgtEl>
                                      </p:cBhvr>
                                    </p:animEffect>
                                  </p:childTnLst>
                                </p:cTn>
                              </p:par>
                            </p:childTnLst>
                          </p:cTn>
                        </p:par>
                        <p:par>
                          <p:cTn id="20" fill="hold">
                            <p:stCondLst>
                              <p:cond delay="8000"/>
                            </p:stCondLst>
                            <p:childTnLst>
                              <p:par>
                                <p:cTn id="21" presetID="22" presetClass="entr" presetSubtype="8" fill="hold" grpId="0" nodeType="afterEffect">
                                  <p:stCondLst>
                                    <p:cond delay="0"/>
                                  </p:stCondLst>
                                  <p:childTnLst>
                                    <p:set>
                                      <p:cBhvr>
                                        <p:cTn id="22" dur="1" fill="hold">
                                          <p:stCondLst>
                                            <p:cond delay="0"/>
                                          </p:stCondLst>
                                        </p:cTn>
                                        <p:tgtEl>
                                          <p:spTgt spid="9">
                                            <p:txEl>
                                              <p:pRg st="3" end="3"/>
                                            </p:txEl>
                                          </p:spTgt>
                                        </p:tgtEl>
                                        <p:attrNameLst>
                                          <p:attrName>style.visibility</p:attrName>
                                        </p:attrNameLst>
                                      </p:cBhvr>
                                      <p:to>
                                        <p:strVal val="visible"/>
                                      </p:to>
                                    </p:set>
                                    <p:animEffect transition="in" filter="wipe(left)">
                                      <p:cBhvr>
                                        <p:cTn id="23" dur="2000"/>
                                        <p:tgtEl>
                                          <p:spTgt spid="9">
                                            <p:txEl>
                                              <p:pRg st="3" end="3"/>
                                            </p:txEl>
                                          </p:spTgt>
                                        </p:tgtEl>
                                      </p:cBhvr>
                                    </p:animEffect>
                                  </p:childTnLst>
                                </p:cTn>
                              </p:par>
                            </p:childTnLst>
                          </p:cTn>
                        </p:par>
                        <p:par>
                          <p:cTn id="24" fill="hold">
                            <p:stCondLst>
                              <p:cond delay="10000"/>
                            </p:stCondLst>
                            <p:childTnLst>
                              <p:par>
                                <p:cTn id="25" presetID="22" presetClass="entr" presetSubtype="8" fill="hold" grpId="0" nodeType="after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wipe(left)">
                                      <p:cBhvr>
                                        <p:cTn id="27" dur="2000"/>
                                        <p:tgtEl>
                                          <p:spTgt spid="9">
                                            <p:txEl>
                                              <p:pRg st="4" end="4"/>
                                            </p:txEl>
                                          </p:spTgt>
                                        </p:tgtEl>
                                      </p:cBhvr>
                                    </p:animEffect>
                                  </p:childTnLst>
                                </p:cTn>
                              </p:par>
                            </p:childTnLst>
                          </p:cTn>
                        </p:par>
                        <p:par>
                          <p:cTn id="28" fill="hold">
                            <p:stCondLst>
                              <p:cond delay="12000"/>
                            </p:stCondLst>
                            <p:childTnLst>
                              <p:par>
                                <p:cTn id="29" presetID="22" presetClass="entr" presetSubtype="8" fill="hold" grpId="0" nodeType="afterEffect">
                                  <p:stCondLst>
                                    <p:cond delay="0"/>
                                  </p:stCondLst>
                                  <p:childTnLst>
                                    <p:set>
                                      <p:cBhvr>
                                        <p:cTn id="30" dur="1" fill="hold">
                                          <p:stCondLst>
                                            <p:cond delay="0"/>
                                          </p:stCondLst>
                                        </p:cTn>
                                        <p:tgtEl>
                                          <p:spTgt spid="9">
                                            <p:txEl>
                                              <p:pRg st="5" end="5"/>
                                            </p:txEl>
                                          </p:spTgt>
                                        </p:tgtEl>
                                        <p:attrNameLst>
                                          <p:attrName>style.visibility</p:attrName>
                                        </p:attrNameLst>
                                      </p:cBhvr>
                                      <p:to>
                                        <p:strVal val="visible"/>
                                      </p:to>
                                    </p:set>
                                    <p:animEffect transition="in" filter="wipe(left)">
                                      <p:cBhvr>
                                        <p:cTn id="31" dur="2000"/>
                                        <p:tgtEl>
                                          <p:spTgt spid="9">
                                            <p:txEl>
                                              <p:pRg st="5" end="5"/>
                                            </p:txEl>
                                          </p:spTgt>
                                        </p:tgtEl>
                                      </p:cBhvr>
                                    </p:animEffect>
                                  </p:childTnLst>
                                </p:cTn>
                              </p:par>
                            </p:childTnLst>
                          </p:cTn>
                        </p:par>
                        <p:par>
                          <p:cTn id="32" fill="hold">
                            <p:stCondLst>
                              <p:cond delay="14000"/>
                            </p:stCondLst>
                            <p:childTnLst>
                              <p:par>
                                <p:cTn id="33" presetID="22" presetClass="entr" presetSubtype="8" fill="hold" grpId="0" nodeType="afterEffect">
                                  <p:stCondLst>
                                    <p:cond delay="0"/>
                                  </p:stCondLst>
                                  <p:childTnLst>
                                    <p:set>
                                      <p:cBhvr>
                                        <p:cTn id="34" dur="1" fill="hold">
                                          <p:stCondLst>
                                            <p:cond delay="0"/>
                                          </p:stCondLst>
                                        </p:cTn>
                                        <p:tgtEl>
                                          <p:spTgt spid="9">
                                            <p:txEl>
                                              <p:pRg st="6" end="6"/>
                                            </p:txEl>
                                          </p:spTgt>
                                        </p:tgtEl>
                                        <p:attrNameLst>
                                          <p:attrName>style.visibility</p:attrName>
                                        </p:attrNameLst>
                                      </p:cBhvr>
                                      <p:to>
                                        <p:strVal val="visible"/>
                                      </p:to>
                                    </p:set>
                                    <p:animEffect transition="in" filter="wipe(left)">
                                      <p:cBhvr>
                                        <p:cTn id="35" dur="2000"/>
                                        <p:tgtEl>
                                          <p:spTgt spid="9">
                                            <p:txEl>
                                              <p:pRg st="6" end="6"/>
                                            </p:txEl>
                                          </p:spTgt>
                                        </p:tgtEl>
                                      </p:cBhvr>
                                    </p:animEffect>
                                  </p:childTnLst>
                                </p:cTn>
                              </p:par>
                            </p:childTnLst>
                          </p:cTn>
                        </p:par>
                        <p:par>
                          <p:cTn id="36" fill="hold">
                            <p:stCondLst>
                              <p:cond delay="16000"/>
                            </p:stCondLst>
                            <p:childTnLst>
                              <p:par>
                                <p:cTn id="37" presetID="22" presetClass="entr" presetSubtype="8" fill="hold" grpId="0" nodeType="afterEffect">
                                  <p:stCondLst>
                                    <p:cond delay="0"/>
                                  </p:stCondLst>
                                  <p:childTnLst>
                                    <p:set>
                                      <p:cBhvr>
                                        <p:cTn id="38" dur="1" fill="hold">
                                          <p:stCondLst>
                                            <p:cond delay="0"/>
                                          </p:stCondLst>
                                        </p:cTn>
                                        <p:tgtEl>
                                          <p:spTgt spid="9">
                                            <p:txEl>
                                              <p:pRg st="7" end="7"/>
                                            </p:txEl>
                                          </p:spTgt>
                                        </p:tgtEl>
                                        <p:attrNameLst>
                                          <p:attrName>style.visibility</p:attrName>
                                        </p:attrNameLst>
                                      </p:cBhvr>
                                      <p:to>
                                        <p:strVal val="visible"/>
                                      </p:to>
                                    </p:set>
                                    <p:animEffect transition="in" filter="wipe(left)">
                                      <p:cBhvr>
                                        <p:cTn id="39" dur="2000"/>
                                        <p:tgtEl>
                                          <p:spTgt spid="9">
                                            <p:txEl>
                                              <p:pRg st="7" end="7"/>
                                            </p:txEl>
                                          </p:spTgt>
                                        </p:tgtEl>
                                      </p:cBhvr>
                                    </p:animEffect>
                                  </p:childTnLst>
                                </p:cTn>
                              </p:par>
                            </p:childTnLst>
                          </p:cTn>
                        </p:par>
                        <p:par>
                          <p:cTn id="40" fill="hold">
                            <p:stCondLst>
                              <p:cond delay="18000"/>
                            </p:stCondLst>
                            <p:childTnLst>
                              <p:par>
                                <p:cTn id="41" presetID="22" presetClass="entr" presetSubtype="8" fill="hold" grpId="0" nodeType="afterEffect">
                                  <p:stCondLst>
                                    <p:cond delay="0"/>
                                  </p:stCondLst>
                                  <p:childTnLst>
                                    <p:set>
                                      <p:cBhvr>
                                        <p:cTn id="42" dur="1" fill="hold">
                                          <p:stCondLst>
                                            <p:cond delay="0"/>
                                          </p:stCondLst>
                                        </p:cTn>
                                        <p:tgtEl>
                                          <p:spTgt spid="9">
                                            <p:txEl>
                                              <p:pRg st="8" end="8"/>
                                            </p:txEl>
                                          </p:spTgt>
                                        </p:tgtEl>
                                        <p:attrNameLst>
                                          <p:attrName>style.visibility</p:attrName>
                                        </p:attrNameLst>
                                      </p:cBhvr>
                                      <p:to>
                                        <p:strVal val="visible"/>
                                      </p:to>
                                    </p:set>
                                    <p:animEffect transition="in" filter="wipe(left)">
                                      <p:cBhvr>
                                        <p:cTn id="43" dur="2000"/>
                                        <p:tgtEl>
                                          <p:spTgt spid="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bldLvl="5"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3729474"/>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9456" y="850178"/>
            <a:ext cx="11801856" cy="5847755"/>
          </a:xfrm>
          <a:prstGeom prst="rect">
            <a:avLst/>
          </a:prstGeom>
          <a:noFill/>
        </p:spPr>
        <p:txBody>
          <a:bodyPr wrap="square" rtlCol="0">
            <a:spAutoFit/>
          </a:bodyPr>
          <a:lstStyle/>
          <a:p>
            <a:r>
              <a:rPr lang="en-US" sz="3400" b="1" i="1" baseline="30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8 </a:t>
            </a:r>
            <a:r>
              <a:rPr lang="en-US" sz="3400" b="1" dirty="0">
                <a:latin typeface="Arial" panose="020B0604020202020204" pitchFamily="34" charset="0"/>
                <a:cs typeface="Arial" panose="020B0604020202020204" pitchFamily="34" charset="0"/>
              </a:rPr>
              <a:t>Likewise deacons must be reverent, not double-tongued, not given to much wine, not greedy for money, </a:t>
            </a:r>
            <a:r>
              <a:rPr lang="en-US" sz="3400" b="1" i="1" baseline="30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9 </a:t>
            </a:r>
            <a:r>
              <a:rPr lang="en-US" sz="3400" b="1" dirty="0">
                <a:latin typeface="Arial" panose="020B0604020202020204" pitchFamily="34" charset="0"/>
                <a:cs typeface="Arial" panose="020B0604020202020204" pitchFamily="34" charset="0"/>
              </a:rPr>
              <a:t>holding the mystery of the faith with a pure conscience. </a:t>
            </a:r>
            <a:r>
              <a:rPr lang="en-US" sz="3400" b="1" i="1" baseline="30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10 </a:t>
            </a:r>
            <a:r>
              <a:rPr lang="en-US" sz="3400" b="1" dirty="0">
                <a:latin typeface="Arial" panose="020B0604020202020204" pitchFamily="34" charset="0"/>
                <a:cs typeface="Arial" panose="020B0604020202020204" pitchFamily="34" charset="0"/>
              </a:rPr>
              <a:t>But let these also first be tested; then let them serve as deacons, being found blameless. </a:t>
            </a:r>
            <a:r>
              <a:rPr lang="en-US" sz="3400" b="1" i="1" baseline="30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11 </a:t>
            </a:r>
            <a:r>
              <a:rPr lang="en-US" sz="3400" b="1" dirty="0">
                <a:latin typeface="Arial" panose="020B0604020202020204" pitchFamily="34" charset="0"/>
                <a:cs typeface="Arial" panose="020B0604020202020204" pitchFamily="34" charset="0"/>
              </a:rPr>
              <a:t>Likewise, their wives must be reverent, not slanderers, temperate, faithful in all things. </a:t>
            </a:r>
            <a:r>
              <a:rPr lang="en-US" sz="3400" b="1" i="1" baseline="30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12</a:t>
            </a:r>
            <a:r>
              <a:rPr lang="en-US" sz="3400" b="1" baseline="30000" dirty="0">
                <a:latin typeface="Arial" panose="020B0604020202020204" pitchFamily="34" charset="0"/>
                <a:cs typeface="Arial" panose="020B0604020202020204" pitchFamily="34" charset="0"/>
              </a:rPr>
              <a:t> </a:t>
            </a:r>
            <a:r>
              <a:rPr lang="en-US" sz="3400" b="1" dirty="0">
                <a:latin typeface="Arial" panose="020B0604020202020204" pitchFamily="34" charset="0"/>
                <a:cs typeface="Arial" panose="020B0604020202020204" pitchFamily="34" charset="0"/>
              </a:rPr>
              <a:t>Let deacons be the husbands of one wife, ruling their children and their own houses well. </a:t>
            </a:r>
            <a:r>
              <a:rPr lang="en-US" sz="3400" b="1" i="1" baseline="30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13</a:t>
            </a:r>
            <a:r>
              <a:rPr lang="en-US" sz="3400" b="1" baseline="30000" dirty="0">
                <a:latin typeface="Arial" panose="020B0604020202020204" pitchFamily="34" charset="0"/>
                <a:cs typeface="Arial" panose="020B0604020202020204" pitchFamily="34" charset="0"/>
              </a:rPr>
              <a:t> </a:t>
            </a:r>
            <a:r>
              <a:rPr lang="en-US" sz="3400" b="1" dirty="0">
                <a:latin typeface="Arial" panose="020B0604020202020204" pitchFamily="34" charset="0"/>
                <a:cs typeface="Arial" panose="020B0604020202020204" pitchFamily="34" charset="0"/>
              </a:rPr>
              <a:t>For those who have served well as deacons obtain for themselves a good standing and great boldness in the faith which is in Christ Jesus.</a:t>
            </a:r>
            <a:endParaRPr lang="en-US" sz="3400" b="1" dirty="0" smtClean="0">
              <a:latin typeface="Arial" panose="020B0604020202020204" pitchFamily="34" charset="0"/>
              <a:cs typeface="Arial" panose="020B0604020202020204" pitchFamily="34" charset="0"/>
            </a:endParaRPr>
          </a:p>
        </p:txBody>
      </p:sp>
      <p:sp>
        <p:nvSpPr>
          <p:cNvPr id="3" name="Rectangle 2"/>
          <p:cNvSpPr/>
          <p:nvPr/>
        </p:nvSpPr>
        <p:spPr>
          <a:xfrm>
            <a:off x="2491236" y="0"/>
            <a:ext cx="7209539" cy="1015663"/>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000" b="1" cap="none" spc="800" dirty="0" smtClean="0">
                <a:ln w="11430">
                  <a:solidFill>
                    <a:srgbClr val="002060"/>
                  </a:solidFill>
                </a:ln>
                <a:solidFill>
                  <a:srgbClr val="FF0000"/>
                </a:solidFill>
                <a:effectLst>
                  <a:outerShdw blurRad="50800" dist="39000" dir="5460000" algn="tl">
                    <a:srgbClr val="000000">
                      <a:alpha val="38000"/>
                    </a:srgbClr>
                  </a:outerShdw>
                </a:effectLst>
              </a:rPr>
              <a:t>1 Timothy 3:8-13</a:t>
            </a:r>
            <a:endParaRPr lang="en-US" sz="6000" b="1" cap="none" spc="800" dirty="0">
              <a:ln w="11430">
                <a:solidFill>
                  <a:srgbClr val="002060"/>
                </a:solidFill>
              </a:ln>
              <a:solidFill>
                <a:srgbClr val="FF0000"/>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526428381"/>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8546854"/>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6" name="TextBox 5"/>
          <p:cNvSpPr txBox="1"/>
          <p:nvPr/>
        </p:nvSpPr>
        <p:spPr>
          <a:xfrm>
            <a:off x="8889167" y="2788171"/>
            <a:ext cx="2728210" cy="1015663"/>
          </a:xfrm>
          <a:prstGeom prst="rect">
            <a:avLst/>
          </a:prstGeom>
          <a:noFill/>
        </p:spPr>
        <p:txBody>
          <a:bodyPr wrap="square" rtlCol="0">
            <a:spAutoFit/>
          </a:bodyPr>
          <a:lstStyle/>
          <a:p>
            <a:r>
              <a:rPr lang="en-US" sz="6000" b="1" i="1" dirty="0" smtClean="0">
                <a:ln>
                  <a:solidFill>
                    <a:schemeClr val="tx1"/>
                  </a:solidFill>
                </a:ln>
                <a:solidFill>
                  <a:schemeClr val="tx1">
                    <a:lumMod val="75000"/>
                    <a:lumOff val="25000"/>
                  </a:schemeClr>
                </a:solidFill>
                <a:latin typeface="Baroque Script" panose="02000500000000000000" pitchFamily="2" charset="0"/>
              </a:rPr>
              <a:t>3 of 4</a:t>
            </a:r>
            <a:endParaRPr lang="en-US" sz="6000" b="1" i="1" dirty="0">
              <a:ln>
                <a:solidFill>
                  <a:schemeClr val="tx1"/>
                </a:solidFill>
              </a:ln>
              <a:solidFill>
                <a:schemeClr val="tx1">
                  <a:lumMod val="75000"/>
                  <a:lumOff val="25000"/>
                </a:schemeClr>
              </a:solidFill>
              <a:latin typeface="Baroque Script" panose="02000500000000000000" pitchFamily="2" charset="0"/>
            </a:endParaRPr>
          </a:p>
        </p:txBody>
      </p:sp>
    </p:spTree>
    <p:extLst>
      <p:ext uri="{BB962C8B-B14F-4D97-AF65-F5344CB8AC3E}">
        <p14:creationId xmlns:p14="http://schemas.microsoft.com/office/powerpoint/2010/main" val="3702508526"/>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5" name="Rounded Rectangle 4"/>
          <p:cNvSpPr/>
          <p:nvPr/>
        </p:nvSpPr>
        <p:spPr>
          <a:xfrm>
            <a:off x="8839200" y="877824"/>
            <a:ext cx="2755392" cy="463296"/>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7728952" y="2400337"/>
            <a:ext cx="4418077" cy="1569660"/>
          </a:xfrm>
          <a:prstGeom prst="rect">
            <a:avLst/>
          </a:prstGeom>
          <a:noFill/>
        </p:spPr>
        <p:txBody>
          <a:bodyPr wrap="square" rtlCol="0">
            <a:spAutoFit/>
          </a:bodyPr>
          <a:lstStyle/>
          <a:p>
            <a:pPr algn="ctr"/>
            <a:r>
              <a:rPr lang="en-US" sz="3200" b="1" u="sng" dirty="0" smtClean="0">
                <a:solidFill>
                  <a:srgbClr val="C00000"/>
                </a:solidFill>
                <a:effectLst>
                  <a:outerShdw blurRad="38100" dist="38100" dir="2700000" algn="tl">
                    <a:srgbClr val="000000">
                      <a:alpha val="43137"/>
                    </a:srgbClr>
                  </a:outerShdw>
                </a:effectLst>
              </a:rPr>
              <a:t>Saints</a:t>
            </a:r>
            <a:r>
              <a:rPr lang="en-US" sz="3200" b="1" dirty="0" smtClean="0"/>
              <a:t>:</a:t>
            </a:r>
          </a:p>
          <a:p>
            <a:pPr algn="ctr"/>
            <a:r>
              <a:rPr lang="en-US" sz="3200" b="1" dirty="0" smtClean="0"/>
              <a:t>“Set Apart” / Christians </a:t>
            </a:r>
          </a:p>
          <a:p>
            <a:pPr algn="ctr"/>
            <a:r>
              <a:rPr lang="en-US" sz="3200" b="1" dirty="0" smtClean="0"/>
              <a:t>(Acts 8:3; 9:13)</a:t>
            </a:r>
            <a:endParaRPr lang="en-US" sz="3200" b="1" dirty="0"/>
          </a:p>
        </p:txBody>
      </p:sp>
      <p:sp>
        <p:nvSpPr>
          <p:cNvPr id="21" name="Rounded Rectangle 20"/>
          <p:cNvSpPr/>
          <p:nvPr/>
        </p:nvSpPr>
        <p:spPr>
          <a:xfrm>
            <a:off x="4899285" y="1886575"/>
            <a:ext cx="1546485" cy="463296"/>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7899816" y="3880057"/>
            <a:ext cx="4109304" cy="1569660"/>
          </a:xfrm>
          <a:prstGeom prst="rect">
            <a:avLst/>
          </a:prstGeom>
          <a:noFill/>
        </p:spPr>
        <p:txBody>
          <a:bodyPr wrap="square" rtlCol="0">
            <a:spAutoFit/>
          </a:bodyPr>
          <a:lstStyle/>
          <a:p>
            <a:pPr algn="ctr"/>
            <a:r>
              <a:rPr lang="en-US" sz="3200" b="1" u="sng" dirty="0" smtClean="0">
                <a:solidFill>
                  <a:srgbClr val="C00000"/>
                </a:solidFill>
                <a:effectLst>
                  <a:outerShdw blurRad="38100" dist="38100" dir="2700000" algn="tl">
                    <a:srgbClr val="000000">
                      <a:alpha val="43137"/>
                    </a:srgbClr>
                  </a:outerShdw>
                </a:effectLst>
              </a:rPr>
              <a:t>Bishops</a:t>
            </a:r>
            <a:r>
              <a:rPr lang="en-US" sz="3200" b="1" dirty="0" smtClean="0"/>
              <a:t>:</a:t>
            </a:r>
          </a:p>
          <a:p>
            <a:pPr algn="ctr"/>
            <a:r>
              <a:rPr lang="en-US" sz="3200" b="1" dirty="0" smtClean="0"/>
              <a:t>Elders / Pastors (Acts 20:17,28)</a:t>
            </a:r>
            <a:endParaRPr lang="en-US" sz="3200" b="1" dirty="0"/>
          </a:p>
        </p:txBody>
      </p:sp>
      <p:sp>
        <p:nvSpPr>
          <p:cNvPr id="27" name="Rounded Rectangle 26"/>
          <p:cNvSpPr/>
          <p:nvPr/>
        </p:nvSpPr>
        <p:spPr>
          <a:xfrm>
            <a:off x="7126573" y="1886575"/>
            <a:ext cx="1546485" cy="463296"/>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7773923" y="5288340"/>
            <a:ext cx="4109304" cy="1569660"/>
          </a:xfrm>
          <a:prstGeom prst="rect">
            <a:avLst/>
          </a:prstGeom>
          <a:noFill/>
        </p:spPr>
        <p:txBody>
          <a:bodyPr wrap="square" rtlCol="0">
            <a:spAutoFit/>
          </a:bodyPr>
          <a:lstStyle/>
          <a:p>
            <a:pPr algn="ctr"/>
            <a:r>
              <a:rPr lang="en-US" sz="3200" b="1" u="sng" dirty="0" smtClean="0">
                <a:solidFill>
                  <a:srgbClr val="C00000"/>
                </a:solidFill>
                <a:effectLst>
                  <a:outerShdw blurRad="38100" dist="38100" dir="2700000" algn="tl">
                    <a:srgbClr val="000000">
                      <a:alpha val="43137"/>
                    </a:srgbClr>
                  </a:outerShdw>
                </a:effectLst>
              </a:rPr>
              <a:t>Deacons</a:t>
            </a:r>
            <a:r>
              <a:rPr lang="en-US" sz="3200" b="1" dirty="0" smtClean="0"/>
              <a:t>:</a:t>
            </a:r>
          </a:p>
          <a:p>
            <a:pPr algn="ctr"/>
            <a:r>
              <a:rPr lang="en-US" sz="3200" b="1" dirty="0" smtClean="0"/>
              <a:t>Special servants of the church (Acts 6:1-6)</a:t>
            </a:r>
            <a:endParaRPr lang="en-US" sz="3200" b="1" dirty="0"/>
          </a:p>
        </p:txBody>
      </p:sp>
    </p:spTree>
    <p:extLst>
      <p:ext uri="{BB962C8B-B14F-4D97-AF65-F5344CB8AC3E}">
        <p14:creationId xmlns:p14="http://schemas.microsoft.com/office/powerpoint/2010/main" val="4026847422"/>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circle(in)">
                                      <p:cBhvr>
                                        <p:cTn id="11" dur="2000"/>
                                        <p:tgtEl>
                                          <p:spTgt spid="20"/>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circle(in)">
                                      <p:cBhvr>
                                        <p:cTn id="16" dur="2000"/>
                                        <p:tgtEl>
                                          <p:spTgt spid="21"/>
                                        </p:tgtEl>
                                      </p:cBhvr>
                                    </p:animEffect>
                                  </p:childTnLst>
                                </p:cTn>
                              </p:par>
                            </p:childTnLst>
                          </p:cTn>
                        </p:par>
                        <p:par>
                          <p:cTn id="17" fill="hold">
                            <p:stCondLst>
                              <p:cond delay="2000"/>
                            </p:stCondLst>
                            <p:childTnLst>
                              <p:par>
                                <p:cTn id="18" presetID="6" presetClass="entr" presetSubtype="16" fill="hold" grpId="0"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circle(in)">
                                      <p:cBhvr>
                                        <p:cTn id="20" dur="20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circle(in)">
                                      <p:cBhvr>
                                        <p:cTn id="25" dur="2000"/>
                                        <p:tgtEl>
                                          <p:spTgt spid="27"/>
                                        </p:tgtEl>
                                      </p:cBhvr>
                                    </p:animEffect>
                                  </p:childTnLst>
                                </p:cTn>
                              </p:par>
                            </p:childTnLst>
                          </p:cTn>
                        </p:par>
                        <p:par>
                          <p:cTn id="26" fill="hold">
                            <p:stCondLst>
                              <p:cond delay="2000"/>
                            </p:stCondLst>
                            <p:childTnLst>
                              <p:par>
                                <p:cTn id="27" presetID="6" presetClass="entr" presetSubtype="16"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circle(in)">
                                      <p:cBhvr>
                                        <p:cTn id="29" dur="2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0" grpId="0"/>
      <p:bldP spid="21" grpId="0" animBg="1"/>
      <p:bldP spid="23" grpId="0"/>
      <p:bldP spid="27" grpId="0" animBg="1"/>
      <p:bldP spid="3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8" name="TextBox 7"/>
          <p:cNvSpPr txBox="1"/>
          <p:nvPr/>
        </p:nvSpPr>
        <p:spPr>
          <a:xfrm>
            <a:off x="197370" y="1174075"/>
            <a:ext cx="11797260" cy="5693866"/>
          </a:xfrm>
          <a:prstGeom prst="rect">
            <a:avLst/>
          </a:prstGeom>
          <a:solidFill>
            <a:srgbClr val="000000"/>
          </a:solidFill>
        </p:spPr>
        <p:txBody>
          <a:bodyPr wrap="square" rtlCol="0">
            <a:spAutoFit/>
          </a:bodyPr>
          <a:lstStyle/>
          <a:p>
            <a:pPr algn="ctr"/>
            <a:r>
              <a:rPr lang="en-US" sz="2800" dirty="0" smtClean="0">
                <a:solidFill>
                  <a:schemeClr val="bg1"/>
                </a:solidFill>
                <a:latin typeface="Arial Black" panose="020B0A04020102020204" pitchFamily="34" charset="0"/>
              </a:rPr>
              <a:t>Acts 6:2-3</a:t>
            </a:r>
          </a:p>
          <a:p>
            <a:pPr algn="ctr"/>
            <a:r>
              <a:rPr lang="en-US" sz="2800" dirty="0" smtClean="0">
                <a:solidFill>
                  <a:schemeClr val="bg1"/>
                </a:solidFill>
                <a:latin typeface="Arial Black" panose="020B0A04020102020204" pitchFamily="34" charset="0"/>
              </a:rPr>
              <a:t>It </a:t>
            </a:r>
            <a:r>
              <a:rPr lang="en-US" sz="2800" dirty="0">
                <a:solidFill>
                  <a:schemeClr val="bg1"/>
                </a:solidFill>
                <a:latin typeface="Arial Black" panose="020B0A04020102020204" pitchFamily="34" charset="0"/>
              </a:rPr>
              <a:t>is not desirable that we should leave the word of God and </a:t>
            </a:r>
            <a:r>
              <a:rPr lang="en-US" sz="2800" u="sng" dirty="0">
                <a:ln>
                  <a:solidFill>
                    <a:srgbClr val="C00000"/>
                  </a:solidFill>
                </a:ln>
                <a:solidFill>
                  <a:schemeClr val="bg1"/>
                </a:solidFill>
                <a:effectLst>
                  <a:outerShdw blurRad="38100" dist="38100" dir="2700000" algn="tl">
                    <a:srgbClr val="000000">
                      <a:alpha val="43137"/>
                    </a:srgbClr>
                  </a:outerShdw>
                </a:effectLst>
                <a:latin typeface="Arial Black" panose="020B0A04020102020204" pitchFamily="34" charset="0"/>
              </a:rPr>
              <a:t>serve</a:t>
            </a:r>
            <a:r>
              <a:rPr lang="en-US" sz="2800" dirty="0">
                <a:ln>
                  <a:solidFill>
                    <a:srgbClr val="C00000"/>
                  </a:solidFill>
                </a:ln>
                <a:solidFill>
                  <a:schemeClr val="bg1"/>
                </a:solidFill>
                <a:effectLst>
                  <a:outerShdw blurRad="38100" dist="38100" dir="2700000" algn="tl">
                    <a:srgbClr val="000000">
                      <a:alpha val="43137"/>
                    </a:srgbClr>
                  </a:outerShdw>
                </a:effectLst>
                <a:latin typeface="Arial Black" panose="020B0A04020102020204" pitchFamily="34" charset="0"/>
              </a:rPr>
              <a:t> </a:t>
            </a:r>
            <a:r>
              <a:rPr lang="en-US" sz="2800" dirty="0">
                <a:solidFill>
                  <a:schemeClr val="bg1"/>
                </a:solidFill>
                <a:latin typeface="Arial Black" panose="020B0A04020102020204" pitchFamily="34" charset="0"/>
              </a:rPr>
              <a:t>tables. </a:t>
            </a:r>
            <a:r>
              <a:rPr lang="en-US" sz="2800" dirty="0" smtClean="0">
                <a:solidFill>
                  <a:schemeClr val="bg1"/>
                </a:solidFill>
                <a:latin typeface="Arial Black" panose="020B0A04020102020204" pitchFamily="34" charset="0"/>
              </a:rPr>
              <a:t>Therefore</a:t>
            </a:r>
            <a:r>
              <a:rPr lang="en-US" sz="2800" dirty="0">
                <a:solidFill>
                  <a:schemeClr val="bg1"/>
                </a:solidFill>
                <a:latin typeface="Arial Black" panose="020B0A04020102020204" pitchFamily="34" charset="0"/>
              </a:rPr>
              <a:t>, brethren, seek out from among you seven men </a:t>
            </a:r>
            <a:r>
              <a:rPr lang="en-US" sz="2800" dirty="0" smtClean="0">
                <a:solidFill>
                  <a:schemeClr val="bg1"/>
                </a:solidFill>
                <a:latin typeface="Arial Black" panose="020B0A04020102020204" pitchFamily="34" charset="0"/>
              </a:rPr>
              <a:t>. . . whom </a:t>
            </a:r>
            <a:r>
              <a:rPr lang="en-US" sz="2800" dirty="0">
                <a:solidFill>
                  <a:schemeClr val="bg1"/>
                </a:solidFill>
                <a:latin typeface="Arial Black" panose="020B0A04020102020204" pitchFamily="34" charset="0"/>
              </a:rPr>
              <a:t>we may appoint over </a:t>
            </a:r>
            <a:r>
              <a:rPr lang="en-US" sz="2800" u="sng" dirty="0">
                <a:ln>
                  <a:solidFill>
                    <a:srgbClr val="C00000"/>
                  </a:solidFill>
                </a:ln>
                <a:solidFill>
                  <a:schemeClr val="bg1"/>
                </a:solidFill>
                <a:effectLst>
                  <a:outerShdw blurRad="38100" dist="38100" dir="2700000" algn="tl">
                    <a:srgbClr val="000000">
                      <a:alpha val="43137"/>
                    </a:srgbClr>
                  </a:outerShdw>
                </a:effectLst>
                <a:latin typeface="Arial Black" panose="020B0A04020102020204" pitchFamily="34" charset="0"/>
              </a:rPr>
              <a:t>this </a:t>
            </a:r>
            <a:r>
              <a:rPr lang="en-US" sz="2800" u="sng" dirty="0" smtClean="0">
                <a:ln>
                  <a:solidFill>
                    <a:srgbClr val="C00000"/>
                  </a:solidFill>
                </a:ln>
                <a:solidFill>
                  <a:schemeClr val="bg1"/>
                </a:solidFill>
                <a:effectLst>
                  <a:outerShdw blurRad="38100" dist="38100" dir="2700000" algn="tl">
                    <a:srgbClr val="000000">
                      <a:alpha val="43137"/>
                    </a:srgbClr>
                  </a:outerShdw>
                </a:effectLst>
                <a:latin typeface="Arial Black" panose="020B0A04020102020204" pitchFamily="34" charset="0"/>
              </a:rPr>
              <a:t>business</a:t>
            </a:r>
            <a:r>
              <a:rPr lang="en-US" sz="2800" dirty="0" smtClean="0">
                <a:solidFill>
                  <a:schemeClr val="bg1"/>
                </a:solidFill>
                <a:latin typeface="Arial Black" panose="020B0A04020102020204" pitchFamily="34" charset="0"/>
              </a:rPr>
              <a:t> . . . </a:t>
            </a:r>
          </a:p>
          <a:p>
            <a:pPr algn="ctr"/>
            <a:endParaRPr lang="en-US" sz="2800" dirty="0" smtClean="0">
              <a:solidFill>
                <a:schemeClr val="bg1"/>
              </a:solidFill>
              <a:latin typeface="Arial Black" panose="020B0A04020102020204" pitchFamily="34" charset="0"/>
            </a:endParaRPr>
          </a:p>
          <a:p>
            <a:pPr algn="ctr"/>
            <a:r>
              <a:rPr lang="en-US" sz="2800" dirty="0" smtClean="0">
                <a:solidFill>
                  <a:schemeClr val="bg1"/>
                </a:solidFill>
                <a:latin typeface="Arial Black" panose="020B0A04020102020204" pitchFamily="34" charset="0"/>
              </a:rPr>
              <a:t>1 Timothy 3:10, 13</a:t>
            </a:r>
          </a:p>
          <a:p>
            <a:pPr algn="ctr"/>
            <a:r>
              <a:rPr lang="en-US" sz="2800" dirty="0" smtClean="0">
                <a:solidFill>
                  <a:schemeClr val="bg1"/>
                </a:solidFill>
                <a:latin typeface="Arial Black" panose="020B0A04020102020204" pitchFamily="34" charset="0"/>
              </a:rPr>
              <a:t>Let </a:t>
            </a:r>
            <a:r>
              <a:rPr lang="en-US" sz="2800" dirty="0">
                <a:solidFill>
                  <a:schemeClr val="bg1"/>
                </a:solidFill>
                <a:latin typeface="Arial Black" panose="020B0A04020102020204" pitchFamily="34" charset="0"/>
              </a:rPr>
              <a:t>these also </a:t>
            </a:r>
            <a:r>
              <a:rPr lang="en-US" sz="2800" u="sng" dirty="0">
                <a:ln>
                  <a:solidFill>
                    <a:srgbClr val="C00000"/>
                  </a:solidFill>
                </a:ln>
                <a:solidFill>
                  <a:schemeClr val="bg1"/>
                </a:solidFill>
                <a:effectLst>
                  <a:outerShdw blurRad="38100" dist="38100" dir="2700000" algn="tl">
                    <a:srgbClr val="000000">
                      <a:alpha val="43137"/>
                    </a:srgbClr>
                  </a:outerShdw>
                </a:effectLst>
                <a:latin typeface="Arial Black" panose="020B0A04020102020204" pitchFamily="34" charset="0"/>
              </a:rPr>
              <a:t>first be tested</a:t>
            </a:r>
            <a:r>
              <a:rPr lang="en-US" sz="2800" dirty="0">
                <a:solidFill>
                  <a:schemeClr val="bg1"/>
                </a:solidFill>
                <a:latin typeface="Arial Black" panose="020B0A04020102020204" pitchFamily="34" charset="0"/>
              </a:rPr>
              <a:t>; then let them </a:t>
            </a:r>
            <a:r>
              <a:rPr lang="en-US" sz="2800" u="sng" dirty="0">
                <a:ln>
                  <a:solidFill>
                    <a:srgbClr val="C00000"/>
                  </a:solidFill>
                </a:ln>
                <a:solidFill>
                  <a:schemeClr val="bg1"/>
                </a:solidFill>
                <a:effectLst>
                  <a:outerShdw blurRad="38100" dist="38100" dir="2700000" algn="tl">
                    <a:srgbClr val="000000">
                      <a:alpha val="43137"/>
                    </a:srgbClr>
                  </a:outerShdw>
                </a:effectLst>
                <a:latin typeface="Arial Black" panose="020B0A04020102020204" pitchFamily="34" charset="0"/>
              </a:rPr>
              <a:t>serve</a:t>
            </a:r>
            <a:r>
              <a:rPr lang="en-US" sz="2800" dirty="0">
                <a:solidFill>
                  <a:schemeClr val="bg1"/>
                </a:solidFill>
                <a:effectLst>
                  <a:outerShdw blurRad="38100" dist="38100" dir="2700000" algn="tl">
                    <a:srgbClr val="000000">
                      <a:alpha val="43137"/>
                    </a:srgbClr>
                  </a:outerShdw>
                </a:effectLst>
                <a:latin typeface="Arial Black" panose="020B0A04020102020204" pitchFamily="34" charset="0"/>
              </a:rPr>
              <a:t> </a:t>
            </a:r>
            <a:r>
              <a:rPr lang="en-US" sz="2800" dirty="0">
                <a:solidFill>
                  <a:schemeClr val="bg1"/>
                </a:solidFill>
                <a:latin typeface="Arial Black" panose="020B0A04020102020204" pitchFamily="34" charset="0"/>
              </a:rPr>
              <a:t>as </a:t>
            </a:r>
            <a:r>
              <a:rPr lang="en-US" sz="2800" dirty="0" smtClean="0">
                <a:solidFill>
                  <a:schemeClr val="bg1"/>
                </a:solidFill>
                <a:latin typeface="Arial Black" panose="020B0A04020102020204" pitchFamily="34" charset="0"/>
              </a:rPr>
              <a:t>deacons . . .</a:t>
            </a:r>
          </a:p>
          <a:p>
            <a:endParaRPr lang="en-US" sz="2800" dirty="0">
              <a:solidFill>
                <a:schemeClr val="bg1"/>
              </a:solidFill>
              <a:latin typeface="Arial Black" panose="020B0A04020102020204" pitchFamily="34" charset="0"/>
            </a:endParaRPr>
          </a:p>
          <a:p>
            <a:pPr algn="ctr"/>
            <a:r>
              <a:rPr lang="en-US" sz="2800" dirty="0">
                <a:solidFill>
                  <a:schemeClr val="bg1"/>
                </a:solidFill>
                <a:latin typeface="Arial Black" panose="020B0A04020102020204" pitchFamily="34" charset="0"/>
              </a:rPr>
              <a:t>For those who have </a:t>
            </a:r>
            <a:r>
              <a:rPr lang="en-US" sz="2800" u="sng" dirty="0">
                <a:ln>
                  <a:solidFill>
                    <a:srgbClr val="C00000"/>
                  </a:solidFill>
                </a:ln>
                <a:solidFill>
                  <a:schemeClr val="bg1"/>
                </a:solidFill>
                <a:effectLst>
                  <a:outerShdw blurRad="38100" dist="38100" dir="2700000" algn="tl">
                    <a:srgbClr val="000000">
                      <a:alpha val="43137"/>
                    </a:srgbClr>
                  </a:outerShdw>
                </a:effectLst>
                <a:latin typeface="Arial Black" panose="020B0A04020102020204" pitchFamily="34" charset="0"/>
              </a:rPr>
              <a:t>served</a:t>
            </a:r>
            <a:r>
              <a:rPr lang="en-US" sz="2800" dirty="0">
                <a:ln>
                  <a:solidFill>
                    <a:srgbClr val="C00000"/>
                  </a:solidFill>
                </a:ln>
                <a:solidFill>
                  <a:schemeClr val="bg1"/>
                </a:solidFill>
                <a:effectLst>
                  <a:outerShdw blurRad="38100" dist="38100" dir="2700000" algn="tl">
                    <a:srgbClr val="000000">
                      <a:alpha val="43137"/>
                    </a:srgbClr>
                  </a:outerShdw>
                </a:effectLst>
                <a:latin typeface="Arial Black" panose="020B0A04020102020204" pitchFamily="34" charset="0"/>
              </a:rPr>
              <a:t> </a:t>
            </a:r>
            <a:r>
              <a:rPr lang="en-US" sz="2800" dirty="0">
                <a:solidFill>
                  <a:schemeClr val="bg1"/>
                </a:solidFill>
                <a:latin typeface="Arial Black" panose="020B0A04020102020204" pitchFamily="34" charset="0"/>
              </a:rPr>
              <a:t>well as deacons obtain for themselves a good standing and great boldness in the faith which is in Christ Jesus</a:t>
            </a:r>
            <a:r>
              <a:rPr lang="en-US" sz="2800" dirty="0" smtClean="0">
                <a:solidFill>
                  <a:schemeClr val="bg1"/>
                </a:solidFill>
                <a:latin typeface="Arial Black" panose="020B0A04020102020204" pitchFamily="34" charset="0"/>
              </a:rPr>
              <a:t>.</a:t>
            </a:r>
            <a:endParaRPr lang="en-US" sz="2800" dirty="0">
              <a:solidFill>
                <a:schemeClr val="bg1"/>
              </a:solidFill>
              <a:latin typeface="Arial Black" panose="020B0A04020102020204" pitchFamily="34" charset="0"/>
            </a:endParaRPr>
          </a:p>
        </p:txBody>
      </p:sp>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l="5316" t="7877" r="4740" b="7562"/>
          <a:stretch/>
        </p:blipFill>
        <p:spPr>
          <a:xfrm>
            <a:off x="197370" y="2986687"/>
            <a:ext cx="1726868" cy="1150598"/>
          </a:xfrm>
          <a:prstGeom prst="rect">
            <a:avLst/>
          </a:prstGeom>
          <a:ln>
            <a:noFill/>
          </a:ln>
          <a:effectLst>
            <a:softEdge rad="112500"/>
          </a:effectLst>
        </p:spPr>
      </p:pic>
    </p:spTree>
    <p:extLst>
      <p:ext uri="{BB962C8B-B14F-4D97-AF65-F5344CB8AC3E}">
        <p14:creationId xmlns:p14="http://schemas.microsoft.com/office/powerpoint/2010/main" val="2556095820"/>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animEffect transition="in" filter="wipe(up)">
                                      <p:cBhvr>
                                        <p:cTn id="7" dur="2000"/>
                                        <p:tgtEl>
                                          <p:spTgt spid="8">
                                            <p:bg/>
                                          </p:spTgt>
                                        </p:tgtEl>
                                      </p:cBhvr>
                                    </p:animEffect>
                                  </p:childTnLst>
                                </p:cTn>
                              </p:par>
                            </p:childTnLst>
                          </p:cTn>
                        </p:par>
                        <p:par>
                          <p:cTn id="8" fill="hold">
                            <p:stCondLst>
                              <p:cond delay="2000"/>
                            </p:stCondLst>
                            <p:childTnLst>
                              <p:par>
                                <p:cTn id="9" presetID="1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plus(in)">
                                      <p:cBhvr>
                                        <p:cTn id="11" dur="2000"/>
                                        <p:tgtEl>
                                          <p:spTgt spid="2"/>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wipe(up)">
                                      <p:cBhvr>
                                        <p:cTn id="14" dur="2000"/>
                                        <p:tgtEl>
                                          <p:spTgt spid="8">
                                            <p:txEl>
                                              <p:pRg st="0" end="0"/>
                                            </p:txEl>
                                          </p:spTgt>
                                        </p:tgtEl>
                                      </p:cBhvr>
                                    </p:animEffect>
                                  </p:childTnLst>
                                </p:cTn>
                              </p:par>
                              <p:par>
                                <p:cTn id="15" presetID="22" presetClass="entr" presetSubtype="1" fill="hold" grpId="0" nodeType="with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wipe(up)">
                                      <p:cBhvr>
                                        <p:cTn id="17" dur="20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wipe(up)">
                                      <p:cBhvr>
                                        <p:cTn id="22" dur="2000"/>
                                        <p:tgtEl>
                                          <p:spTgt spid="8">
                                            <p:txEl>
                                              <p:pRg st="3" end="3"/>
                                            </p:txEl>
                                          </p:spTgt>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8">
                                            <p:txEl>
                                              <p:pRg st="4" end="4"/>
                                            </p:txEl>
                                          </p:spTgt>
                                        </p:tgtEl>
                                        <p:attrNameLst>
                                          <p:attrName>style.visibility</p:attrName>
                                        </p:attrNameLst>
                                      </p:cBhvr>
                                      <p:to>
                                        <p:strVal val="visible"/>
                                      </p:to>
                                    </p:set>
                                    <p:animEffect transition="in" filter="wipe(up)">
                                      <p:cBhvr>
                                        <p:cTn id="25" dur="2000"/>
                                        <p:tgtEl>
                                          <p:spTgt spid="8">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8">
                                            <p:txEl>
                                              <p:pRg st="6" end="6"/>
                                            </p:txEl>
                                          </p:spTgt>
                                        </p:tgtEl>
                                        <p:attrNameLst>
                                          <p:attrName>style.visibility</p:attrName>
                                        </p:attrNameLst>
                                      </p:cBhvr>
                                      <p:to>
                                        <p:strVal val="visible"/>
                                      </p:to>
                                    </p:set>
                                    <p:animEffect transition="in" filter="wipe(up)">
                                      <p:cBhvr>
                                        <p:cTn id="30" dur="20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bldLvl="5"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8000" r="-8000"/>
          </a:stretch>
        </a:blipFill>
        <a:effectLst/>
      </p:bgPr>
    </p:bg>
    <p:spTree>
      <p:nvGrpSpPr>
        <p:cNvPr id="1" name=""/>
        <p:cNvGrpSpPr/>
        <p:nvPr/>
      </p:nvGrpSpPr>
      <p:grpSpPr>
        <a:xfrm>
          <a:off x="0" y="0"/>
          <a:ext cx="0" cy="0"/>
          <a:chOff x="0" y="0"/>
          <a:chExt cx="0" cy="0"/>
        </a:xfrm>
      </p:grpSpPr>
      <p:sp>
        <p:nvSpPr>
          <p:cNvPr id="8" name="Rectangle 7"/>
          <p:cNvSpPr/>
          <p:nvPr/>
        </p:nvSpPr>
        <p:spPr>
          <a:xfrm>
            <a:off x="0" y="0"/>
            <a:ext cx="9019008" cy="923330"/>
          </a:xfrm>
          <a:prstGeom prst="rect">
            <a:avLst/>
          </a:prstGeom>
          <a:noFill/>
        </p:spPr>
        <p:txBody>
          <a:bodyPr wrap="none" lIns="91440" tIns="45720" rIns="91440" bIns="45720">
            <a:spAutoFit/>
          </a:bodyPr>
          <a:lstStyle/>
          <a:p>
            <a:pPr algn="ctr"/>
            <a:r>
              <a:rPr lang="en-US" sz="5400" b="1" u="sng" cap="none" spc="0" dirty="0" smtClean="0">
                <a:ln w="10541" cmpd="sng">
                  <a:solidFill>
                    <a:srgbClr val="C00000"/>
                  </a:solidFill>
                  <a:prstDash val="solid"/>
                </a:ln>
                <a:solidFill>
                  <a:sysClr val="windowText" lastClr="000000"/>
                </a:solidFill>
                <a:effectLst/>
                <a:latin typeface="Copperplate Gothic Bold" panose="020E0705020206020404" pitchFamily="34" charset="0"/>
              </a:rPr>
              <a:t>Who</a:t>
            </a:r>
            <a:r>
              <a:rPr lang="en-US" sz="5400" b="1" cap="none" spc="0" dirty="0" smtClean="0">
                <a:ln w="10541" cmpd="sng">
                  <a:solidFill>
                    <a:srgbClr val="C00000"/>
                  </a:solidFill>
                  <a:prstDash val="solid"/>
                </a:ln>
                <a:solidFill>
                  <a:sysClr val="windowText" lastClr="000000"/>
                </a:solidFill>
                <a:effectLst/>
                <a:latin typeface="Copperplate Gothic Bold" panose="020E0705020206020404" pitchFamily="34" charset="0"/>
              </a:rPr>
              <a:t> is to be Selected?</a:t>
            </a:r>
            <a:endParaRPr lang="en-US" sz="5400" b="1" cap="none" spc="0" dirty="0">
              <a:ln w="10541" cmpd="sng">
                <a:solidFill>
                  <a:srgbClr val="C00000"/>
                </a:solidFill>
                <a:prstDash val="solid"/>
              </a:ln>
              <a:solidFill>
                <a:sysClr val="windowText" lastClr="000000"/>
              </a:solidFill>
              <a:effectLst/>
              <a:latin typeface="Copperplate Gothic Bold" panose="020E0705020206020404" pitchFamily="34" charset="0"/>
            </a:endParaRPr>
          </a:p>
        </p:txBody>
      </p:sp>
      <p:sp>
        <p:nvSpPr>
          <p:cNvPr id="9" name="TextBox 8"/>
          <p:cNvSpPr txBox="1"/>
          <p:nvPr/>
        </p:nvSpPr>
        <p:spPr>
          <a:xfrm>
            <a:off x="482183" y="1079292"/>
            <a:ext cx="11227633" cy="3970318"/>
          </a:xfrm>
          <a:prstGeom prst="rect">
            <a:avLst/>
          </a:prstGeom>
          <a:solidFill>
            <a:srgbClr val="FFFFFF">
              <a:alpha val="69804"/>
            </a:srgbClr>
          </a:solidFill>
        </p:spPr>
        <p:txBody>
          <a:bodyPr wrap="square" rtlCol="0">
            <a:spAutoFit/>
          </a:bodyPr>
          <a:lstStyle/>
          <a:p>
            <a:pPr lvl="0" fontAlgn="base">
              <a:spcBef>
                <a:spcPct val="50000"/>
              </a:spcBef>
              <a:spcAft>
                <a:spcPct val="0"/>
              </a:spcAft>
            </a:pPr>
            <a:r>
              <a:rPr lang="en-US" altLang="en-US" sz="3600" b="1" dirty="0" smtClean="0">
                <a:ln>
                  <a:solidFill>
                    <a:srgbClr val="FFC000"/>
                  </a:solidFill>
                </a:ln>
                <a:solidFill>
                  <a:sysClr val="windowText" lastClr="000000"/>
                </a:solidFill>
                <a:effectLst>
                  <a:outerShdw blurRad="38100" dist="38100" dir="2700000" algn="tl">
                    <a:srgbClr val="4D4D4D"/>
                  </a:outerShdw>
                </a:effectLst>
                <a:latin typeface="Arial" charset="0"/>
              </a:rPr>
              <a:t>Those popular </a:t>
            </a:r>
            <a:r>
              <a:rPr lang="en-US" altLang="en-US" sz="3600" b="1" dirty="0">
                <a:ln>
                  <a:solidFill>
                    <a:srgbClr val="FFC000"/>
                  </a:solidFill>
                </a:ln>
                <a:solidFill>
                  <a:sysClr val="windowText" lastClr="000000"/>
                </a:solidFill>
                <a:effectLst>
                  <a:outerShdw blurRad="38100" dist="38100" dir="2700000" algn="tl">
                    <a:srgbClr val="4D4D4D"/>
                  </a:outerShdw>
                </a:effectLst>
                <a:latin typeface="Arial" charset="0"/>
              </a:rPr>
              <a:t>w/in the congregation?</a:t>
            </a:r>
          </a:p>
          <a:p>
            <a:pPr lvl="0" fontAlgn="base">
              <a:spcBef>
                <a:spcPct val="50000"/>
              </a:spcBef>
              <a:spcAft>
                <a:spcPct val="0"/>
              </a:spcAft>
            </a:pPr>
            <a:r>
              <a:rPr lang="en-US" altLang="en-US" sz="3600" b="1" dirty="0">
                <a:ln>
                  <a:solidFill>
                    <a:srgbClr val="FFC000"/>
                  </a:solidFill>
                </a:ln>
                <a:solidFill>
                  <a:sysClr val="windowText" lastClr="000000"/>
                </a:solidFill>
                <a:effectLst>
                  <a:outerShdw blurRad="38100" dist="38100" dir="2700000" algn="tl">
                    <a:srgbClr val="4D4D4D"/>
                  </a:outerShdw>
                </a:effectLst>
                <a:latin typeface="Arial" charset="0"/>
              </a:rPr>
              <a:t>Those whose feelings we wish to spare?</a:t>
            </a:r>
          </a:p>
          <a:p>
            <a:pPr lvl="0" fontAlgn="base">
              <a:spcBef>
                <a:spcPct val="50000"/>
              </a:spcBef>
              <a:spcAft>
                <a:spcPct val="0"/>
              </a:spcAft>
            </a:pPr>
            <a:r>
              <a:rPr lang="en-US" altLang="en-US" sz="3600" b="1" dirty="0">
                <a:ln>
                  <a:solidFill>
                    <a:srgbClr val="FFC000"/>
                  </a:solidFill>
                </a:ln>
                <a:solidFill>
                  <a:sysClr val="windowText" lastClr="000000"/>
                </a:solidFill>
                <a:effectLst>
                  <a:outerShdw blurRad="38100" dist="38100" dir="2700000" algn="tl">
                    <a:srgbClr val="4D4D4D"/>
                  </a:outerShdw>
                </a:effectLst>
                <a:latin typeface="Arial" charset="0"/>
              </a:rPr>
              <a:t>Those needing to grow spiritually?</a:t>
            </a:r>
          </a:p>
          <a:p>
            <a:pPr lvl="0" fontAlgn="base">
              <a:spcBef>
                <a:spcPct val="50000"/>
              </a:spcBef>
              <a:spcAft>
                <a:spcPct val="0"/>
              </a:spcAft>
            </a:pPr>
            <a:r>
              <a:rPr lang="en-US" altLang="en-US" sz="3600" b="1" dirty="0">
                <a:ln>
                  <a:solidFill>
                    <a:srgbClr val="FFC000"/>
                  </a:solidFill>
                </a:ln>
                <a:solidFill>
                  <a:sysClr val="windowText" lastClr="000000"/>
                </a:solidFill>
                <a:effectLst>
                  <a:outerShdw blurRad="38100" dist="38100" dir="2700000" algn="tl">
                    <a:srgbClr val="4D4D4D"/>
                  </a:outerShdw>
                </a:effectLst>
                <a:latin typeface="Arial" charset="0"/>
              </a:rPr>
              <a:t>Those who have been long time members?</a:t>
            </a:r>
          </a:p>
          <a:p>
            <a:pPr lvl="0" fontAlgn="base">
              <a:spcBef>
                <a:spcPct val="50000"/>
              </a:spcBef>
              <a:spcAft>
                <a:spcPct val="0"/>
              </a:spcAft>
            </a:pPr>
            <a:r>
              <a:rPr lang="en-US" altLang="en-US" sz="3600" b="1" dirty="0">
                <a:ln>
                  <a:solidFill>
                    <a:srgbClr val="FFC000"/>
                  </a:solidFill>
                </a:ln>
                <a:solidFill>
                  <a:sysClr val="windowText" lastClr="000000"/>
                </a:solidFill>
                <a:effectLst>
                  <a:outerShdw blurRad="38100" dist="38100" dir="2700000" algn="tl">
                    <a:srgbClr val="4D4D4D"/>
                  </a:outerShdw>
                </a:effectLst>
                <a:latin typeface="Arial" charset="0"/>
              </a:rPr>
              <a:t>Those with very nice families</a:t>
            </a:r>
            <a:r>
              <a:rPr lang="en-US" altLang="en-US" sz="3600" b="1" dirty="0" smtClean="0">
                <a:ln>
                  <a:solidFill>
                    <a:srgbClr val="FFC000"/>
                  </a:solidFill>
                </a:ln>
                <a:solidFill>
                  <a:sysClr val="windowText" lastClr="000000"/>
                </a:solidFill>
                <a:effectLst>
                  <a:outerShdw blurRad="38100" dist="38100" dir="2700000" algn="tl">
                    <a:srgbClr val="4D4D4D"/>
                  </a:outerShdw>
                </a:effectLst>
                <a:latin typeface="Arial" charset="0"/>
              </a:rPr>
              <a:t>?</a:t>
            </a:r>
            <a:endParaRPr lang="en-US" altLang="en-US" sz="3600" b="1" dirty="0">
              <a:ln>
                <a:solidFill>
                  <a:srgbClr val="FFC000"/>
                </a:solidFill>
              </a:ln>
              <a:solidFill>
                <a:sysClr val="windowText" lastClr="000000"/>
              </a:solidFill>
              <a:effectLst>
                <a:outerShdw blurRad="38100" dist="38100" dir="2700000" algn="tl">
                  <a:srgbClr val="4D4D4D"/>
                </a:outerShdw>
              </a:effectLst>
              <a:latin typeface="Arial" charset="0"/>
            </a:endParaRPr>
          </a:p>
        </p:txBody>
      </p:sp>
      <p:sp>
        <p:nvSpPr>
          <p:cNvPr id="10" name="Text Box 7"/>
          <p:cNvSpPr txBox="1">
            <a:spLocks noChangeArrowheads="1"/>
          </p:cNvSpPr>
          <p:nvPr/>
        </p:nvSpPr>
        <p:spPr bwMode="auto">
          <a:xfrm>
            <a:off x="404734" y="1091892"/>
            <a:ext cx="11392525" cy="4462760"/>
          </a:xfrm>
          <a:prstGeom prst="rect">
            <a:avLst/>
          </a:prstGeom>
          <a:solidFill>
            <a:srgbClr val="000000">
              <a:alpha val="80000"/>
            </a:srgbClr>
          </a:solidFill>
          <a:ln w="9525">
            <a:noFill/>
            <a:miter lim="800000"/>
            <a:headEnd/>
            <a:tailEnd/>
          </a:ln>
          <a:effectLst/>
        </p:spPr>
        <p:txBody>
          <a:bodyPr wrap="square">
            <a:spAutoFit/>
          </a:bodyPr>
          <a:lstStyle/>
          <a:p>
            <a:pPr algn="ctr"/>
            <a:r>
              <a:rPr lang="en-US" altLang="en-US" sz="3200" b="1" dirty="0">
                <a:ln>
                  <a:solidFill>
                    <a:srgbClr val="FFC000"/>
                  </a:solidFill>
                </a:ln>
                <a:solidFill>
                  <a:schemeClr val="bg1"/>
                </a:solidFill>
              </a:rPr>
              <a:t>1 </a:t>
            </a:r>
            <a:r>
              <a:rPr lang="en-US" altLang="en-US" sz="3200" b="1" dirty="0" smtClean="0">
                <a:ln>
                  <a:solidFill>
                    <a:srgbClr val="FFC000"/>
                  </a:solidFill>
                </a:ln>
                <a:solidFill>
                  <a:schemeClr val="bg1"/>
                </a:solidFill>
              </a:rPr>
              <a:t>Timothy </a:t>
            </a:r>
            <a:r>
              <a:rPr lang="en-US" altLang="en-US" sz="3200" b="1" dirty="0">
                <a:ln>
                  <a:solidFill>
                    <a:srgbClr val="FFC000"/>
                  </a:solidFill>
                </a:ln>
                <a:solidFill>
                  <a:schemeClr val="bg1"/>
                </a:solidFill>
              </a:rPr>
              <a:t>3:8-12</a:t>
            </a:r>
          </a:p>
          <a:p>
            <a:pPr defTabSz="509588"/>
            <a:r>
              <a:rPr lang="en-US" altLang="en-US" sz="3200" b="1" dirty="0" smtClean="0">
                <a:ln>
                  <a:solidFill>
                    <a:srgbClr val="FFC000"/>
                  </a:solidFill>
                </a:ln>
                <a:solidFill>
                  <a:schemeClr val="bg1"/>
                </a:solidFill>
              </a:rPr>
              <a:t>Likewise </a:t>
            </a:r>
            <a:r>
              <a:rPr lang="en-US" altLang="en-US" sz="3200" b="1" dirty="0">
                <a:ln>
                  <a:solidFill>
                    <a:srgbClr val="FFC000"/>
                  </a:solidFill>
                </a:ln>
                <a:solidFill>
                  <a:schemeClr val="bg1"/>
                </a:solidFill>
              </a:rPr>
              <a:t>deacons </a:t>
            </a:r>
            <a:r>
              <a:rPr lang="en-US" altLang="en-US" sz="6000" b="1" dirty="0">
                <a:ln>
                  <a:solidFill>
                    <a:srgbClr val="FFC000"/>
                  </a:solidFill>
                </a:ln>
                <a:solidFill>
                  <a:schemeClr val="bg1"/>
                </a:solidFill>
                <a:effectLst>
                  <a:outerShdw blurRad="38100" dist="38100" dir="2700000" algn="tl">
                    <a:srgbClr val="000000">
                      <a:alpha val="43137"/>
                    </a:srgbClr>
                  </a:outerShdw>
                </a:effectLst>
              </a:rPr>
              <a:t>must</a:t>
            </a:r>
            <a:r>
              <a:rPr lang="en-US" altLang="en-US" sz="6000" b="1" dirty="0">
                <a:ln>
                  <a:solidFill>
                    <a:srgbClr val="FFC000"/>
                  </a:solidFill>
                </a:ln>
                <a:solidFill>
                  <a:schemeClr val="bg1"/>
                </a:solidFill>
              </a:rPr>
              <a:t> </a:t>
            </a:r>
            <a:r>
              <a:rPr lang="en-US" altLang="en-US" sz="3200" b="1" dirty="0">
                <a:ln>
                  <a:solidFill>
                    <a:srgbClr val="FFC000"/>
                  </a:solidFill>
                </a:ln>
                <a:solidFill>
                  <a:schemeClr val="bg1"/>
                </a:solidFill>
              </a:rPr>
              <a:t>be reverent, not double-tongued, not given to much wine, not greedy for </a:t>
            </a:r>
            <a:r>
              <a:rPr lang="en-US" altLang="en-US" sz="3200" b="1" dirty="0" smtClean="0">
                <a:ln>
                  <a:solidFill>
                    <a:srgbClr val="FFC000"/>
                  </a:solidFill>
                </a:ln>
                <a:solidFill>
                  <a:schemeClr val="bg1"/>
                </a:solidFill>
              </a:rPr>
              <a:t>money, holding </a:t>
            </a:r>
            <a:r>
              <a:rPr lang="en-US" altLang="en-US" sz="3200" b="1" dirty="0">
                <a:ln>
                  <a:solidFill>
                    <a:srgbClr val="FFC000"/>
                  </a:solidFill>
                </a:ln>
                <a:solidFill>
                  <a:schemeClr val="bg1"/>
                </a:solidFill>
              </a:rPr>
              <a:t>the mystery of the faith with a pure </a:t>
            </a:r>
            <a:r>
              <a:rPr lang="en-US" altLang="en-US" sz="3200" b="1" dirty="0" smtClean="0">
                <a:ln>
                  <a:solidFill>
                    <a:srgbClr val="FFC000"/>
                  </a:solidFill>
                </a:ln>
                <a:solidFill>
                  <a:schemeClr val="bg1"/>
                </a:solidFill>
              </a:rPr>
              <a:t>conscience. But </a:t>
            </a:r>
            <a:r>
              <a:rPr lang="en-US" altLang="en-US" sz="3200" b="1" dirty="0">
                <a:ln>
                  <a:solidFill>
                    <a:srgbClr val="FFC000"/>
                  </a:solidFill>
                </a:ln>
                <a:solidFill>
                  <a:schemeClr val="bg1"/>
                </a:solidFill>
              </a:rPr>
              <a:t>let these also first be tested; then let them serve as deacons, being found </a:t>
            </a:r>
            <a:r>
              <a:rPr lang="en-US" altLang="en-US" sz="3200" b="1" dirty="0" smtClean="0">
                <a:ln>
                  <a:solidFill>
                    <a:srgbClr val="FFC000"/>
                  </a:solidFill>
                </a:ln>
                <a:solidFill>
                  <a:schemeClr val="bg1"/>
                </a:solidFill>
              </a:rPr>
              <a:t>blameless. Likewise </a:t>
            </a:r>
            <a:r>
              <a:rPr lang="en-US" altLang="en-US" sz="3200" b="1" dirty="0">
                <a:ln>
                  <a:solidFill>
                    <a:srgbClr val="FFC000"/>
                  </a:solidFill>
                </a:ln>
                <a:solidFill>
                  <a:schemeClr val="bg1"/>
                </a:solidFill>
              </a:rPr>
              <a:t>their wives must be reverent, not slanderers, temperate, faithful in all things</a:t>
            </a:r>
            <a:r>
              <a:rPr lang="en-US" altLang="en-US" sz="3200" b="1" dirty="0" smtClean="0">
                <a:ln>
                  <a:solidFill>
                    <a:srgbClr val="FFC000"/>
                  </a:solidFill>
                </a:ln>
                <a:solidFill>
                  <a:schemeClr val="bg1"/>
                </a:solidFill>
              </a:rPr>
              <a:t>. Let </a:t>
            </a:r>
            <a:r>
              <a:rPr lang="en-US" altLang="en-US" sz="3200" b="1" dirty="0">
                <a:ln>
                  <a:solidFill>
                    <a:srgbClr val="FFC000"/>
                  </a:solidFill>
                </a:ln>
                <a:solidFill>
                  <a:schemeClr val="bg1"/>
                </a:solidFill>
              </a:rPr>
              <a:t>deacons be the husbands of one wife, ruling their children and their own houses well.</a:t>
            </a:r>
          </a:p>
        </p:txBody>
      </p:sp>
      <p:sp>
        <p:nvSpPr>
          <p:cNvPr id="11" name="AutoShape 10"/>
          <p:cNvSpPr>
            <a:spLocks noChangeArrowheads="1"/>
          </p:cNvSpPr>
          <p:nvPr/>
        </p:nvSpPr>
        <p:spPr bwMode="auto">
          <a:xfrm>
            <a:off x="7150308" y="2908091"/>
            <a:ext cx="4559509" cy="2338465"/>
          </a:xfrm>
          <a:prstGeom prst="wedgeRectCallout">
            <a:avLst>
              <a:gd name="adj1" fmla="val -94908"/>
              <a:gd name="adj2" fmla="val -69820"/>
            </a:avLst>
          </a:prstGeom>
          <a:solidFill>
            <a:schemeClr val="tx1"/>
          </a:solidFill>
          <a:ln w="57150">
            <a:solidFill>
              <a:srgbClr val="C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sz="3600" b="1" u="sng" dirty="0">
                <a:solidFill>
                  <a:srgbClr val="FFFFFF"/>
                </a:solidFill>
                <a:effectLst>
                  <a:outerShdw blurRad="38100" dist="38100" dir="2700000" algn="tl">
                    <a:srgbClr val="4D4D4D"/>
                  </a:outerShdw>
                </a:effectLst>
              </a:rPr>
              <a:t>Each</a:t>
            </a:r>
            <a:r>
              <a:rPr lang="en-US" altLang="en-US" sz="3600" b="1" dirty="0">
                <a:solidFill>
                  <a:srgbClr val="FFFFFF"/>
                </a:solidFill>
                <a:effectLst>
                  <a:outerShdw blurRad="38100" dist="38100" dir="2700000" algn="tl">
                    <a:srgbClr val="4D4D4D"/>
                  </a:outerShdw>
                </a:effectLst>
              </a:rPr>
              <a:t> qualification </a:t>
            </a:r>
            <a:r>
              <a:rPr lang="en-US" altLang="en-US" sz="3600" b="1" u="sng" dirty="0">
                <a:ln>
                  <a:solidFill>
                    <a:srgbClr val="C00000"/>
                  </a:solidFill>
                </a:ln>
                <a:solidFill>
                  <a:srgbClr val="FFFFFF"/>
                </a:solidFill>
                <a:effectLst>
                  <a:outerShdw blurRad="38100" dist="38100" dir="2700000" algn="tl">
                    <a:srgbClr val="4D4D4D"/>
                  </a:outerShdw>
                </a:effectLst>
              </a:rPr>
              <a:t>MUST</a:t>
            </a:r>
            <a:r>
              <a:rPr lang="en-US" altLang="en-US" sz="3600" b="1" dirty="0">
                <a:ln>
                  <a:solidFill>
                    <a:srgbClr val="C00000"/>
                  </a:solidFill>
                </a:ln>
                <a:solidFill>
                  <a:srgbClr val="FFFFFF"/>
                </a:solidFill>
                <a:effectLst>
                  <a:outerShdw blurRad="38100" dist="38100" dir="2700000" algn="tl">
                    <a:srgbClr val="4D4D4D"/>
                  </a:outerShdw>
                </a:effectLst>
              </a:rPr>
              <a:t> </a:t>
            </a:r>
            <a:r>
              <a:rPr lang="en-US" altLang="en-US" sz="3600" b="1" dirty="0">
                <a:solidFill>
                  <a:srgbClr val="FFFFFF"/>
                </a:solidFill>
                <a:effectLst>
                  <a:outerShdw blurRad="38100" dist="38100" dir="2700000" algn="tl">
                    <a:srgbClr val="4D4D4D"/>
                  </a:outerShdw>
                </a:effectLst>
              </a:rPr>
              <a:t>be met by </a:t>
            </a:r>
            <a:r>
              <a:rPr lang="en-US" altLang="en-US" sz="3600" b="1" u="sng" dirty="0">
                <a:solidFill>
                  <a:srgbClr val="FFFFFF"/>
                </a:solidFill>
                <a:effectLst>
                  <a:outerShdw blurRad="38100" dist="38100" dir="2700000" algn="tl">
                    <a:srgbClr val="4D4D4D"/>
                  </a:outerShdw>
                </a:effectLst>
              </a:rPr>
              <a:t>each</a:t>
            </a:r>
            <a:r>
              <a:rPr lang="en-US" altLang="en-US" sz="3600" b="1" dirty="0">
                <a:solidFill>
                  <a:srgbClr val="FFFFFF"/>
                </a:solidFill>
                <a:effectLst>
                  <a:outerShdw blurRad="38100" dist="38100" dir="2700000" algn="tl">
                    <a:srgbClr val="4D4D4D"/>
                  </a:outerShdw>
                </a:effectLst>
              </a:rPr>
              <a:t> </a:t>
            </a:r>
            <a:r>
              <a:rPr lang="en-US" altLang="en-US" sz="3600" b="1" dirty="0" smtClean="0">
                <a:solidFill>
                  <a:srgbClr val="FFFFFF"/>
                </a:solidFill>
                <a:effectLst>
                  <a:outerShdw blurRad="38100" dist="38100" dir="2700000" algn="tl">
                    <a:srgbClr val="4D4D4D"/>
                  </a:outerShdw>
                </a:effectLst>
              </a:rPr>
              <a:t>man </a:t>
            </a:r>
            <a:r>
              <a:rPr lang="en-US" altLang="en-US" sz="3600" b="1" u="sng" dirty="0" smtClean="0">
                <a:ln>
                  <a:solidFill>
                    <a:srgbClr val="C00000"/>
                  </a:solidFill>
                </a:ln>
                <a:solidFill>
                  <a:srgbClr val="FFFFFF"/>
                </a:solidFill>
                <a:effectLst>
                  <a:outerShdw blurRad="38100" dist="38100" dir="2700000" algn="tl">
                    <a:srgbClr val="4D4D4D"/>
                  </a:outerShdw>
                </a:effectLst>
              </a:rPr>
              <a:t>BEFORE</a:t>
            </a:r>
            <a:r>
              <a:rPr lang="en-US" altLang="en-US" sz="3600" b="1" dirty="0" smtClean="0">
                <a:ln>
                  <a:solidFill>
                    <a:srgbClr val="C00000"/>
                  </a:solidFill>
                </a:ln>
                <a:solidFill>
                  <a:srgbClr val="FFFFFF"/>
                </a:solidFill>
                <a:effectLst>
                  <a:outerShdw blurRad="38100" dist="38100" dir="2700000" algn="tl">
                    <a:srgbClr val="4D4D4D"/>
                  </a:outerShdw>
                </a:effectLst>
              </a:rPr>
              <a:t> </a:t>
            </a:r>
            <a:r>
              <a:rPr lang="en-US" altLang="en-US" sz="3600" b="1" dirty="0" smtClean="0">
                <a:solidFill>
                  <a:srgbClr val="FFFFFF"/>
                </a:solidFill>
                <a:effectLst>
                  <a:outerShdw blurRad="38100" dist="38100" dir="2700000" algn="tl">
                    <a:srgbClr val="4D4D4D"/>
                  </a:outerShdw>
                </a:effectLst>
              </a:rPr>
              <a:t>he is appointed!</a:t>
            </a:r>
            <a:endParaRPr lang="en-US" altLang="en-US" sz="3600" b="1" dirty="0">
              <a:solidFill>
                <a:srgbClr val="FFFFFF"/>
              </a:solidFill>
              <a:effectLst>
                <a:outerShdw blurRad="38100" dist="38100" dir="2700000" algn="tl">
                  <a:srgbClr val="4D4D4D"/>
                </a:outerShdw>
              </a:effectLst>
            </a:endParaRPr>
          </a:p>
        </p:txBody>
      </p:sp>
      <p:cxnSp>
        <p:nvCxnSpPr>
          <p:cNvPr id="13" name="Straight Connector 12"/>
          <p:cNvCxnSpPr/>
          <p:nvPr/>
        </p:nvCxnSpPr>
        <p:spPr>
          <a:xfrm>
            <a:off x="3552669" y="2398426"/>
            <a:ext cx="1543987"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5112668"/>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animEffect transition="in" filter="wipe(up)">
                                      <p:cBhvr>
                                        <p:cTn id="7" dur="2000"/>
                                        <p:tgtEl>
                                          <p:spTgt spid="9">
                                            <p:bg/>
                                          </p:spTgt>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wipe(left)">
                                      <p:cBhvr>
                                        <p:cTn id="11" dur="2000"/>
                                        <p:tgtEl>
                                          <p:spTgt spid="9">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9">
                                            <p:txEl>
                                              <p:pRg st="1" end="1"/>
                                            </p:txEl>
                                          </p:spTgt>
                                        </p:tgtEl>
                                        <p:attrNameLst>
                                          <p:attrName>style.visibility</p:attrName>
                                        </p:attrNameLst>
                                      </p:cBhvr>
                                      <p:to>
                                        <p:strVal val="visible"/>
                                      </p:to>
                                    </p:set>
                                    <p:animEffect transition="in" filter="wipe(left)">
                                      <p:cBhvr>
                                        <p:cTn id="16" dur="2000"/>
                                        <p:tgtEl>
                                          <p:spTgt spid="9">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animEffect transition="in" filter="wipe(left)">
                                      <p:cBhvr>
                                        <p:cTn id="21" dur="2000"/>
                                        <p:tgtEl>
                                          <p:spTgt spid="9">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wipe(left)">
                                      <p:cBhvr>
                                        <p:cTn id="26" dur="2000"/>
                                        <p:tgtEl>
                                          <p:spTgt spid="9">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9">
                                            <p:txEl>
                                              <p:pRg st="4" end="4"/>
                                            </p:txEl>
                                          </p:spTgt>
                                        </p:tgtEl>
                                        <p:attrNameLst>
                                          <p:attrName>style.visibility</p:attrName>
                                        </p:attrNameLst>
                                      </p:cBhvr>
                                      <p:to>
                                        <p:strVal val="visible"/>
                                      </p:to>
                                    </p:set>
                                    <p:animEffect transition="in" filter="wipe(left)">
                                      <p:cBhvr>
                                        <p:cTn id="31" dur="2000"/>
                                        <p:tgtEl>
                                          <p:spTgt spid="9">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xit" presetSubtype="16" fill="hold" grpId="1" nodeType="clickEffect">
                                  <p:stCondLst>
                                    <p:cond delay="0"/>
                                  </p:stCondLst>
                                  <p:childTnLst>
                                    <p:animEffect transition="out" filter="circle(in)">
                                      <p:cBhvr>
                                        <p:cTn id="35" dur="2000"/>
                                        <p:tgtEl>
                                          <p:spTgt spid="9">
                                            <p:txEl>
                                              <p:pRg st="0" end="0"/>
                                            </p:txEl>
                                          </p:spTgt>
                                        </p:tgtEl>
                                      </p:cBhvr>
                                    </p:animEffect>
                                    <p:set>
                                      <p:cBhvr>
                                        <p:cTn id="36" dur="1" fill="hold">
                                          <p:stCondLst>
                                            <p:cond delay="1999"/>
                                          </p:stCondLst>
                                        </p:cTn>
                                        <p:tgtEl>
                                          <p:spTgt spid="9">
                                            <p:txEl>
                                              <p:pRg st="0" end="0"/>
                                            </p:txEl>
                                          </p:spTgt>
                                        </p:tgtEl>
                                        <p:attrNameLst>
                                          <p:attrName>style.visibility</p:attrName>
                                        </p:attrNameLst>
                                      </p:cBhvr>
                                      <p:to>
                                        <p:strVal val="hidden"/>
                                      </p:to>
                                    </p:set>
                                  </p:childTnLst>
                                </p:cTn>
                              </p:par>
                              <p:par>
                                <p:cTn id="37" presetID="6" presetClass="exit" presetSubtype="16" fill="hold" grpId="1" nodeType="withEffect">
                                  <p:stCondLst>
                                    <p:cond delay="0"/>
                                  </p:stCondLst>
                                  <p:childTnLst>
                                    <p:animEffect transition="out" filter="circle(in)">
                                      <p:cBhvr>
                                        <p:cTn id="38" dur="2000"/>
                                        <p:tgtEl>
                                          <p:spTgt spid="9">
                                            <p:txEl>
                                              <p:pRg st="1" end="1"/>
                                            </p:txEl>
                                          </p:spTgt>
                                        </p:tgtEl>
                                      </p:cBhvr>
                                    </p:animEffect>
                                    <p:set>
                                      <p:cBhvr>
                                        <p:cTn id="39" dur="1" fill="hold">
                                          <p:stCondLst>
                                            <p:cond delay="1999"/>
                                          </p:stCondLst>
                                        </p:cTn>
                                        <p:tgtEl>
                                          <p:spTgt spid="9">
                                            <p:txEl>
                                              <p:pRg st="1" end="1"/>
                                            </p:txEl>
                                          </p:spTgt>
                                        </p:tgtEl>
                                        <p:attrNameLst>
                                          <p:attrName>style.visibility</p:attrName>
                                        </p:attrNameLst>
                                      </p:cBhvr>
                                      <p:to>
                                        <p:strVal val="hidden"/>
                                      </p:to>
                                    </p:set>
                                  </p:childTnLst>
                                </p:cTn>
                              </p:par>
                              <p:par>
                                <p:cTn id="40" presetID="6" presetClass="exit" presetSubtype="16" fill="hold" grpId="1" nodeType="withEffect">
                                  <p:stCondLst>
                                    <p:cond delay="0"/>
                                  </p:stCondLst>
                                  <p:childTnLst>
                                    <p:animEffect transition="out" filter="circle(in)">
                                      <p:cBhvr>
                                        <p:cTn id="41" dur="2000"/>
                                        <p:tgtEl>
                                          <p:spTgt spid="9">
                                            <p:txEl>
                                              <p:pRg st="2" end="2"/>
                                            </p:txEl>
                                          </p:spTgt>
                                        </p:tgtEl>
                                      </p:cBhvr>
                                    </p:animEffect>
                                    <p:set>
                                      <p:cBhvr>
                                        <p:cTn id="42" dur="1" fill="hold">
                                          <p:stCondLst>
                                            <p:cond delay="1999"/>
                                          </p:stCondLst>
                                        </p:cTn>
                                        <p:tgtEl>
                                          <p:spTgt spid="9">
                                            <p:txEl>
                                              <p:pRg st="2" end="2"/>
                                            </p:txEl>
                                          </p:spTgt>
                                        </p:tgtEl>
                                        <p:attrNameLst>
                                          <p:attrName>style.visibility</p:attrName>
                                        </p:attrNameLst>
                                      </p:cBhvr>
                                      <p:to>
                                        <p:strVal val="hidden"/>
                                      </p:to>
                                    </p:set>
                                  </p:childTnLst>
                                </p:cTn>
                              </p:par>
                              <p:par>
                                <p:cTn id="43" presetID="6" presetClass="exit" presetSubtype="16" fill="hold" grpId="1" nodeType="withEffect">
                                  <p:stCondLst>
                                    <p:cond delay="0"/>
                                  </p:stCondLst>
                                  <p:childTnLst>
                                    <p:animEffect transition="out" filter="circle(in)">
                                      <p:cBhvr>
                                        <p:cTn id="44" dur="2000"/>
                                        <p:tgtEl>
                                          <p:spTgt spid="9">
                                            <p:txEl>
                                              <p:pRg st="3" end="3"/>
                                            </p:txEl>
                                          </p:spTgt>
                                        </p:tgtEl>
                                      </p:cBhvr>
                                    </p:animEffect>
                                    <p:set>
                                      <p:cBhvr>
                                        <p:cTn id="45" dur="1" fill="hold">
                                          <p:stCondLst>
                                            <p:cond delay="1999"/>
                                          </p:stCondLst>
                                        </p:cTn>
                                        <p:tgtEl>
                                          <p:spTgt spid="9">
                                            <p:txEl>
                                              <p:pRg st="3" end="3"/>
                                            </p:txEl>
                                          </p:spTgt>
                                        </p:tgtEl>
                                        <p:attrNameLst>
                                          <p:attrName>style.visibility</p:attrName>
                                        </p:attrNameLst>
                                      </p:cBhvr>
                                      <p:to>
                                        <p:strVal val="hidden"/>
                                      </p:to>
                                    </p:set>
                                  </p:childTnLst>
                                </p:cTn>
                              </p:par>
                              <p:par>
                                <p:cTn id="46" presetID="6" presetClass="exit" presetSubtype="16" fill="hold" grpId="1" nodeType="withEffect">
                                  <p:stCondLst>
                                    <p:cond delay="0"/>
                                  </p:stCondLst>
                                  <p:childTnLst>
                                    <p:animEffect transition="out" filter="circle(in)">
                                      <p:cBhvr>
                                        <p:cTn id="47" dur="2000"/>
                                        <p:tgtEl>
                                          <p:spTgt spid="9">
                                            <p:txEl>
                                              <p:pRg st="4" end="4"/>
                                            </p:txEl>
                                          </p:spTgt>
                                        </p:tgtEl>
                                      </p:cBhvr>
                                    </p:animEffect>
                                    <p:set>
                                      <p:cBhvr>
                                        <p:cTn id="48" dur="1" fill="hold">
                                          <p:stCondLst>
                                            <p:cond delay="1999"/>
                                          </p:stCondLst>
                                        </p:cTn>
                                        <p:tgtEl>
                                          <p:spTgt spid="9">
                                            <p:txEl>
                                              <p:pRg st="4" end="4"/>
                                            </p:txEl>
                                          </p:spTgt>
                                        </p:tgtEl>
                                        <p:attrNameLst>
                                          <p:attrName>style.visibility</p:attrName>
                                        </p:attrNameLst>
                                      </p:cBhvr>
                                      <p:to>
                                        <p:strVal val="hidden"/>
                                      </p:to>
                                    </p:set>
                                  </p:childTnLst>
                                </p:cTn>
                              </p:par>
                              <p:par>
                                <p:cTn id="49" presetID="6" presetClass="exit" presetSubtype="16" fill="hold" grpId="1" nodeType="withEffect">
                                  <p:stCondLst>
                                    <p:cond delay="0"/>
                                  </p:stCondLst>
                                  <p:childTnLst>
                                    <p:animEffect transition="out" filter="circle(in)">
                                      <p:cBhvr>
                                        <p:cTn id="50" dur="2000"/>
                                        <p:tgtEl>
                                          <p:spTgt spid="9">
                                            <p:bg/>
                                          </p:spTgt>
                                        </p:tgtEl>
                                      </p:cBhvr>
                                    </p:animEffect>
                                    <p:set>
                                      <p:cBhvr>
                                        <p:cTn id="51" dur="1" fill="hold">
                                          <p:stCondLst>
                                            <p:cond delay="1999"/>
                                          </p:stCondLst>
                                        </p:cTn>
                                        <p:tgtEl>
                                          <p:spTgt spid="9">
                                            <p:bg/>
                                          </p:spTgt>
                                        </p:tgtEl>
                                        <p:attrNameLst>
                                          <p:attrName>style.visibility</p:attrName>
                                        </p:attrNameLst>
                                      </p:cBhvr>
                                      <p:to>
                                        <p:strVal val="hidden"/>
                                      </p:to>
                                    </p:set>
                                  </p:childTnLst>
                                </p:cTn>
                              </p:par>
                              <p:par>
                                <p:cTn id="52" presetID="6" presetClass="entr" presetSubtype="16" fill="hold" grpId="0" nodeType="with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circle(in)">
                                      <p:cBhvr>
                                        <p:cTn id="54" dur="2000"/>
                                        <p:tgtEl>
                                          <p:spTgt spid="10"/>
                                        </p:tgtEl>
                                      </p:cBhvr>
                                    </p:animEffect>
                                  </p:childTnLst>
                                </p:cTn>
                              </p:par>
                            </p:childTnLst>
                          </p:cTn>
                        </p:par>
                        <p:par>
                          <p:cTn id="55" fill="hold">
                            <p:stCondLst>
                              <p:cond delay="2000"/>
                            </p:stCondLst>
                            <p:childTnLst>
                              <p:par>
                                <p:cTn id="56" presetID="22" presetClass="entr" presetSubtype="8"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wipe(left)">
                                      <p:cBhvr>
                                        <p:cTn id="58" dur="2000"/>
                                        <p:tgtEl>
                                          <p:spTgt spid="13"/>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bldLvl="5" animBg="1"/>
      <p:bldP spid="9" grpId="1" build="allAtOnce" animBg="1"/>
      <p:bldP spid="10"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8000" r="-8000"/>
          </a:stretch>
        </a:blipFill>
        <a:effectLst/>
      </p:bgPr>
    </p:bg>
    <p:spTree>
      <p:nvGrpSpPr>
        <p:cNvPr id="1" name=""/>
        <p:cNvGrpSpPr/>
        <p:nvPr/>
      </p:nvGrpSpPr>
      <p:grpSpPr>
        <a:xfrm>
          <a:off x="0" y="0"/>
          <a:ext cx="0" cy="0"/>
          <a:chOff x="0" y="0"/>
          <a:chExt cx="0" cy="0"/>
        </a:xfrm>
      </p:grpSpPr>
      <p:sp>
        <p:nvSpPr>
          <p:cNvPr id="8" name="Rectangle 7"/>
          <p:cNvSpPr/>
          <p:nvPr/>
        </p:nvSpPr>
        <p:spPr>
          <a:xfrm>
            <a:off x="0" y="0"/>
            <a:ext cx="9019008" cy="923330"/>
          </a:xfrm>
          <a:prstGeom prst="rect">
            <a:avLst/>
          </a:prstGeom>
          <a:noFill/>
        </p:spPr>
        <p:txBody>
          <a:bodyPr wrap="none" lIns="91440" tIns="45720" rIns="91440" bIns="45720">
            <a:spAutoFit/>
          </a:bodyPr>
          <a:lstStyle/>
          <a:p>
            <a:pPr algn="ctr"/>
            <a:r>
              <a:rPr lang="en-US" sz="5400" b="1" u="sng" cap="none" spc="0" dirty="0" smtClean="0">
                <a:ln w="10541" cmpd="sng">
                  <a:solidFill>
                    <a:srgbClr val="C00000"/>
                  </a:solidFill>
                  <a:prstDash val="solid"/>
                </a:ln>
                <a:solidFill>
                  <a:sysClr val="windowText" lastClr="000000"/>
                </a:solidFill>
                <a:effectLst/>
                <a:latin typeface="Copperplate Gothic Bold" panose="020E0705020206020404" pitchFamily="34" charset="0"/>
              </a:rPr>
              <a:t>Who</a:t>
            </a:r>
            <a:r>
              <a:rPr lang="en-US" sz="5400" b="1" cap="none" spc="0" dirty="0" smtClean="0">
                <a:ln w="10541" cmpd="sng">
                  <a:solidFill>
                    <a:srgbClr val="C00000"/>
                  </a:solidFill>
                  <a:prstDash val="solid"/>
                </a:ln>
                <a:solidFill>
                  <a:sysClr val="windowText" lastClr="000000"/>
                </a:solidFill>
                <a:effectLst/>
                <a:latin typeface="Copperplate Gothic Bold" panose="020E0705020206020404" pitchFamily="34" charset="0"/>
              </a:rPr>
              <a:t> is to be Selected?</a:t>
            </a:r>
            <a:endParaRPr lang="en-US" sz="5400" b="1" cap="none" spc="0" dirty="0">
              <a:ln w="10541" cmpd="sng">
                <a:solidFill>
                  <a:srgbClr val="C00000"/>
                </a:solidFill>
                <a:prstDash val="solid"/>
              </a:ln>
              <a:solidFill>
                <a:sysClr val="windowText" lastClr="000000"/>
              </a:solidFill>
              <a:effectLst/>
              <a:latin typeface="Copperplate Gothic Bold" panose="020E0705020206020404" pitchFamily="34" charset="0"/>
            </a:endParaRPr>
          </a:p>
        </p:txBody>
      </p:sp>
      <p:sp>
        <p:nvSpPr>
          <p:cNvPr id="4" name="Text Box 7"/>
          <p:cNvSpPr txBox="1">
            <a:spLocks noChangeArrowheads="1"/>
          </p:cNvSpPr>
          <p:nvPr/>
        </p:nvSpPr>
        <p:spPr bwMode="auto">
          <a:xfrm>
            <a:off x="399737" y="905948"/>
            <a:ext cx="11392525" cy="6001643"/>
          </a:xfrm>
          <a:prstGeom prst="rect">
            <a:avLst/>
          </a:prstGeom>
          <a:solidFill>
            <a:srgbClr val="000000">
              <a:alpha val="80000"/>
            </a:srgbClr>
          </a:solidFill>
          <a:ln w="9525">
            <a:noFill/>
            <a:miter lim="800000"/>
            <a:headEnd/>
            <a:tailEnd/>
          </a:ln>
          <a:effectLst/>
        </p:spPr>
        <p:txBody>
          <a:bodyPr wrap="square">
            <a:spAutoFit/>
          </a:bodyPr>
          <a:lstStyle/>
          <a:p>
            <a:pPr marL="514350" indent="-514350">
              <a:buFont typeface="+mj-lt"/>
              <a:buAutoNum type="alphaUcPeriod"/>
            </a:pPr>
            <a:r>
              <a:rPr lang="en-US" altLang="en-US" sz="3200" b="1" u="sng" dirty="0" smtClean="0">
                <a:ln>
                  <a:solidFill>
                    <a:srgbClr val="FFC000"/>
                  </a:solidFill>
                </a:ln>
                <a:solidFill>
                  <a:schemeClr val="bg1"/>
                </a:solidFill>
              </a:rPr>
              <a:t>First be a tested</a:t>
            </a:r>
            <a:r>
              <a:rPr lang="en-US" altLang="en-US" sz="3200" b="1" dirty="0" smtClean="0">
                <a:ln>
                  <a:solidFill>
                    <a:srgbClr val="FFC000"/>
                  </a:solidFill>
                </a:ln>
                <a:solidFill>
                  <a:schemeClr val="bg1"/>
                </a:solidFill>
              </a:rPr>
              <a:t> (1 Tim 3:10). Proven </a:t>
            </a:r>
            <a:r>
              <a:rPr lang="en-US" altLang="en-US" sz="3200" b="1" dirty="0">
                <a:ln>
                  <a:solidFill>
                    <a:srgbClr val="FFC000"/>
                  </a:solidFill>
                </a:ln>
                <a:solidFill>
                  <a:schemeClr val="bg1"/>
                </a:solidFill>
              </a:rPr>
              <a:t>/ demonstrated </a:t>
            </a:r>
            <a:r>
              <a:rPr lang="en-US" altLang="en-US" sz="3200" b="1" dirty="0" smtClean="0">
                <a:ln>
                  <a:solidFill>
                    <a:srgbClr val="FFC000"/>
                  </a:solidFill>
                </a:ln>
                <a:solidFill>
                  <a:schemeClr val="bg1"/>
                </a:solidFill>
              </a:rPr>
              <a:t>/ confirmed  servant. [Not just one who taught a class / led in prayer / made announcements, etc., but an obvious servant].</a:t>
            </a:r>
          </a:p>
          <a:p>
            <a:pPr marL="514350" indent="-514350">
              <a:buFont typeface="+mj-lt"/>
              <a:buAutoNum type="alphaUcPeriod"/>
            </a:pPr>
            <a:endParaRPr lang="en-US" altLang="en-US" sz="3200" b="1" dirty="0" smtClean="0">
              <a:ln>
                <a:solidFill>
                  <a:srgbClr val="FFC000"/>
                </a:solidFill>
              </a:ln>
              <a:solidFill>
                <a:schemeClr val="bg1"/>
              </a:solidFill>
            </a:endParaRPr>
          </a:p>
          <a:p>
            <a:pPr marL="514350" indent="-514350">
              <a:buFont typeface="+mj-lt"/>
              <a:buAutoNum type="alphaUcPeriod"/>
            </a:pPr>
            <a:r>
              <a:rPr lang="en-US" altLang="en-US" sz="3200" b="1" u="sng" dirty="0" smtClean="0">
                <a:ln>
                  <a:solidFill>
                    <a:srgbClr val="FFC000"/>
                  </a:solidFill>
                </a:ln>
                <a:solidFill>
                  <a:schemeClr val="bg1"/>
                </a:solidFill>
              </a:rPr>
              <a:t>Congregation Selected</a:t>
            </a:r>
            <a:r>
              <a:rPr lang="en-US" altLang="en-US" sz="3200" b="1" dirty="0" smtClean="0">
                <a:ln>
                  <a:solidFill>
                    <a:srgbClr val="FFC000"/>
                  </a:solidFill>
                </a:ln>
                <a:solidFill>
                  <a:schemeClr val="bg1"/>
                </a:solidFill>
              </a:rPr>
              <a:t> (Ac 6:3). Not hand-picked by the elders. He must be chosen by, approved by and appointed by the membership.</a:t>
            </a:r>
          </a:p>
          <a:p>
            <a:pPr marL="514350" indent="-514350">
              <a:buFont typeface="+mj-lt"/>
              <a:buAutoNum type="alphaUcPeriod"/>
            </a:pPr>
            <a:endParaRPr lang="en-US" altLang="en-US" sz="3200" b="1" dirty="0" smtClean="0">
              <a:ln>
                <a:solidFill>
                  <a:srgbClr val="FFC000"/>
                </a:solidFill>
              </a:ln>
              <a:solidFill>
                <a:schemeClr val="bg1"/>
              </a:solidFill>
            </a:endParaRPr>
          </a:p>
          <a:p>
            <a:pPr marL="514350" indent="-514350">
              <a:buFont typeface="+mj-lt"/>
              <a:buAutoNum type="alphaUcPeriod"/>
            </a:pPr>
            <a:r>
              <a:rPr lang="en-US" altLang="en-US" sz="3200" b="1" u="sng" dirty="0" smtClean="0">
                <a:ln>
                  <a:solidFill>
                    <a:srgbClr val="FFC000"/>
                  </a:solidFill>
                </a:ln>
                <a:solidFill>
                  <a:schemeClr val="bg1"/>
                </a:solidFill>
              </a:rPr>
              <a:t>Reverent</a:t>
            </a:r>
            <a:r>
              <a:rPr lang="en-US" altLang="en-US" sz="3200" b="1" dirty="0">
                <a:ln>
                  <a:solidFill>
                    <a:srgbClr val="FFC000"/>
                  </a:solidFill>
                </a:ln>
                <a:solidFill>
                  <a:schemeClr val="bg1"/>
                </a:solidFill>
              </a:rPr>
              <a:t> </a:t>
            </a:r>
            <a:r>
              <a:rPr lang="en-US" altLang="en-US" sz="3200" b="1" dirty="0" smtClean="0">
                <a:ln>
                  <a:solidFill>
                    <a:srgbClr val="FFC000"/>
                  </a:solidFill>
                </a:ln>
                <a:solidFill>
                  <a:schemeClr val="bg1"/>
                </a:solidFill>
              </a:rPr>
              <a:t>(1 </a:t>
            </a:r>
            <a:r>
              <a:rPr lang="en-US" altLang="en-US" sz="3200" b="1" dirty="0">
                <a:ln>
                  <a:solidFill>
                    <a:srgbClr val="FFC000"/>
                  </a:solidFill>
                </a:ln>
                <a:solidFill>
                  <a:schemeClr val="bg1"/>
                </a:solidFill>
              </a:rPr>
              <a:t>Tim 3:8</a:t>
            </a:r>
            <a:r>
              <a:rPr lang="en-US" altLang="en-US" sz="3200" b="1" dirty="0" smtClean="0">
                <a:ln>
                  <a:solidFill>
                    <a:srgbClr val="FFC000"/>
                  </a:solidFill>
                </a:ln>
                <a:solidFill>
                  <a:schemeClr val="bg1"/>
                </a:solidFill>
              </a:rPr>
              <a:t>). He must </a:t>
            </a:r>
            <a:r>
              <a:rPr lang="en-US" altLang="en-US" sz="3200" b="1" dirty="0">
                <a:ln>
                  <a:solidFill>
                    <a:srgbClr val="FFC000"/>
                  </a:solidFill>
                </a:ln>
                <a:solidFill>
                  <a:schemeClr val="bg1"/>
                </a:solidFill>
              </a:rPr>
              <a:t>be an honorable and serious man – one who is known and respected for his </a:t>
            </a:r>
            <a:r>
              <a:rPr lang="en-US" altLang="en-US" sz="3200" b="1" dirty="0" smtClean="0">
                <a:ln>
                  <a:solidFill>
                    <a:srgbClr val="FFC000"/>
                  </a:solidFill>
                </a:ln>
                <a:solidFill>
                  <a:schemeClr val="bg1"/>
                </a:solidFill>
              </a:rPr>
              <a:t>honesty, and godly integrity.)</a:t>
            </a:r>
          </a:p>
          <a:p>
            <a:pPr marL="514350" indent="-514350">
              <a:buFont typeface="+mj-lt"/>
              <a:buAutoNum type="alphaUcPeriod"/>
            </a:pPr>
            <a:endParaRPr lang="en-US" altLang="en-US" sz="3200" b="1" dirty="0" smtClean="0">
              <a:ln>
                <a:solidFill>
                  <a:srgbClr val="FFC000"/>
                </a:solidFill>
              </a:ln>
              <a:solidFill>
                <a:schemeClr val="bg1"/>
              </a:solidFill>
            </a:endParaRPr>
          </a:p>
        </p:txBody>
      </p:sp>
    </p:spTree>
    <p:extLst>
      <p:ext uri="{BB962C8B-B14F-4D97-AF65-F5344CB8AC3E}">
        <p14:creationId xmlns:p14="http://schemas.microsoft.com/office/powerpoint/2010/main" val="71526244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up)">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up)">
                                      <p:cBhvr>
                                        <p:cTn id="12" dur="20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wipe(up)">
                                      <p:cBhvr>
                                        <p:cTn id="17" dur="2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bldLvl="5"/>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8000" r="-8000"/>
          </a:stretch>
        </a:blipFill>
        <a:effectLst/>
      </p:bgPr>
    </p:bg>
    <p:spTree>
      <p:nvGrpSpPr>
        <p:cNvPr id="1" name=""/>
        <p:cNvGrpSpPr/>
        <p:nvPr/>
      </p:nvGrpSpPr>
      <p:grpSpPr>
        <a:xfrm>
          <a:off x="0" y="0"/>
          <a:ext cx="0" cy="0"/>
          <a:chOff x="0" y="0"/>
          <a:chExt cx="0" cy="0"/>
        </a:xfrm>
      </p:grpSpPr>
      <p:sp>
        <p:nvSpPr>
          <p:cNvPr id="8" name="Rectangle 7"/>
          <p:cNvSpPr/>
          <p:nvPr/>
        </p:nvSpPr>
        <p:spPr>
          <a:xfrm>
            <a:off x="0" y="0"/>
            <a:ext cx="9019008" cy="923330"/>
          </a:xfrm>
          <a:prstGeom prst="rect">
            <a:avLst/>
          </a:prstGeom>
          <a:noFill/>
        </p:spPr>
        <p:txBody>
          <a:bodyPr wrap="none" lIns="91440" tIns="45720" rIns="91440" bIns="45720">
            <a:spAutoFit/>
          </a:bodyPr>
          <a:lstStyle/>
          <a:p>
            <a:pPr algn="ctr"/>
            <a:r>
              <a:rPr lang="en-US" sz="5400" b="1" u="sng" cap="none" spc="0" dirty="0" smtClean="0">
                <a:ln w="10541" cmpd="sng">
                  <a:solidFill>
                    <a:srgbClr val="C00000"/>
                  </a:solidFill>
                  <a:prstDash val="solid"/>
                </a:ln>
                <a:solidFill>
                  <a:sysClr val="windowText" lastClr="000000"/>
                </a:solidFill>
                <a:effectLst/>
                <a:latin typeface="Copperplate Gothic Bold" panose="020E0705020206020404" pitchFamily="34" charset="0"/>
              </a:rPr>
              <a:t>Who</a:t>
            </a:r>
            <a:r>
              <a:rPr lang="en-US" sz="5400" b="1" cap="none" spc="0" dirty="0" smtClean="0">
                <a:ln w="10541" cmpd="sng">
                  <a:solidFill>
                    <a:srgbClr val="C00000"/>
                  </a:solidFill>
                  <a:prstDash val="solid"/>
                </a:ln>
                <a:solidFill>
                  <a:sysClr val="windowText" lastClr="000000"/>
                </a:solidFill>
                <a:effectLst/>
                <a:latin typeface="Copperplate Gothic Bold" panose="020E0705020206020404" pitchFamily="34" charset="0"/>
              </a:rPr>
              <a:t> is to be Selected?</a:t>
            </a:r>
            <a:endParaRPr lang="en-US" sz="5400" b="1" cap="none" spc="0" dirty="0">
              <a:ln w="10541" cmpd="sng">
                <a:solidFill>
                  <a:srgbClr val="C00000"/>
                </a:solidFill>
                <a:prstDash val="solid"/>
              </a:ln>
              <a:solidFill>
                <a:sysClr val="windowText" lastClr="000000"/>
              </a:solidFill>
              <a:effectLst/>
              <a:latin typeface="Copperplate Gothic Bold" panose="020E0705020206020404" pitchFamily="34" charset="0"/>
            </a:endParaRPr>
          </a:p>
        </p:txBody>
      </p:sp>
      <p:sp>
        <p:nvSpPr>
          <p:cNvPr id="4" name="Text Box 7"/>
          <p:cNvSpPr txBox="1">
            <a:spLocks noChangeArrowheads="1"/>
          </p:cNvSpPr>
          <p:nvPr/>
        </p:nvSpPr>
        <p:spPr bwMode="auto">
          <a:xfrm>
            <a:off x="399737" y="905948"/>
            <a:ext cx="11392525" cy="3539430"/>
          </a:xfrm>
          <a:prstGeom prst="rect">
            <a:avLst/>
          </a:prstGeom>
          <a:solidFill>
            <a:srgbClr val="000000">
              <a:alpha val="80000"/>
            </a:srgbClr>
          </a:solidFill>
          <a:ln w="9525">
            <a:noFill/>
            <a:miter lim="800000"/>
            <a:headEnd/>
            <a:tailEnd/>
          </a:ln>
          <a:effectLst/>
        </p:spPr>
        <p:txBody>
          <a:bodyPr wrap="square">
            <a:spAutoFit/>
          </a:bodyPr>
          <a:lstStyle/>
          <a:p>
            <a:pPr marL="514350" indent="-514350">
              <a:buFont typeface="+mj-lt"/>
              <a:buAutoNum type="alphaUcPeriod" startAt="4"/>
            </a:pPr>
            <a:r>
              <a:rPr lang="en-US" altLang="en-US" sz="3200" b="1" u="sng" dirty="0" smtClean="0">
                <a:ln>
                  <a:solidFill>
                    <a:srgbClr val="FFC000"/>
                  </a:solidFill>
                </a:ln>
                <a:solidFill>
                  <a:schemeClr val="bg1"/>
                </a:solidFill>
              </a:rPr>
              <a:t>Not </a:t>
            </a:r>
            <a:r>
              <a:rPr lang="en-US" altLang="en-US" sz="3200" b="1" u="sng" dirty="0">
                <a:ln>
                  <a:solidFill>
                    <a:srgbClr val="FFC000"/>
                  </a:solidFill>
                </a:ln>
                <a:solidFill>
                  <a:schemeClr val="bg1"/>
                </a:solidFill>
              </a:rPr>
              <a:t>Double-tongued</a:t>
            </a:r>
            <a:r>
              <a:rPr lang="en-US" altLang="en-US" sz="3200" b="1" dirty="0">
                <a:ln>
                  <a:solidFill>
                    <a:srgbClr val="FFC000"/>
                  </a:solidFill>
                </a:ln>
                <a:solidFill>
                  <a:schemeClr val="bg1"/>
                </a:solidFill>
              </a:rPr>
              <a:t> (1 Tim 3:8). </a:t>
            </a:r>
            <a:r>
              <a:rPr lang="en-US" altLang="en-US" sz="3200" b="1" dirty="0" smtClean="0">
                <a:ln>
                  <a:solidFill>
                    <a:srgbClr val="FFC000"/>
                  </a:solidFill>
                </a:ln>
                <a:solidFill>
                  <a:schemeClr val="bg1"/>
                </a:solidFill>
              </a:rPr>
              <a:t>He must </a:t>
            </a:r>
            <a:r>
              <a:rPr lang="en-US" altLang="en-US" sz="3200" b="1" dirty="0">
                <a:ln>
                  <a:solidFill>
                    <a:srgbClr val="FFC000"/>
                  </a:solidFill>
                </a:ln>
                <a:solidFill>
                  <a:schemeClr val="bg1"/>
                </a:solidFill>
              </a:rPr>
              <a:t>NOT be 2-faced; having 2-standards one for self/friends, one for all others. Also: </a:t>
            </a:r>
            <a:r>
              <a:rPr lang="en-US" altLang="en-US" sz="3200" b="1" dirty="0" smtClean="0">
                <a:ln>
                  <a:solidFill>
                    <a:srgbClr val="FFC000"/>
                  </a:solidFill>
                </a:ln>
                <a:solidFill>
                  <a:schemeClr val="bg1"/>
                </a:solidFill>
              </a:rPr>
              <a:t>not slander / insult with the tongue, (James </a:t>
            </a:r>
            <a:r>
              <a:rPr lang="en-US" altLang="en-US" sz="3200" b="1" dirty="0">
                <a:ln>
                  <a:solidFill>
                    <a:srgbClr val="FFC000"/>
                  </a:solidFill>
                </a:ln>
                <a:solidFill>
                  <a:schemeClr val="bg1"/>
                </a:solidFill>
              </a:rPr>
              <a:t>3:9-10</a:t>
            </a:r>
            <a:r>
              <a:rPr lang="en-US" altLang="en-US" sz="3200" b="1" dirty="0" smtClean="0">
                <a:ln>
                  <a:solidFill>
                    <a:srgbClr val="FFC000"/>
                  </a:solidFill>
                </a:ln>
                <a:solidFill>
                  <a:schemeClr val="bg1"/>
                </a:solidFill>
              </a:rPr>
              <a:t>).</a:t>
            </a:r>
          </a:p>
          <a:p>
            <a:pPr marL="514350" indent="-514350">
              <a:buFont typeface="+mj-lt"/>
              <a:buAutoNum type="alphaUcPeriod" startAt="4"/>
            </a:pPr>
            <a:endParaRPr lang="en-US" altLang="en-US" sz="3200" b="1" dirty="0">
              <a:ln>
                <a:solidFill>
                  <a:srgbClr val="FFC000"/>
                </a:solidFill>
              </a:ln>
              <a:solidFill>
                <a:schemeClr val="bg1"/>
              </a:solidFill>
            </a:endParaRPr>
          </a:p>
          <a:p>
            <a:pPr marL="514350" indent="-514350">
              <a:buFont typeface="+mj-lt"/>
              <a:buAutoNum type="alphaUcPeriod" startAt="4"/>
            </a:pPr>
            <a:r>
              <a:rPr lang="en-US" altLang="en-US" sz="3200" b="1" u="sng" dirty="0" smtClean="0">
                <a:ln>
                  <a:solidFill>
                    <a:srgbClr val="FFC000"/>
                  </a:solidFill>
                </a:ln>
                <a:solidFill>
                  <a:schemeClr val="bg1"/>
                </a:solidFill>
              </a:rPr>
              <a:t>Not given to much wine</a:t>
            </a:r>
            <a:r>
              <a:rPr lang="en-US" altLang="en-US" sz="3200" b="1" dirty="0" smtClean="0">
                <a:ln>
                  <a:solidFill>
                    <a:srgbClr val="FFC000"/>
                  </a:solidFill>
                </a:ln>
                <a:solidFill>
                  <a:schemeClr val="bg1"/>
                </a:solidFill>
              </a:rPr>
              <a:t> (1 Tim 3:8). He must not be addicted to, have a propensity for, or use any alcoholic beverage. Nor can he in any way—approve of its use by others (Rom 1:32).</a:t>
            </a:r>
            <a:endParaRPr lang="en-US" altLang="en-US" sz="3200" b="1" dirty="0">
              <a:ln>
                <a:solidFill>
                  <a:srgbClr val="FFC000"/>
                </a:solidFill>
              </a:ln>
              <a:solidFill>
                <a:schemeClr val="bg1"/>
              </a:solidFill>
            </a:endParaRPr>
          </a:p>
        </p:txBody>
      </p:sp>
    </p:spTree>
    <p:extLst>
      <p:ext uri="{BB962C8B-B14F-4D97-AF65-F5344CB8AC3E}">
        <p14:creationId xmlns:p14="http://schemas.microsoft.com/office/powerpoint/2010/main" val="418618883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wipe(up)">
                                      <p:cBhvr>
                                        <p:cTn id="7" dur="2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bldLvl="5"/>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476</TotalTime>
  <Words>1467</Words>
  <Application>Microsoft Office PowerPoint</Application>
  <PresentationFormat>Custom</PresentationFormat>
  <Paragraphs>101</Paragraphs>
  <Slides>17</Slides>
  <Notes>17</Notes>
  <HiddenSlides>0</HiddenSlides>
  <MMClips>0</MMClips>
  <ScaleCrop>false</ScaleCrop>
  <HeadingPairs>
    <vt:vector size="4" baseType="variant">
      <vt:variant>
        <vt:lpstr>Theme</vt:lpstr>
      </vt:variant>
      <vt:variant>
        <vt:i4>2</vt:i4>
      </vt:variant>
      <vt:variant>
        <vt:lpstr>Slide Titles</vt:lpstr>
      </vt:variant>
      <vt:variant>
        <vt:i4>17</vt:i4>
      </vt:variant>
    </vt:vector>
  </HeadingPairs>
  <TitlesOfParts>
    <vt:vector size="19" baseType="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J.R. Bronger</dc:creator>
  <cp:lastModifiedBy>Deacons Room</cp:lastModifiedBy>
  <cp:revision>39</cp:revision>
  <dcterms:created xsi:type="dcterms:W3CDTF">2014-07-13T16:56:16Z</dcterms:created>
  <dcterms:modified xsi:type="dcterms:W3CDTF">2014-11-09T23:08:54Z</dcterms:modified>
</cp:coreProperties>
</file>