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3"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66" d="100"/>
          <a:sy n="66" d="100"/>
        </p:scale>
        <p:origin x="-59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420904211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349837531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48979025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337005119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401209910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272003878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334157023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2802352985"/>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338082495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37832681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79DAE-646D-4829-BB3C-1F90DD319DAC}" type="datetimeFigureOut">
              <a:rPr lang="en-US" smtClean="0"/>
              <a:t>10/19/2014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dirty="0"/>
          </a:p>
        </p:txBody>
      </p:sp>
    </p:spTree>
    <p:extLst>
      <p:ext uri="{BB962C8B-B14F-4D97-AF65-F5344CB8AC3E}">
        <p14:creationId xmlns:p14="http://schemas.microsoft.com/office/powerpoint/2010/main" val="1404595435"/>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79DAE-646D-4829-BB3C-1F90DD319DAC}" type="datetimeFigureOut">
              <a:rPr lang="en-US" smtClean="0"/>
              <a:t>10/19/2014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33007-BF7E-4C93-AE76-FDE9EC4D7897}" type="slidenum">
              <a:rPr lang="en-US" smtClean="0"/>
              <a:t>‹#›</a:t>
            </a:fld>
            <a:endParaRPr lang="en-US" dirty="0"/>
          </a:p>
        </p:txBody>
      </p:sp>
    </p:spTree>
    <p:extLst>
      <p:ext uri="{BB962C8B-B14F-4D97-AF65-F5344CB8AC3E}">
        <p14:creationId xmlns:p14="http://schemas.microsoft.com/office/powerpoint/2010/main" val="3777460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amp;esrc=s&amp;source=images&amp;cd=&amp;cad=rja&amp;uact=8&amp;ved=0CAcQjRw&amp;url=http://www.shutterstock.com/video/clip-1044844-stock-footage-businessman-drinking-wine-on-black-background.html&amp;ei=HgVAVIHQFNH3yQSe14GgCg&amp;bvm=bv.77648437,d.aWw&amp;psig=AFQjCNEPWnmVO1_Ct2Ccwnodl2jzLZZxNw&amp;ust=1413568147404975"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url?sa=i&amp;rct=j&amp;q=&amp;esrc=s&amp;source=images&amp;cd=&amp;cad=rja&amp;uact=8&amp;ved=0CAcQjRw&amp;url=http://www.riedelusa.net/red-wine-glass-1.html&amp;ei=TwtAVM-TOoKlyASP-oHwCw&amp;bvm=bv.77648437,d.aWw&amp;psig=AFQjCNGzLKctv4hs0SxTf43dy7McioKs5w&amp;ust=1413569725365182"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url?sa=i&amp;rct=j&amp;q=&amp;esrc=s&amp;source=images&amp;cd=&amp;cad=rja&amp;uact=8&amp;ved=0CAcQjRw&amp;url=http://www.riedelusa.net/red-wine-glass-1.html&amp;ei=TwtAVM-TOoKlyASP-oHwCw&amp;bvm=bv.77648437,d.aWw&amp;psig=AFQjCNGzLKctv4hs0SxTf43dy7McioKs5w&amp;ust=1413569725365182"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831409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8647"/>
          <a:stretch/>
        </p:blipFill>
        <p:spPr>
          <a:xfrm>
            <a:off x="6880764" y="3207893"/>
            <a:ext cx="5161335" cy="3642610"/>
          </a:xfrm>
          <a:prstGeom prst="rect">
            <a:avLst/>
          </a:prstGeom>
        </p:spPr>
      </p:pic>
      <p:sp>
        <p:nvSpPr>
          <p:cNvPr id="2" name="Text Box 7"/>
          <p:cNvSpPr txBox="1">
            <a:spLocks noChangeArrowheads="1"/>
          </p:cNvSpPr>
          <p:nvPr/>
        </p:nvSpPr>
        <p:spPr bwMode="auto">
          <a:xfrm>
            <a:off x="434716" y="173636"/>
            <a:ext cx="7330189" cy="6740307"/>
          </a:xfrm>
          <a:prstGeom prst="rect">
            <a:avLst/>
          </a:prstGeom>
          <a:noFill/>
          <a:ln w="9525">
            <a:noFill/>
            <a:miter lim="800000"/>
            <a:headEnd/>
            <a:tailEnd/>
          </a:ln>
          <a:effectLst/>
        </p:spPr>
        <p:txBody>
          <a:bodyPr wrap="square">
            <a:spAutoFit/>
          </a:bodyPr>
          <a:lstStyle/>
          <a:p>
            <a:pPr algn="ctr"/>
            <a:r>
              <a:rPr lang="en-US" altLang="en-US" sz="3200" b="1" dirty="0">
                <a:ln>
                  <a:solidFill>
                    <a:schemeClr val="tx1"/>
                  </a:solidFill>
                </a:ln>
                <a:solidFill>
                  <a:schemeClr val="bg1"/>
                </a:solidFill>
              </a:rPr>
              <a:t>1 </a:t>
            </a:r>
            <a:r>
              <a:rPr lang="en-US" altLang="en-US" sz="3200" b="1" dirty="0" smtClean="0">
                <a:ln>
                  <a:solidFill>
                    <a:schemeClr val="tx1"/>
                  </a:solidFill>
                </a:ln>
                <a:solidFill>
                  <a:schemeClr val="bg1"/>
                </a:solidFill>
              </a:rPr>
              <a:t>Timothy </a:t>
            </a:r>
            <a:r>
              <a:rPr lang="en-US" altLang="en-US" sz="3200" b="1" dirty="0">
                <a:ln>
                  <a:solidFill>
                    <a:schemeClr val="tx1"/>
                  </a:solidFill>
                </a:ln>
                <a:solidFill>
                  <a:schemeClr val="bg1"/>
                </a:solidFill>
              </a:rPr>
              <a:t>3:8-12</a:t>
            </a:r>
          </a:p>
          <a:p>
            <a:pPr defTabSz="509588"/>
            <a:r>
              <a:rPr lang="en-US" altLang="en-US" sz="3200" b="1" dirty="0" smtClean="0">
                <a:ln>
                  <a:solidFill>
                    <a:schemeClr val="tx1"/>
                  </a:solidFill>
                </a:ln>
                <a:solidFill>
                  <a:schemeClr val="bg1"/>
                </a:solidFill>
              </a:rPr>
              <a:t>Likewise</a:t>
            </a:r>
            <a:r>
              <a:rPr lang="en-US" altLang="en-US" sz="2400" b="1" dirty="0" smtClean="0">
                <a:ln>
                  <a:solidFill>
                    <a:schemeClr val="tx1"/>
                  </a:solidFill>
                </a:ln>
                <a:solidFill>
                  <a:schemeClr val="bg1"/>
                </a:solidFill>
              </a:rPr>
              <a:t> </a:t>
            </a:r>
            <a:r>
              <a:rPr lang="en-US" altLang="en-US" sz="3200" b="1" dirty="0">
                <a:ln>
                  <a:solidFill>
                    <a:schemeClr val="tx1"/>
                  </a:solidFill>
                </a:ln>
                <a:solidFill>
                  <a:schemeClr val="bg1"/>
                </a:solidFill>
              </a:rPr>
              <a:t>deacons must be </a:t>
            </a:r>
            <a:r>
              <a:rPr lang="en-US" altLang="en-US" sz="3200" b="1" dirty="0">
                <a:ln>
                  <a:solidFill>
                    <a:srgbClr val="000000"/>
                  </a:solidFill>
                </a:ln>
                <a:solidFill>
                  <a:schemeClr val="bg1"/>
                </a:solidFill>
              </a:rPr>
              <a:t>reverent</a:t>
            </a:r>
            <a:r>
              <a:rPr lang="en-US" altLang="en-US" sz="3200" b="1" dirty="0">
                <a:ln>
                  <a:solidFill>
                    <a:schemeClr val="tx1"/>
                  </a:solidFill>
                </a:ln>
                <a:solidFill>
                  <a:schemeClr val="bg1"/>
                </a:solidFill>
              </a:rPr>
              <a:t>, </a:t>
            </a:r>
            <a:r>
              <a:rPr lang="en-US" altLang="en-US" sz="4000" b="1" u="sng" dirty="0">
                <a:ln>
                  <a:solidFill>
                    <a:srgbClr val="C00000"/>
                  </a:solidFill>
                </a:ln>
                <a:solidFill>
                  <a:schemeClr val="bg1"/>
                </a:solidFill>
                <a:effectLst>
                  <a:outerShdw blurRad="38100" dist="38100" dir="2700000" algn="tl">
                    <a:srgbClr val="000000">
                      <a:alpha val="43137"/>
                    </a:srgbClr>
                  </a:outerShdw>
                </a:effectLst>
              </a:rPr>
              <a:t>not double-tongued</a:t>
            </a:r>
            <a:r>
              <a:rPr lang="en-US" altLang="en-US" sz="3200" b="1" dirty="0">
                <a:ln>
                  <a:solidFill>
                    <a:schemeClr val="tx1"/>
                  </a:solidFill>
                </a:ln>
                <a:solidFill>
                  <a:schemeClr val="bg1"/>
                </a:solidFill>
              </a:rPr>
              <a:t>, not given to much wine, not greedy for </a:t>
            </a:r>
            <a:r>
              <a:rPr lang="en-US" altLang="en-US" sz="3200" b="1" dirty="0" smtClean="0">
                <a:ln>
                  <a:solidFill>
                    <a:schemeClr val="tx1"/>
                  </a:solidFill>
                </a:ln>
                <a:solidFill>
                  <a:schemeClr val="bg1"/>
                </a:solidFill>
              </a:rPr>
              <a:t>money, holding </a:t>
            </a:r>
            <a:r>
              <a:rPr lang="en-US" altLang="en-US" sz="3200" b="1" dirty="0">
                <a:ln>
                  <a:solidFill>
                    <a:schemeClr val="tx1"/>
                  </a:solidFill>
                </a:ln>
                <a:solidFill>
                  <a:schemeClr val="bg1"/>
                </a:solidFill>
              </a:rPr>
              <a:t>the mystery of the faith with a pure </a:t>
            </a:r>
            <a:r>
              <a:rPr lang="en-US" altLang="en-US" sz="3200" b="1" dirty="0" smtClean="0">
                <a:ln>
                  <a:solidFill>
                    <a:schemeClr val="tx1"/>
                  </a:solidFill>
                </a:ln>
                <a:solidFill>
                  <a:schemeClr val="bg1"/>
                </a:solidFill>
              </a:rPr>
              <a:t>conscience. But </a:t>
            </a:r>
            <a:r>
              <a:rPr lang="en-US" altLang="en-US" sz="3200" b="1" dirty="0">
                <a:ln>
                  <a:solidFill>
                    <a:schemeClr val="tx1"/>
                  </a:solidFill>
                </a:ln>
                <a:solidFill>
                  <a:schemeClr val="bg1"/>
                </a:solidFill>
              </a:rPr>
              <a:t>let these also first be tested; then let them serve as deacons, being found </a:t>
            </a:r>
            <a:r>
              <a:rPr lang="en-US" altLang="en-US" sz="3200" b="1" dirty="0" smtClean="0">
                <a:ln>
                  <a:solidFill>
                    <a:schemeClr val="tx1"/>
                  </a:solidFill>
                </a:ln>
                <a:solidFill>
                  <a:schemeClr val="bg1"/>
                </a:solidFill>
              </a:rPr>
              <a:t>blameless. Likewise </a:t>
            </a:r>
            <a:r>
              <a:rPr lang="en-US" altLang="en-US" sz="3200" b="1" dirty="0">
                <a:ln>
                  <a:solidFill>
                    <a:schemeClr val="tx1"/>
                  </a:solidFill>
                </a:ln>
                <a:solidFill>
                  <a:schemeClr val="bg1"/>
                </a:solidFill>
              </a:rPr>
              <a:t>their wives must be reverent, not slanderers, temperate, faithful in all things</a:t>
            </a:r>
            <a:r>
              <a:rPr lang="en-US" altLang="en-US" sz="3200" b="1" dirty="0" smtClean="0">
                <a:ln>
                  <a:solidFill>
                    <a:schemeClr val="tx1"/>
                  </a:solidFill>
                </a:ln>
                <a:solidFill>
                  <a:schemeClr val="bg1"/>
                </a:solidFill>
              </a:rPr>
              <a:t>. Let </a:t>
            </a:r>
            <a:r>
              <a:rPr lang="en-US" altLang="en-US" sz="3200" b="1" dirty="0">
                <a:ln>
                  <a:solidFill>
                    <a:schemeClr val="tx1"/>
                  </a:solidFill>
                </a:ln>
                <a:solidFill>
                  <a:schemeClr val="bg1"/>
                </a:solidFill>
              </a:rPr>
              <a:t>deacons be the husbands of one wife, ruling their children and their own houses well.</a:t>
            </a:r>
          </a:p>
        </p:txBody>
      </p:sp>
      <p:sp>
        <p:nvSpPr>
          <p:cNvPr id="5" name="AutoShape 10"/>
          <p:cNvSpPr>
            <a:spLocks noChangeArrowheads="1"/>
          </p:cNvSpPr>
          <p:nvPr/>
        </p:nvSpPr>
        <p:spPr bwMode="auto">
          <a:xfrm>
            <a:off x="8591862" y="794479"/>
            <a:ext cx="3352800" cy="5621311"/>
          </a:xfrm>
          <a:prstGeom prst="wedgeRectCallout">
            <a:avLst>
              <a:gd name="adj1" fmla="val -192850"/>
              <a:gd name="adj2" fmla="val -31089"/>
            </a:avLst>
          </a:prstGeom>
          <a:solidFill>
            <a:schemeClr val="bg1"/>
          </a:solidFill>
          <a:ln w="57150">
            <a:solidFill>
              <a:srgbClr val="C00000"/>
            </a:solidFill>
            <a:miter lim="800000"/>
            <a:headEnd/>
            <a:tailEnd/>
          </a:ln>
          <a:effectLst/>
          <a:extLst/>
        </p:spPr>
        <p:txBody>
          <a:bodyPr/>
          <a:lstStyle/>
          <a:p>
            <a:pPr algn="ctr"/>
            <a:r>
              <a:rPr lang="en-US" altLang="en-US" sz="2800" b="1" i="1" dirty="0">
                <a:effectLst>
                  <a:outerShdw blurRad="38100" dist="38100" dir="2700000" algn="tl">
                    <a:srgbClr val="000000">
                      <a:alpha val="43137"/>
                    </a:srgbClr>
                  </a:outerShdw>
                </a:effectLst>
              </a:rPr>
              <a:t>dilogos</a:t>
            </a:r>
          </a:p>
          <a:p>
            <a:pPr algn="ctr"/>
            <a:r>
              <a:rPr lang="en-US" altLang="en-US" sz="2800" b="1" dirty="0">
                <a:effectLst>
                  <a:outerShdw blurRad="38100" dist="38100" dir="2700000" algn="tl">
                    <a:srgbClr val="000000">
                      <a:alpha val="43137"/>
                    </a:srgbClr>
                  </a:outerShdw>
                </a:effectLst>
              </a:rPr>
              <a:t>“Double in speech, saying one thing with one person another with another (with the intent to deceive</a:t>
            </a:r>
            <a:r>
              <a:rPr lang="en-US" altLang="en-US" sz="2800" b="1" dirty="0" smtClean="0">
                <a:effectLst>
                  <a:outerShdw blurRad="38100" dist="38100" dir="2700000" algn="tl">
                    <a:srgbClr val="000000">
                      <a:alpha val="43137"/>
                    </a:srgbClr>
                  </a:outerShdw>
                </a:effectLst>
              </a:rPr>
              <a:t>)”</a:t>
            </a:r>
          </a:p>
          <a:p>
            <a:pPr algn="ctr"/>
            <a:r>
              <a:rPr lang="en-US" altLang="en-US" sz="2800" b="1" dirty="0">
                <a:effectLst>
                  <a:outerShdw blurRad="38100" dist="38100" dir="2700000" algn="tl">
                    <a:srgbClr val="FFFFFF"/>
                  </a:outerShdw>
                </a:effectLst>
                <a:latin typeface="Times New Roman" pitchFamily="18" charset="0"/>
              </a:rPr>
              <a:t>A Deacon must NOT be </a:t>
            </a:r>
            <a:r>
              <a:rPr lang="en-US" altLang="en-US" sz="2800" b="1" dirty="0" smtClean="0">
                <a:effectLst>
                  <a:outerShdw blurRad="38100" dist="38100" dir="2700000" algn="tl">
                    <a:srgbClr val="FFFFFF"/>
                  </a:outerShdw>
                </a:effectLst>
                <a:latin typeface="Times New Roman" pitchFamily="18" charset="0"/>
              </a:rPr>
              <a:t>2-faced; </a:t>
            </a:r>
            <a:r>
              <a:rPr lang="en-US" altLang="en-US" sz="2800" b="1" dirty="0">
                <a:effectLst>
                  <a:outerShdw blurRad="38100" dist="38100" dir="2700000" algn="tl">
                    <a:srgbClr val="FFFFFF"/>
                  </a:outerShdw>
                </a:effectLst>
                <a:latin typeface="Times New Roman" pitchFamily="18" charset="0"/>
              </a:rPr>
              <a:t>having 2-standards one for </a:t>
            </a:r>
            <a:r>
              <a:rPr lang="en-US" altLang="en-US" sz="2800" b="1" dirty="0" smtClean="0">
                <a:effectLst>
                  <a:outerShdw blurRad="38100" dist="38100" dir="2700000" algn="tl">
                    <a:srgbClr val="FFFFFF"/>
                  </a:outerShdw>
                </a:effectLst>
                <a:latin typeface="Times New Roman" pitchFamily="18" charset="0"/>
              </a:rPr>
              <a:t>self/friends, </a:t>
            </a:r>
            <a:r>
              <a:rPr lang="en-US" altLang="en-US" sz="2800" b="1" dirty="0">
                <a:effectLst>
                  <a:outerShdw blurRad="38100" dist="38100" dir="2700000" algn="tl">
                    <a:srgbClr val="FFFFFF"/>
                  </a:outerShdw>
                </a:effectLst>
                <a:latin typeface="Times New Roman" pitchFamily="18" charset="0"/>
              </a:rPr>
              <a:t>one for </a:t>
            </a:r>
            <a:r>
              <a:rPr lang="en-US" altLang="en-US" sz="2800" b="1" dirty="0" smtClean="0">
                <a:effectLst>
                  <a:outerShdw blurRad="38100" dist="38100" dir="2700000" algn="tl">
                    <a:srgbClr val="FFFFFF"/>
                  </a:outerShdw>
                </a:effectLst>
                <a:latin typeface="Times New Roman" pitchFamily="18" charset="0"/>
              </a:rPr>
              <a:t>all others. Also: James 3:9-10)</a:t>
            </a:r>
            <a:endParaRPr lang="en-US" altLang="en-US" sz="2800" b="1" dirty="0">
              <a:effectLst>
                <a:outerShdw blurRad="38100" dist="38100" dir="2700000" algn="tl">
                  <a:srgbClr val="FFFFFF"/>
                </a:outerShdw>
              </a:effectLst>
              <a:latin typeface="Times New Roman" pitchFamily="18" charset="0"/>
            </a:endParaRPr>
          </a:p>
          <a:p>
            <a:pPr algn="ctr"/>
            <a:endParaRPr lang="en-US" altLang="en-US" sz="2800" dirty="0"/>
          </a:p>
          <a:p>
            <a:pPr algn="ctr"/>
            <a:endParaRPr lang="en-US" alt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69618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8647"/>
          <a:stretch/>
        </p:blipFill>
        <p:spPr>
          <a:xfrm>
            <a:off x="6880764" y="3207893"/>
            <a:ext cx="5161335" cy="3642610"/>
          </a:xfrm>
          <a:prstGeom prst="rect">
            <a:avLst/>
          </a:prstGeom>
        </p:spPr>
      </p:pic>
      <p:sp>
        <p:nvSpPr>
          <p:cNvPr id="2" name="Text Box 7"/>
          <p:cNvSpPr txBox="1">
            <a:spLocks noChangeArrowheads="1"/>
          </p:cNvSpPr>
          <p:nvPr/>
        </p:nvSpPr>
        <p:spPr bwMode="auto">
          <a:xfrm>
            <a:off x="434716" y="173636"/>
            <a:ext cx="7330189" cy="6740307"/>
          </a:xfrm>
          <a:prstGeom prst="rect">
            <a:avLst/>
          </a:prstGeom>
          <a:noFill/>
          <a:ln w="9525">
            <a:noFill/>
            <a:miter lim="800000"/>
            <a:headEnd/>
            <a:tailEnd/>
          </a:ln>
          <a:effectLst/>
        </p:spPr>
        <p:txBody>
          <a:bodyPr wrap="square">
            <a:spAutoFit/>
          </a:bodyPr>
          <a:lstStyle/>
          <a:p>
            <a:pPr algn="ctr"/>
            <a:r>
              <a:rPr lang="en-US" altLang="en-US" sz="3200" b="1" dirty="0">
                <a:ln>
                  <a:solidFill>
                    <a:schemeClr val="tx1"/>
                  </a:solidFill>
                </a:ln>
                <a:solidFill>
                  <a:schemeClr val="bg1"/>
                </a:solidFill>
              </a:rPr>
              <a:t>1 </a:t>
            </a:r>
            <a:r>
              <a:rPr lang="en-US" altLang="en-US" sz="3200" b="1" dirty="0" smtClean="0">
                <a:ln>
                  <a:solidFill>
                    <a:schemeClr val="tx1"/>
                  </a:solidFill>
                </a:ln>
                <a:solidFill>
                  <a:schemeClr val="bg1"/>
                </a:solidFill>
              </a:rPr>
              <a:t>Timothy </a:t>
            </a:r>
            <a:r>
              <a:rPr lang="en-US" altLang="en-US" sz="3200" b="1" dirty="0">
                <a:ln>
                  <a:solidFill>
                    <a:schemeClr val="tx1"/>
                  </a:solidFill>
                </a:ln>
                <a:solidFill>
                  <a:schemeClr val="bg1"/>
                </a:solidFill>
              </a:rPr>
              <a:t>3:8-12</a:t>
            </a:r>
          </a:p>
          <a:p>
            <a:pPr defTabSz="509588"/>
            <a:r>
              <a:rPr lang="en-US" altLang="en-US" sz="3200" b="1" dirty="0" smtClean="0">
                <a:ln>
                  <a:solidFill>
                    <a:schemeClr val="tx1"/>
                  </a:solidFill>
                </a:ln>
                <a:solidFill>
                  <a:schemeClr val="bg1"/>
                </a:solidFill>
              </a:rPr>
              <a:t>Likewise</a:t>
            </a:r>
            <a:r>
              <a:rPr lang="en-US" altLang="en-US" sz="2400" b="1" dirty="0" smtClean="0">
                <a:ln>
                  <a:solidFill>
                    <a:schemeClr val="tx1"/>
                  </a:solidFill>
                </a:ln>
                <a:solidFill>
                  <a:schemeClr val="bg1"/>
                </a:solidFill>
              </a:rPr>
              <a:t> </a:t>
            </a:r>
            <a:r>
              <a:rPr lang="en-US" altLang="en-US" sz="3200" b="1" dirty="0">
                <a:ln>
                  <a:solidFill>
                    <a:schemeClr val="tx1"/>
                  </a:solidFill>
                </a:ln>
                <a:solidFill>
                  <a:schemeClr val="bg1"/>
                </a:solidFill>
              </a:rPr>
              <a:t>deacons must be </a:t>
            </a:r>
            <a:r>
              <a:rPr lang="en-US" altLang="en-US" sz="3200" b="1" dirty="0">
                <a:ln>
                  <a:solidFill>
                    <a:srgbClr val="000000"/>
                  </a:solidFill>
                </a:ln>
                <a:solidFill>
                  <a:schemeClr val="bg1"/>
                </a:solidFill>
              </a:rPr>
              <a:t>reverent</a:t>
            </a:r>
            <a:r>
              <a:rPr lang="en-US" altLang="en-US" sz="3200" b="1" dirty="0">
                <a:ln>
                  <a:solidFill>
                    <a:schemeClr val="tx1"/>
                  </a:solidFill>
                </a:ln>
                <a:solidFill>
                  <a:schemeClr val="bg1"/>
                </a:solidFill>
              </a:rPr>
              <a:t>, not double-tongued, </a:t>
            </a:r>
            <a:r>
              <a:rPr lang="en-US" altLang="en-US" sz="4000" b="1" u="sng" dirty="0">
                <a:ln>
                  <a:solidFill>
                    <a:srgbClr val="C00000"/>
                  </a:solidFill>
                </a:ln>
                <a:solidFill>
                  <a:schemeClr val="bg1"/>
                </a:solidFill>
                <a:effectLst>
                  <a:outerShdw blurRad="38100" dist="38100" dir="2700000" algn="tl">
                    <a:srgbClr val="000000">
                      <a:alpha val="43137"/>
                    </a:srgbClr>
                  </a:outerShdw>
                </a:effectLst>
              </a:rPr>
              <a:t>not given to much wine</a:t>
            </a:r>
            <a:r>
              <a:rPr lang="en-US" altLang="en-US" sz="3200" b="1" dirty="0">
                <a:ln>
                  <a:solidFill>
                    <a:schemeClr val="tx1"/>
                  </a:solidFill>
                </a:ln>
                <a:solidFill>
                  <a:schemeClr val="bg1"/>
                </a:solidFill>
              </a:rPr>
              <a:t>, not greedy for </a:t>
            </a:r>
            <a:r>
              <a:rPr lang="en-US" altLang="en-US" sz="3200" b="1" dirty="0" smtClean="0">
                <a:ln>
                  <a:solidFill>
                    <a:schemeClr val="tx1"/>
                  </a:solidFill>
                </a:ln>
                <a:solidFill>
                  <a:schemeClr val="bg1"/>
                </a:solidFill>
              </a:rPr>
              <a:t>money, holding </a:t>
            </a:r>
            <a:r>
              <a:rPr lang="en-US" altLang="en-US" sz="3200" b="1" dirty="0">
                <a:ln>
                  <a:solidFill>
                    <a:schemeClr val="tx1"/>
                  </a:solidFill>
                </a:ln>
                <a:solidFill>
                  <a:schemeClr val="bg1"/>
                </a:solidFill>
              </a:rPr>
              <a:t>the mystery of the faith with a pure </a:t>
            </a:r>
            <a:r>
              <a:rPr lang="en-US" altLang="en-US" sz="3200" b="1" dirty="0" smtClean="0">
                <a:ln>
                  <a:solidFill>
                    <a:schemeClr val="tx1"/>
                  </a:solidFill>
                </a:ln>
                <a:solidFill>
                  <a:schemeClr val="bg1"/>
                </a:solidFill>
              </a:rPr>
              <a:t>conscience. But </a:t>
            </a:r>
            <a:r>
              <a:rPr lang="en-US" altLang="en-US" sz="3200" b="1" dirty="0">
                <a:ln>
                  <a:solidFill>
                    <a:schemeClr val="tx1"/>
                  </a:solidFill>
                </a:ln>
                <a:solidFill>
                  <a:schemeClr val="bg1"/>
                </a:solidFill>
              </a:rPr>
              <a:t>let these also first be tested; then let them serve as deacons, being found </a:t>
            </a:r>
            <a:r>
              <a:rPr lang="en-US" altLang="en-US" sz="3200" b="1" dirty="0" smtClean="0">
                <a:ln>
                  <a:solidFill>
                    <a:schemeClr val="tx1"/>
                  </a:solidFill>
                </a:ln>
                <a:solidFill>
                  <a:schemeClr val="bg1"/>
                </a:solidFill>
              </a:rPr>
              <a:t>blameless. Likewise </a:t>
            </a:r>
            <a:r>
              <a:rPr lang="en-US" altLang="en-US" sz="3200" b="1" dirty="0">
                <a:ln>
                  <a:solidFill>
                    <a:schemeClr val="tx1"/>
                  </a:solidFill>
                </a:ln>
                <a:solidFill>
                  <a:schemeClr val="bg1"/>
                </a:solidFill>
              </a:rPr>
              <a:t>their wives must be reverent, not slanderers, temperate, faithful in all things</a:t>
            </a:r>
            <a:r>
              <a:rPr lang="en-US" altLang="en-US" sz="3200" b="1" dirty="0" smtClean="0">
                <a:ln>
                  <a:solidFill>
                    <a:schemeClr val="tx1"/>
                  </a:solidFill>
                </a:ln>
                <a:solidFill>
                  <a:schemeClr val="bg1"/>
                </a:solidFill>
              </a:rPr>
              <a:t>. Let </a:t>
            </a:r>
            <a:r>
              <a:rPr lang="en-US" altLang="en-US" sz="3200" b="1" dirty="0">
                <a:ln>
                  <a:solidFill>
                    <a:schemeClr val="tx1"/>
                  </a:solidFill>
                </a:ln>
                <a:solidFill>
                  <a:schemeClr val="bg1"/>
                </a:solidFill>
              </a:rPr>
              <a:t>deacons be the husbands of one wife, ruling their children and their own houses well.</a:t>
            </a:r>
          </a:p>
        </p:txBody>
      </p:sp>
      <p:sp>
        <p:nvSpPr>
          <p:cNvPr id="5" name="AutoShape 10"/>
          <p:cNvSpPr>
            <a:spLocks noChangeArrowheads="1"/>
          </p:cNvSpPr>
          <p:nvPr/>
        </p:nvSpPr>
        <p:spPr bwMode="auto">
          <a:xfrm>
            <a:off x="8591862" y="794479"/>
            <a:ext cx="3352800" cy="5621311"/>
          </a:xfrm>
          <a:prstGeom prst="wedgeRectCallout">
            <a:avLst>
              <a:gd name="adj1" fmla="val -97619"/>
              <a:gd name="adj2" fmla="val -32689"/>
            </a:avLst>
          </a:prstGeom>
          <a:solidFill>
            <a:schemeClr val="bg1"/>
          </a:solidFill>
          <a:ln w="57150">
            <a:solidFill>
              <a:srgbClr val="C00000"/>
            </a:solidFill>
            <a:miter lim="800000"/>
            <a:headEnd/>
            <a:tailEnd/>
          </a:ln>
          <a:effectLst/>
          <a:extLst/>
        </p:spPr>
        <p:txBody>
          <a:bodyPr/>
          <a:lstStyle/>
          <a:p>
            <a:pPr algn="ctr"/>
            <a:r>
              <a:rPr lang="en-US" sz="2800" b="1" dirty="0" smtClean="0"/>
              <a:t>NIV: </a:t>
            </a:r>
            <a:r>
              <a:rPr lang="en-US" sz="2800" b="1" i="1" dirty="0" smtClean="0"/>
              <a:t>“not </a:t>
            </a:r>
            <a:r>
              <a:rPr lang="en-US" sz="2800" b="1" i="1" dirty="0"/>
              <a:t>indulging in much </a:t>
            </a:r>
            <a:r>
              <a:rPr lang="en-US" sz="2800" b="1" i="1" dirty="0" smtClean="0"/>
              <a:t>wine”</a:t>
            </a:r>
          </a:p>
          <a:p>
            <a:pPr algn="ctr"/>
            <a:r>
              <a:rPr lang="en-US" altLang="en-US" sz="2800" b="1" dirty="0" smtClean="0"/>
              <a:t>NASB: </a:t>
            </a:r>
            <a:r>
              <a:rPr lang="en-US" altLang="en-US" sz="2800" b="1" i="1" dirty="0" smtClean="0"/>
              <a:t>“or </a:t>
            </a:r>
            <a:r>
              <a:rPr lang="en-US" altLang="en-US" sz="2800" b="1" i="1" dirty="0"/>
              <a:t>addicted to much </a:t>
            </a:r>
            <a:r>
              <a:rPr lang="en-US" altLang="en-US" sz="2800" b="1" i="1" dirty="0" smtClean="0"/>
              <a:t>wine”</a:t>
            </a:r>
          </a:p>
          <a:p>
            <a:pPr algn="ctr"/>
            <a:r>
              <a:rPr lang="en-US" altLang="en-US" sz="2800" b="1" dirty="0" smtClean="0"/>
              <a:t>NLT: </a:t>
            </a:r>
            <a:r>
              <a:rPr lang="en-US" altLang="en-US" sz="2800" b="1" i="1" dirty="0" smtClean="0"/>
              <a:t>“They </a:t>
            </a:r>
            <a:r>
              <a:rPr lang="en-US" altLang="en-US" sz="2800" b="1" i="1" dirty="0"/>
              <a:t>must not be heavy </a:t>
            </a:r>
            <a:r>
              <a:rPr lang="en-US" altLang="en-US" sz="2800" b="1" i="1" dirty="0" smtClean="0"/>
              <a:t>drinkers”</a:t>
            </a:r>
          </a:p>
          <a:p>
            <a:pPr algn="ctr"/>
            <a:endParaRPr lang="en-US" altLang="en-US" sz="2800" b="1" i="1" dirty="0"/>
          </a:p>
          <a:p>
            <a:pPr algn="ctr"/>
            <a:r>
              <a:rPr lang="en-US" altLang="en-US" sz="2800" b="1" i="1" dirty="0" smtClean="0"/>
              <a:t>prosechoô </a:t>
            </a:r>
            <a:endParaRPr lang="en-US" altLang="en-US" sz="2800" b="1" i="1" dirty="0"/>
          </a:p>
          <a:p>
            <a:pPr algn="ctr"/>
            <a:r>
              <a:rPr lang="en-US" altLang="en-US" sz="2800" b="1" dirty="0"/>
              <a:t>“To hold the mind, to give attention to, to attach one’s self to, to be given or addicted to . . .”</a:t>
            </a:r>
          </a:p>
          <a:p>
            <a:pPr algn="ctr"/>
            <a:endParaRPr lang="en-US" altLang="en-US" sz="2800" b="1" i="1" dirty="0" smtClean="0"/>
          </a:p>
          <a:p>
            <a:pPr algn="ctr"/>
            <a:endParaRPr lang="en-US" alt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7222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111" y="3862802"/>
            <a:ext cx="4517348" cy="2995198"/>
          </a:xfrm>
          <a:prstGeom prst="rect">
            <a:avLst/>
          </a:prstGeom>
          <a:ln>
            <a:noFill/>
          </a:ln>
          <a:effectLst>
            <a:softEdge rad="112500"/>
          </a:effec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20617" r="4829"/>
          <a:stretch/>
        </p:blipFill>
        <p:spPr>
          <a:xfrm>
            <a:off x="5096656" y="0"/>
            <a:ext cx="6870803" cy="1204847"/>
          </a:xfrm>
          <a:prstGeom prst="rect">
            <a:avLst/>
          </a:prstGeom>
        </p:spPr>
      </p:pic>
      <p:sp>
        <p:nvSpPr>
          <p:cNvPr id="8" name="TextBox 7"/>
          <p:cNvSpPr txBox="1"/>
          <p:nvPr/>
        </p:nvSpPr>
        <p:spPr>
          <a:xfrm>
            <a:off x="5503353" y="1073774"/>
            <a:ext cx="6464106" cy="2523768"/>
          </a:xfrm>
          <a:prstGeom prst="rect">
            <a:avLst/>
          </a:prstGeom>
          <a:solidFill>
            <a:schemeClr val="bg1"/>
          </a:solidFill>
        </p:spPr>
        <p:txBody>
          <a:bodyPr wrap="square" rtlCol="0">
            <a:spAutoFit/>
          </a:bodyPr>
          <a:lstStyle/>
          <a:p>
            <a:pPr algn="ctr"/>
            <a:r>
              <a:rPr lang="en-US" sz="3600" b="1" spc="300" dirty="0" smtClean="0">
                <a:ln>
                  <a:solidFill>
                    <a:srgbClr val="7030A0"/>
                  </a:solidFill>
                </a:ln>
                <a:effectLst>
                  <a:outerShdw blurRad="38100" dist="38100" dir="2700000" algn="tl">
                    <a:srgbClr val="000000">
                      <a:alpha val="43137"/>
                    </a:srgbClr>
                  </a:outerShdw>
                </a:effectLst>
                <a:latin typeface="Monotype Corsiva" panose="03010101010201010101" pitchFamily="66" charset="0"/>
                <a:cs typeface="Arial" panose="020B0604020202020204" pitchFamily="34" charset="0"/>
              </a:rPr>
              <a:t>Reasoning Goes Like This:</a:t>
            </a:r>
          </a:p>
          <a:p>
            <a:pPr algn="ctr"/>
            <a:endParaRPr lang="en-US" sz="2200" b="1" dirty="0" smtClean="0">
              <a:ln>
                <a:solidFill>
                  <a:srgbClr val="7030A0"/>
                </a:solidFill>
              </a:ln>
              <a:effectLst>
                <a:outerShdw blurRad="38100" dist="38100" dir="2700000" algn="tl">
                  <a:srgbClr val="000000">
                    <a:alpha val="43137"/>
                  </a:srgbClr>
                </a:outerShdw>
              </a:effectLst>
              <a:latin typeface="Engravers MT" panose="02090707080505020304" pitchFamily="18" charset="0"/>
              <a:cs typeface="Arial" panose="020B0604020202020204" pitchFamily="34" charset="0"/>
            </a:endParaRPr>
          </a:p>
          <a:p>
            <a:pPr marL="342900" indent="-342900">
              <a:buFont typeface="+mj-lt"/>
              <a:buAutoNum type="arabicPeriod"/>
            </a:pP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Drunkenness is sinful (Gal 5:19)</a:t>
            </a:r>
          </a:p>
          <a:p>
            <a:pPr marL="342900" indent="-342900">
              <a:buFont typeface="+mj-lt"/>
              <a:buAutoNum type="arabicPeriod"/>
            </a:pPr>
            <a:endPar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buFont typeface="+mj-lt"/>
              <a:buAutoNum type="arabicPeriod"/>
            </a:pP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Drinking wine (beer, liquor) moderately is OK</a:t>
            </a:r>
          </a:p>
          <a:p>
            <a:pPr marL="342900" indent="-342900">
              <a:buFont typeface="+mj-lt"/>
              <a:buAutoNum type="arabicPeriod"/>
            </a:pPr>
            <a:endPar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buFont typeface="+mj-lt"/>
              <a:buAutoNum type="arabicPeriod"/>
            </a:pP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Only elders are to be total abstainers (1 Tim 3:3)</a:t>
            </a:r>
            <a:endPar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nvGrpSpPr>
          <p:cNvPr id="11" name="Group 10"/>
          <p:cNvGrpSpPr/>
          <p:nvPr/>
        </p:nvGrpSpPr>
        <p:grpSpPr>
          <a:xfrm>
            <a:off x="624747" y="925669"/>
            <a:ext cx="4062886" cy="5167923"/>
            <a:chOff x="624747" y="925669"/>
            <a:chExt cx="4062886" cy="5167923"/>
          </a:xfrm>
        </p:grpSpPr>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747" y="1632012"/>
              <a:ext cx="4062886" cy="4461580"/>
            </a:xfrm>
            <a:prstGeom prst="rect">
              <a:avLst/>
            </a:prstGeom>
          </p:spPr>
        </p:pic>
        <p:sp>
          <p:nvSpPr>
            <p:cNvPr id="10" name="TextBox 9"/>
            <p:cNvSpPr txBox="1"/>
            <p:nvPr/>
          </p:nvSpPr>
          <p:spPr>
            <a:xfrm>
              <a:off x="624747" y="925669"/>
              <a:ext cx="4062886" cy="923330"/>
            </a:xfrm>
            <a:prstGeom prst="rect">
              <a:avLst/>
            </a:prstGeom>
            <a:noFill/>
          </p:spPr>
          <p:txBody>
            <a:bodyPr wrap="square" rtlCol="0">
              <a:spAutoFit/>
            </a:bodyPr>
            <a:lstStyle/>
            <a:p>
              <a:pPr algn="ctr"/>
              <a:r>
                <a:rPr lang="en-US" sz="5400" b="1" spc="300" dirty="0" smtClean="0">
                  <a:solidFill>
                    <a:schemeClr val="bg1"/>
                  </a:solidFill>
                  <a:effectLst>
                    <a:outerShdw blurRad="38100" dist="38100" dir="2700000" algn="tl">
                      <a:srgbClr val="000000">
                        <a:alpha val="43137"/>
                      </a:srgbClr>
                    </a:outerShdw>
                  </a:effectLst>
                </a:rPr>
                <a:t>John 2:1-11</a:t>
              </a:r>
              <a:endParaRPr lang="en-US" sz="5400" b="1" spc="300" dirty="0">
                <a:solidFill>
                  <a:schemeClr val="bg1"/>
                </a:solidFill>
                <a:effectLst>
                  <a:outerShdw blurRad="38100" dist="38100" dir="2700000" algn="tl">
                    <a:srgbClr val="000000">
                      <a:alpha val="43137"/>
                    </a:srgbClr>
                  </a:outerShdw>
                </a:effectLst>
              </a:endParaRPr>
            </a:p>
          </p:txBody>
        </p:sp>
      </p:grpSp>
      <p:grpSp>
        <p:nvGrpSpPr>
          <p:cNvPr id="14" name="Group 13"/>
          <p:cNvGrpSpPr/>
          <p:nvPr/>
        </p:nvGrpSpPr>
        <p:grpSpPr>
          <a:xfrm>
            <a:off x="624747" y="838596"/>
            <a:ext cx="4062886" cy="5350410"/>
            <a:chOff x="4687633" y="743182"/>
            <a:chExt cx="4062886" cy="5350410"/>
          </a:xfrm>
        </p:grpSpPr>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7633" y="1632012"/>
              <a:ext cx="4062886" cy="4461580"/>
            </a:xfrm>
            <a:prstGeom prst="rect">
              <a:avLst/>
            </a:prstGeom>
          </p:spPr>
        </p:pic>
        <p:sp>
          <p:nvSpPr>
            <p:cNvPr id="13" name="TextBox 12"/>
            <p:cNvSpPr txBox="1"/>
            <p:nvPr/>
          </p:nvSpPr>
          <p:spPr>
            <a:xfrm>
              <a:off x="4687633" y="743182"/>
              <a:ext cx="4062886" cy="923330"/>
            </a:xfrm>
            <a:prstGeom prst="rect">
              <a:avLst/>
            </a:prstGeom>
            <a:solidFill>
              <a:schemeClr val="bg1"/>
            </a:solidFill>
          </p:spPr>
          <p:txBody>
            <a:bodyPr wrap="square" rtlCol="0">
              <a:spAutoFit/>
            </a:bodyPr>
            <a:lstStyle/>
            <a:p>
              <a:pPr algn="ctr"/>
              <a:r>
                <a:rPr lang="en-US" sz="5400" b="1" spc="300" dirty="0" smtClean="0">
                  <a:effectLst>
                    <a:outerShdw blurRad="38100" dist="38100" dir="2700000" algn="tl">
                      <a:srgbClr val="000000">
                        <a:alpha val="43137"/>
                      </a:srgbClr>
                    </a:outerShdw>
                  </a:effectLst>
                </a:rPr>
                <a:t>1 Tim 5:23</a:t>
              </a:r>
              <a:endParaRPr lang="en-US" sz="5400" b="1" spc="3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67132246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wipe(up)">
                                      <p:cBhvr>
                                        <p:cTn id="7" dur="2000"/>
                                        <p:tgtEl>
                                          <p:spTgt spid="8">
                                            <p:bg/>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20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20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ipe(left)">
                                      <p:cBhvr>
                                        <p:cTn id="21" dur="2000"/>
                                        <p:tgtEl>
                                          <p:spTgt spid="8">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xEl>
                                              <p:pRg st="6" end="6"/>
                                            </p:txEl>
                                          </p:spTgt>
                                        </p:tgtEl>
                                        <p:attrNameLst>
                                          <p:attrName>style.visibility</p:attrName>
                                        </p:attrNameLst>
                                      </p:cBhvr>
                                      <p:to>
                                        <p:strVal val="visible"/>
                                      </p:to>
                                    </p:set>
                                    <p:animEffect transition="in" filter="wipe(left)">
                                      <p:cBhvr>
                                        <p:cTn id="26" dur="2000"/>
                                        <p:tgtEl>
                                          <p:spTgt spid="8">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xit" presetSubtype="16" fill="hold" nodeType="clickEffect">
                                  <p:stCondLst>
                                    <p:cond delay="0"/>
                                  </p:stCondLst>
                                  <p:childTnLst>
                                    <p:animEffect transition="out" filter="circle(in)">
                                      <p:cBhvr>
                                        <p:cTn id="35" dur="2000"/>
                                        <p:tgtEl>
                                          <p:spTgt spid="11"/>
                                        </p:tgtEl>
                                      </p:cBhvr>
                                    </p:animEffect>
                                    <p:set>
                                      <p:cBhvr>
                                        <p:cTn id="36" dur="1" fill="hold">
                                          <p:stCondLst>
                                            <p:cond delay="1999"/>
                                          </p:stCondLst>
                                        </p:cTn>
                                        <p:tgtEl>
                                          <p:spTgt spid="11"/>
                                        </p:tgtEl>
                                        <p:attrNameLst>
                                          <p:attrName>style.visibility</p:attrName>
                                        </p:attrNameLst>
                                      </p:cBhvr>
                                      <p:to>
                                        <p:strVal val="hidden"/>
                                      </p:to>
                                    </p:set>
                                  </p:childTnLst>
                                </p:cTn>
                              </p:par>
                              <p:par>
                                <p:cTn id="37" presetID="6"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circle(in)">
                                      <p:cBhvr>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5"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0052" y="0"/>
            <a:ext cx="4606977" cy="3995262"/>
          </a:xfrm>
          <a:prstGeom prst="rect">
            <a:avLst/>
          </a:prstGeom>
        </p:spPr>
      </p:pic>
      <p:sp>
        <p:nvSpPr>
          <p:cNvPr id="4" name="TextBox 3"/>
          <p:cNvSpPr txBox="1"/>
          <p:nvPr/>
        </p:nvSpPr>
        <p:spPr>
          <a:xfrm>
            <a:off x="239843" y="194872"/>
            <a:ext cx="7300209" cy="649408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t>
            </a:r>
            <a:r>
              <a:rPr lang="en-US" sz="3200" b="1" dirty="0" smtClean="0">
                <a:ln>
                  <a:solidFill>
                    <a:srgbClr val="C00000"/>
                  </a:solidFill>
                </a:ln>
                <a:latin typeface="Arial" panose="020B0604020202020204" pitchFamily="34" charset="0"/>
                <a:cs typeface="Arial" panose="020B0604020202020204" pitchFamily="34" charset="0"/>
              </a:rPr>
              <a:t>Do </a:t>
            </a:r>
            <a:r>
              <a:rPr lang="en-US" sz="3200" b="1" dirty="0">
                <a:ln>
                  <a:solidFill>
                    <a:srgbClr val="C00000"/>
                  </a:solidFill>
                </a:ln>
                <a:latin typeface="Arial" panose="020B0604020202020204" pitchFamily="34" charset="0"/>
                <a:cs typeface="Arial" panose="020B0604020202020204" pitchFamily="34" charset="0"/>
              </a:rPr>
              <a:t>not look on the wine</a:t>
            </a:r>
            <a:r>
              <a:rPr lang="en-US" sz="3200" b="1" dirty="0">
                <a:latin typeface="Arial" panose="020B0604020202020204" pitchFamily="34" charset="0"/>
                <a:cs typeface="Arial" panose="020B0604020202020204" pitchFamily="34" charset="0"/>
              </a:rPr>
              <a:t> when it is red</a:t>
            </a:r>
            <a:r>
              <a:rPr lang="en-US" sz="3200" b="1" dirty="0" smtClean="0">
                <a:latin typeface="Arial" panose="020B0604020202020204" pitchFamily="34" charset="0"/>
                <a:cs typeface="Arial" panose="020B0604020202020204" pitchFamily="34" charset="0"/>
              </a:rPr>
              <a:t>, when </a:t>
            </a:r>
            <a:r>
              <a:rPr lang="en-US" sz="3200" b="1" dirty="0">
                <a:latin typeface="Arial" panose="020B0604020202020204" pitchFamily="34" charset="0"/>
                <a:cs typeface="Arial" panose="020B0604020202020204" pitchFamily="34" charset="0"/>
              </a:rPr>
              <a:t>it sparkles in the cup</a:t>
            </a:r>
            <a:r>
              <a:rPr lang="en-US" sz="3200" b="1" dirty="0" smtClean="0">
                <a:latin typeface="Arial" panose="020B0604020202020204" pitchFamily="34" charset="0"/>
                <a:cs typeface="Arial" panose="020B0604020202020204" pitchFamily="34" charset="0"/>
              </a:rPr>
              <a:t>, when </a:t>
            </a:r>
            <a:r>
              <a:rPr lang="en-US" sz="3200" b="1" dirty="0">
                <a:latin typeface="Arial" panose="020B0604020202020204" pitchFamily="34" charset="0"/>
                <a:cs typeface="Arial" panose="020B0604020202020204" pitchFamily="34" charset="0"/>
              </a:rPr>
              <a:t>it swirls around </a:t>
            </a:r>
            <a:r>
              <a:rPr lang="en-US" sz="3200" b="1" dirty="0" smtClean="0">
                <a:latin typeface="Arial" panose="020B0604020202020204" pitchFamily="34" charset="0"/>
                <a:cs typeface="Arial" panose="020B0604020202020204" pitchFamily="34" charset="0"/>
              </a:rPr>
              <a:t>smoothly” (Prov 23:31).</a:t>
            </a:r>
          </a:p>
          <a:p>
            <a:endParaRPr lang="en-US" sz="3200" b="1" dirty="0" smtClean="0">
              <a:latin typeface="Arial" panose="020B0604020202020204" pitchFamily="34" charset="0"/>
              <a:cs typeface="Arial" panose="020B0604020202020204" pitchFamily="34" charset="0"/>
            </a:endParaRPr>
          </a:p>
          <a:p>
            <a:r>
              <a:rPr lang="en-US" sz="3200" b="1" dirty="0" smtClean="0">
                <a:latin typeface="Arial" panose="020B0604020202020204" pitchFamily="34" charset="0"/>
                <a:cs typeface="Arial" panose="020B0604020202020204" pitchFamily="34" charset="0"/>
              </a:rPr>
              <a:t>“</a:t>
            </a:r>
            <a:r>
              <a:rPr lang="en-US" sz="3200" b="1" dirty="0" smtClean="0">
                <a:ln>
                  <a:solidFill>
                    <a:srgbClr val="C00000"/>
                  </a:solidFill>
                </a:ln>
                <a:latin typeface="Arial" panose="020B0604020202020204" pitchFamily="34" charset="0"/>
                <a:cs typeface="Arial" panose="020B0604020202020204" pitchFamily="34" charset="0"/>
              </a:rPr>
              <a:t>Wine </a:t>
            </a:r>
            <a:r>
              <a:rPr lang="en-US" sz="3200" b="1" dirty="0">
                <a:ln>
                  <a:solidFill>
                    <a:srgbClr val="C00000"/>
                  </a:solidFill>
                </a:ln>
                <a:latin typeface="Arial" panose="020B0604020202020204" pitchFamily="34" charset="0"/>
                <a:cs typeface="Arial" panose="020B0604020202020204" pitchFamily="34" charset="0"/>
              </a:rPr>
              <a:t>is a mocker</a:t>
            </a:r>
            <a:r>
              <a:rPr lang="en-US" sz="3200" b="1" dirty="0" smtClean="0">
                <a:ln>
                  <a:solidFill>
                    <a:srgbClr val="C00000"/>
                  </a:solidFill>
                </a:ln>
                <a:latin typeface="Arial" panose="020B0604020202020204" pitchFamily="34" charset="0"/>
                <a:cs typeface="Arial" panose="020B0604020202020204" pitchFamily="34" charset="0"/>
              </a:rPr>
              <a:t>, strong </a:t>
            </a:r>
            <a:r>
              <a:rPr lang="en-US" sz="3200" b="1" dirty="0">
                <a:ln>
                  <a:solidFill>
                    <a:srgbClr val="C00000"/>
                  </a:solidFill>
                </a:ln>
                <a:latin typeface="Arial" panose="020B0604020202020204" pitchFamily="34" charset="0"/>
                <a:cs typeface="Arial" panose="020B0604020202020204" pitchFamily="34" charset="0"/>
              </a:rPr>
              <a:t>drink is a brawler</a:t>
            </a:r>
            <a:r>
              <a:rPr lang="en-US" sz="3200" b="1" dirty="0" smtClean="0">
                <a:latin typeface="Arial" panose="020B0604020202020204" pitchFamily="34" charset="0"/>
                <a:cs typeface="Arial" panose="020B0604020202020204" pitchFamily="34" charset="0"/>
              </a:rPr>
              <a:t>, and </a:t>
            </a:r>
            <a:r>
              <a:rPr lang="en-US" sz="3200" b="1" dirty="0">
                <a:latin typeface="Arial" panose="020B0604020202020204" pitchFamily="34" charset="0"/>
                <a:cs typeface="Arial" panose="020B0604020202020204" pitchFamily="34" charset="0"/>
              </a:rPr>
              <a:t>whoever is led astray by it is not </a:t>
            </a:r>
            <a:r>
              <a:rPr lang="en-US" sz="3200" b="1" dirty="0" smtClean="0">
                <a:latin typeface="Arial" panose="020B0604020202020204" pitchFamily="34" charset="0"/>
                <a:cs typeface="Arial" panose="020B0604020202020204" pitchFamily="34" charset="0"/>
              </a:rPr>
              <a:t>wise” (Prov 20:1).</a:t>
            </a:r>
          </a:p>
          <a:p>
            <a:endParaRPr lang="en-US" sz="3200" b="1" dirty="0" smtClean="0">
              <a:latin typeface="Arial" panose="020B0604020202020204" pitchFamily="34" charset="0"/>
              <a:cs typeface="Arial" panose="020B0604020202020204" pitchFamily="34" charset="0"/>
            </a:endParaRPr>
          </a:p>
          <a:p>
            <a:r>
              <a:rPr lang="en-US" sz="3200" b="1" dirty="0" smtClean="0">
                <a:latin typeface="Arial" panose="020B0604020202020204" pitchFamily="34" charset="0"/>
                <a:cs typeface="Arial" panose="020B0604020202020204" pitchFamily="34" charset="0"/>
              </a:rPr>
              <a:t>“</a:t>
            </a:r>
            <a:r>
              <a:rPr lang="en-US" sz="3200" b="1" dirty="0" smtClean="0">
                <a:ln>
                  <a:solidFill>
                    <a:srgbClr val="C00000"/>
                  </a:solidFill>
                </a:ln>
                <a:latin typeface="Arial" panose="020B0604020202020204" pitchFamily="34" charset="0"/>
                <a:cs typeface="Arial" panose="020B0604020202020204" pitchFamily="34" charset="0"/>
              </a:rPr>
              <a:t>Woe </a:t>
            </a:r>
            <a:r>
              <a:rPr lang="en-US" sz="3200" b="1" dirty="0">
                <a:ln>
                  <a:solidFill>
                    <a:srgbClr val="C00000"/>
                  </a:solidFill>
                </a:ln>
                <a:latin typeface="Arial" panose="020B0604020202020204" pitchFamily="34" charset="0"/>
                <a:cs typeface="Arial" panose="020B0604020202020204" pitchFamily="34" charset="0"/>
              </a:rPr>
              <a:t>to him who gives drink to his </a:t>
            </a:r>
            <a:r>
              <a:rPr lang="en-US" sz="3200" b="1" dirty="0" smtClean="0">
                <a:ln>
                  <a:solidFill>
                    <a:srgbClr val="C00000"/>
                  </a:solidFill>
                </a:ln>
                <a:latin typeface="Arial" panose="020B0604020202020204" pitchFamily="34" charset="0"/>
                <a:cs typeface="Arial" panose="020B0604020202020204" pitchFamily="34" charset="0"/>
              </a:rPr>
              <a:t>neighbor</a:t>
            </a:r>
            <a:r>
              <a:rPr lang="en-US" sz="3200" b="1" dirty="0" smtClean="0">
                <a:latin typeface="Arial" panose="020B0604020202020204" pitchFamily="34" charset="0"/>
                <a:cs typeface="Arial" panose="020B0604020202020204" pitchFamily="34" charset="0"/>
              </a:rPr>
              <a:t>, pressing him </a:t>
            </a:r>
            <a:r>
              <a:rPr lang="en-US" sz="3200" b="1" dirty="0">
                <a:latin typeface="Arial" panose="020B0604020202020204" pitchFamily="34" charset="0"/>
                <a:cs typeface="Arial" panose="020B0604020202020204" pitchFamily="34" charset="0"/>
              </a:rPr>
              <a:t>to your bottle</a:t>
            </a:r>
            <a:r>
              <a:rPr lang="en-US" sz="3200" b="1" dirty="0" smtClean="0">
                <a:latin typeface="Arial" panose="020B0604020202020204" pitchFamily="34" charset="0"/>
                <a:cs typeface="Arial" panose="020B0604020202020204" pitchFamily="34" charset="0"/>
              </a:rPr>
              <a:t>, even </a:t>
            </a:r>
            <a:r>
              <a:rPr lang="en-US" sz="3200" b="1" dirty="0">
                <a:latin typeface="Arial" panose="020B0604020202020204" pitchFamily="34" charset="0"/>
                <a:cs typeface="Arial" panose="020B0604020202020204" pitchFamily="34" charset="0"/>
              </a:rPr>
              <a:t>to make him </a:t>
            </a:r>
            <a:r>
              <a:rPr lang="en-US" sz="3200" b="1" dirty="0" smtClean="0">
                <a:latin typeface="Arial" panose="020B0604020202020204" pitchFamily="34" charset="0"/>
                <a:cs typeface="Arial" panose="020B0604020202020204" pitchFamily="34" charset="0"/>
              </a:rPr>
              <a:t>drunk . . .” (Hab 2:15).</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95035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up)">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869836" y="404734"/>
            <a:ext cx="4137286" cy="4278094"/>
          </a:xfrm>
          <a:prstGeom prst="rect">
            <a:avLst/>
          </a:prstGeom>
          <a:noFill/>
        </p:spPr>
        <p:txBody>
          <a:bodyPr wrap="square" rtlCol="0">
            <a:spAutoFit/>
          </a:bodyPr>
          <a:lstStyle/>
          <a:p>
            <a:pPr algn="ctr"/>
            <a:r>
              <a:rPr lang="en-US" sz="3200" b="1" dirty="0">
                <a:solidFill>
                  <a:schemeClr val="bg1"/>
                </a:solidFill>
              </a:rPr>
              <a:t>Wine (</a:t>
            </a:r>
            <a:r>
              <a:rPr lang="en-US" sz="3200" b="1" i="1" dirty="0">
                <a:solidFill>
                  <a:schemeClr val="bg1"/>
                </a:solidFill>
              </a:rPr>
              <a:t>oinos</a:t>
            </a:r>
            <a:r>
              <a:rPr lang="en-US" sz="3200" b="1" dirty="0">
                <a:solidFill>
                  <a:schemeClr val="bg1"/>
                </a:solidFill>
              </a:rPr>
              <a:t>): Jn </a:t>
            </a:r>
            <a:r>
              <a:rPr lang="en-US" sz="3200" b="1" dirty="0" smtClean="0">
                <a:solidFill>
                  <a:schemeClr val="bg1"/>
                </a:solidFill>
              </a:rPr>
              <a:t>2:1-11</a:t>
            </a:r>
          </a:p>
          <a:p>
            <a:pPr marL="457200" indent="-457200">
              <a:buFont typeface="+mj-lt"/>
              <a:buAutoNum type="arabicPeriod"/>
            </a:pPr>
            <a:r>
              <a:rPr lang="en-US" sz="2400" b="1" dirty="0" smtClean="0">
                <a:solidFill>
                  <a:schemeClr val="bg1"/>
                </a:solidFill>
              </a:rPr>
              <a:t>a </a:t>
            </a:r>
            <a:r>
              <a:rPr lang="en-US" sz="2400" b="1" dirty="0">
                <a:solidFill>
                  <a:schemeClr val="bg1"/>
                </a:solidFill>
              </a:rPr>
              <a:t>general term that could mean an </a:t>
            </a:r>
            <a:r>
              <a:rPr lang="en-US" sz="2400" b="1" dirty="0" smtClean="0">
                <a:solidFill>
                  <a:schemeClr val="bg1"/>
                </a:solidFill>
              </a:rPr>
              <a:t>intoxicant (</a:t>
            </a:r>
            <a:r>
              <a:rPr lang="en-US" sz="2400" b="1" dirty="0" smtClean="0">
                <a:ln>
                  <a:solidFill>
                    <a:srgbClr val="C00000"/>
                  </a:solidFill>
                </a:ln>
                <a:solidFill>
                  <a:schemeClr val="bg1"/>
                </a:solidFill>
              </a:rPr>
              <a:t>Acts 2:13-15</a:t>
            </a:r>
            <a:r>
              <a:rPr lang="en-US" sz="2400" b="1" dirty="0" smtClean="0">
                <a:solidFill>
                  <a:schemeClr val="bg1"/>
                </a:solidFill>
              </a:rPr>
              <a:t>), </a:t>
            </a:r>
          </a:p>
          <a:p>
            <a:pPr marL="457200" indent="-457200">
              <a:buFont typeface="+mj-lt"/>
              <a:buAutoNum type="arabicPeriod"/>
            </a:pPr>
            <a:endParaRPr lang="en-US" sz="2400" b="1" dirty="0" smtClean="0">
              <a:solidFill>
                <a:schemeClr val="bg1"/>
              </a:solidFill>
            </a:endParaRPr>
          </a:p>
          <a:p>
            <a:pPr marL="457200" indent="-457200">
              <a:buFont typeface="+mj-lt"/>
              <a:buAutoNum type="arabicPeriod"/>
            </a:pPr>
            <a:r>
              <a:rPr lang="en-US" sz="2400" b="1" dirty="0" smtClean="0">
                <a:solidFill>
                  <a:schemeClr val="bg1"/>
                </a:solidFill>
              </a:rPr>
              <a:t>Or simply </a:t>
            </a:r>
            <a:r>
              <a:rPr lang="en-US" sz="2400" b="1" dirty="0">
                <a:solidFill>
                  <a:schemeClr val="bg1"/>
                </a:solidFill>
              </a:rPr>
              <a:t>grape juice (</a:t>
            </a:r>
            <a:r>
              <a:rPr lang="en-US" sz="2400" b="1" dirty="0">
                <a:ln>
                  <a:solidFill>
                    <a:srgbClr val="C00000"/>
                  </a:solidFill>
                </a:ln>
                <a:solidFill>
                  <a:schemeClr val="bg1"/>
                </a:solidFill>
              </a:rPr>
              <a:t>Isa  65:8 </a:t>
            </a:r>
            <a:r>
              <a:rPr lang="en-US" sz="2400" b="1" i="1" dirty="0">
                <a:ln>
                  <a:solidFill>
                    <a:srgbClr val="C00000"/>
                  </a:solidFill>
                </a:ln>
                <a:solidFill>
                  <a:schemeClr val="bg1"/>
                </a:solidFill>
              </a:rPr>
              <a:t>Wine is in the cluster</a:t>
            </a:r>
            <a:r>
              <a:rPr lang="en-US" sz="2400" b="1" dirty="0" smtClean="0">
                <a:solidFill>
                  <a:schemeClr val="bg1"/>
                </a:solidFill>
              </a:rPr>
              <a:t>).</a:t>
            </a:r>
          </a:p>
          <a:p>
            <a:pPr marL="457200" indent="-457200">
              <a:buFont typeface="+mj-lt"/>
              <a:buAutoNum type="arabicPeriod"/>
            </a:pPr>
            <a:endParaRPr lang="en-US" sz="2400" b="1" dirty="0" smtClean="0">
              <a:solidFill>
                <a:schemeClr val="bg1"/>
              </a:solidFill>
            </a:endParaRPr>
          </a:p>
          <a:p>
            <a:pPr marL="457200" indent="-457200">
              <a:buFont typeface="+mj-lt"/>
              <a:buAutoNum type="arabicPeriod"/>
            </a:pPr>
            <a:r>
              <a:rPr lang="en-US" sz="2400" b="1" dirty="0" smtClean="0">
                <a:solidFill>
                  <a:schemeClr val="bg1"/>
                </a:solidFill>
              </a:rPr>
              <a:t>Jesus </a:t>
            </a:r>
            <a:r>
              <a:rPr lang="en-US" sz="2400" b="1" dirty="0">
                <a:solidFill>
                  <a:schemeClr val="bg1"/>
                </a:solidFill>
              </a:rPr>
              <a:t>would </a:t>
            </a:r>
            <a:r>
              <a:rPr lang="en-US" sz="2400" b="1" dirty="0" smtClean="0">
                <a:solidFill>
                  <a:schemeClr val="bg1"/>
                </a:solidFill>
              </a:rPr>
              <a:t>never </a:t>
            </a:r>
            <a:r>
              <a:rPr lang="en-US" sz="2400" b="1" dirty="0">
                <a:solidFill>
                  <a:schemeClr val="bg1"/>
                </a:solidFill>
              </a:rPr>
              <a:t>have violated </a:t>
            </a:r>
            <a:r>
              <a:rPr lang="en-US" sz="2400" b="1" dirty="0" smtClean="0">
                <a:ln>
                  <a:solidFill>
                    <a:srgbClr val="C00000"/>
                  </a:solidFill>
                </a:ln>
                <a:solidFill>
                  <a:schemeClr val="bg1"/>
                </a:solidFill>
              </a:rPr>
              <a:t>Hab 2:15</a:t>
            </a:r>
            <a:r>
              <a:rPr lang="en-US" sz="2400" b="1" dirty="0" smtClean="0">
                <a:solidFill>
                  <a:schemeClr val="bg1"/>
                </a:solidFill>
              </a:rPr>
              <a:t> (sinned)!</a:t>
            </a:r>
            <a:endParaRPr lang="en-US" sz="2400" b="1" dirty="0">
              <a:solidFill>
                <a:schemeClr val="bg1"/>
              </a:solidFill>
            </a:endParaRPr>
          </a:p>
          <a:p>
            <a:endParaRPr lang="en-US" sz="2400" b="1" dirty="0">
              <a:solidFill>
                <a:schemeClr val="bg1"/>
              </a:solidFill>
            </a:endParaRPr>
          </a:p>
        </p:txBody>
      </p:sp>
      <p:sp>
        <p:nvSpPr>
          <p:cNvPr id="5" name="TextBox 4"/>
          <p:cNvSpPr txBox="1"/>
          <p:nvPr/>
        </p:nvSpPr>
        <p:spPr>
          <a:xfrm>
            <a:off x="104931" y="142089"/>
            <a:ext cx="6205928" cy="5016758"/>
          </a:xfrm>
          <a:prstGeom prst="rect">
            <a:avLst/>
          </a:prstGeom>
          <a:solidFill>
            <a:srgbClr val="FFFFFF">
              <a:alpha val="69804"/>
            </a:srgbClr>
          </a:solidFill>
          <a:effectLst>
            <a:softEdge rad="63500"/>
          </a:effectLst>
        </p:spPr>
        <p:txBody>
          <a:bodyPr wrap="square" rtlCol="0">
            <a:spAutoFit/>
          </a:bodyPr>
          <a:lstStyle/>
          <a:p>
            <a:pPr algn="ctr">
              <a:spcBef>
                <a:spcPct val="50000"/>
              </a:spcBef>
            </a:pPr>
            <a:r>
              <a:rPr lang="en-US" altLang="en-US" sz="44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CONSEQUENCES</a:t>
            </a:r>
          </a:p>
          <a:p>
            <a:pPr algn="ctr">
              <a:spcBef>
                <a:spcPct val="50000"/>
              </a:spcBef>
            </a:pP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IF </a:t>
            </a: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Jesus made intoxicating wine then the following is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also true:</a:t>
            </a:r>
          </a:p>
          <a:p>
            <a:pPr marL="457200" indent="-457200">
              <a:spcBef>
                <a:spcPct val="50000"/>
              </a:spcBef>
              <a:buFont typeface="+mj-lt"/>
              <a:buAutoNum type="arabicPeriod"/>
            </a:pP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Disciples </a:t>
            </a: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CAN drink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intoxicants</a:t>
            </a:r>
          </a:p>
          <a:p>
            <a:pPr marL="457200" indent="-457200">
              <a:spcBef>
                <a:spcPct val="50000"/>
              </a:spcBef>
              <a:buFont typeface="+mj-lt"/>
              <a:buAutoNum type="arabicPeriod"/>
            </a:pP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Disciples </a:t>
            </a: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can make/manufacture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intoxicants (Distilleries)</a:t>
            </a:r>
          </a:p>
          <a:p>
            <a:pPr marL="457200" indent="-457200">
              <a:spcBef>
                <a:spcPct val="50000"/>
              </a:spcBef>
              <a:buFont typeface="+mj-lt"/>
              <a:buAutoNum type="arabicPeriod"/>
            </a:pP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Disciples </a:t>
            </a: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can sell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intoxicants (Bars)</a:t>
            </a:r>
            <a:endPar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endParaRPr>
          </a:p>
          <a:p>
            <a:endParaRPr lang="en-US" sz="2400" dirty="0">
              <a:ln>
                <a:solidFill>
                  <a:schemeClr val="tx1"/>
                </a:solidFill>
              </a:ln>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54848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wipe(up)">
                                      <p:cBhvr>
                                        <p:cTn id="22" dur="2000"/>
                                        <p:tgtEl>
                                          <p:spTgt spid="5">
                                            <p:bg/>
                                          </p:spTgt>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2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wipe(up)">
                                      <p:cBhvr>
                                        <p:cTn id="31" dur="2000"/>
                                        <p:tgtEl>
                                          <p:spTgt spid="5">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wipe(up)">
                                      <p:cBhvr>
                                        <p:cTn id="36" dur="2000"/>
                                        <p:tgtEl>
                                          <p:spTgt spid="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wipe(up)">
                                      <p:cBhvr>
                                        <p:cTn id="41" dur="2000"/>
                                        <p:tgtEl>
                                          <p:spTgt spid="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Effect transition="in" filter="wipe(up)">
                                      <p:cBhvr>
                                        <p:cTn id="46"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5" grpId="0" build="p" bldLvl="5"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7286629" y="0"/>
            <a:ext cx="4521234" cy="2431435"/>
          </a:xfrm>
          <a:prstGeom prst="rect">
            <a:avLst/>
          </a:prstGeom>
          <a:noFill/>
        </p:spPr>
        <p:txBody>
          <a:bodyPr wrap="square" rtlCol="0">
            <a:spAutoFit/>
          </a:bodyPr>
          <a:lstStyle/>
          <a:p>
            <a:pPr algn="ctr"/>
            <a:r>
              <a:rPr lang="en-US" sz="3200" b="1" dirty="0">
                <a:ln>
                  <a:solidFill>
                    <a:srgbClr val="C00000"/>
                  </a:solidFill>
                </a:ln>
                <a:solidFill>
                  <a:schemeClr val="bg1"/>
                </a:solidFill>
                <a:effectLst>
                  <a:outerShdw blurRad="38100" dist="38100" dir="2700000" algn="tl">
                    <a:srgbClr val="000000">
                      <a:alpha val="43137"/>
                    </a:srgbClr>
                  </a:outerShdw>
                </a:effectLst>
              </a:rPr>
              <a:t>Wine (</a:t>
            </a:r>
            <a:r>
              <a:rPr lang="en-US" sz="3200" b="1" i="1" dirty="0">
                <a:ln>
                  <a:solidFill>
                    <a:srgbClr val="C00000"/>
                  </a:solidFill>
                </a:ln>
                <a:solidFill>
                  <a:schemeClr val="bg1"/>
                </a:solidFill>
                <a:effectLst>
                  <a:outerShdw blurRad="38100" dist="38100" dir="2700000" algn="tl">
                    <a:srgbClr val="000000">
                      <a:alpha val="43137"/>
                    </a:srgbClr>
                  </a:outerShdw>
                </a:effectLst>
              </a:rPr>
              <a:t>oinos</a:t>
            </a:r>
            <a:r>
              <a:rPr lang="en-US" sz="3200" b="1" dirty="0">
                <a:ln>
                  <a:solidFill>
                    <a:srgbClr val="C00000"/>
                  </a:solidFill>
                </a:ln>
                <a:solidFill>
                  <a:schemeClr val="bg1"/>
                </a:solidFill>
                <a:effectLst>
                  <a:outerShdw blurRad="38100" dist="38100" dir="2700000" algn="tl">
                    <a:srgbClr val="000000">
                      <a:alpha val="43137"/>
                    </a:srgbClr>
                  </a:outerShdw>
                </a:effectLst>
              </a:rPr>
              <a:t>): </a:t>
            </a:r>
            <a:r>
              <a:rPr lang="en-US" sz="3200" b="1" dirty="0" smtClean="0">
                <a:ln>
                  <a:solidFill>
                    <a:srgbClr val="C00000"/>
                  </a:solidFill>
                </a:ln>
                <a:solidFill>
                  <a:schemeClr val="bg1"/>
                </a:solidFill>
                <a:effectLst>
                  <a:outerShdw blurRad="38100" dist="38100" dir="2700000" algn="tl">
                    <a:srgbClr val="000000">
                      <a:alpha val="43137"/>
                    </a:srgbClr>
                  </a:outerShdw>
                </a:effectLst>
              </a:rPr>
              <a:t>1 Tim 5:23</a:t>
            </a:r>
          </a:p>
          <a:p>
            <a:pPr algn="ctr"/>
            <a:r>
              <a:rPr lang="en-US" sz="2400" b="1" dirty="0">
                <a:solidFill>
                  <a:schemeClr val="bg1"/>
                </a:solidFill>
                <a:effectLst>
                  <a:outerShdw blurRad="38100" dist="38100" dir="2700000" algn="tl">
                    <a:srgbClr val="000000">
                      <a:alpha val="43137"/>
                    </a:srgbClr>
                  </a:outerShdw>
                </a:effectLst>
              </a:rPr>
              <a:t>Wine (oinos): </a:t>
            </a:r>
            <a:r>
              <a:rPr lang="en-US" sz="2400" b="1" dirty="0" smtClean="0">
                <a:solidFill>
                  <a:schemeClr val="bg1"/>
                </a:solidFill>
                <a:effectLst>
                  <a:outerShdw blurRad="38100" dist="38100" dir="2700000" algn="tl">
                    <a:srgbClr val="000000">
                      <a:alpha val="43137"/>
                    </a:srgbClr>
                  </a:outerShdw>
                </a:effectLst>
              </a:rPr>
              <a:t>is </a:t>
            </a:r>
            <a:r>
              <a:rPr lang="en-US" sz="2400" b="1" dirty="0">
                <a:solidFill>
                  <a:schemeClr val="bg1"/>
                </a:solidFill>
                <a:effectLst>
                  <a:outerShdw blurRad="38100" dist="38100" dir="2700000" algn="tl">
                    <a:srgbClr val="000000">
                      <a:alpha val="43137"/>
                    </a:srgbClr>
                  </a:outerShdw>
                </a:effectLst>
              </a:rPr>
              <a:t>a general term that could mean an intoxicant or simply grape juice. One must </a:t>
            </a:r>
            <a:r>
              <a:rPr lang="en-US" sz="2400" b="1" u="sng" dirty="0">
                <a:ln>
                  <a:solidFill>
                    <a:srgbClr val="C00000"/>
                  </a:solidFill>
                </a:ln>
                <a:solidFill>
                  <a:schemeClr val="bg1"/>
                </a:solidFill>
                <a:effectLst>
                  <a:outerShdw blurRad="38100" dist="38100" dir="2700000" algn="tl">
                    <a:srgbClr val="000000">
                      <a:alpha val="43137"/>
                    </a:srgbClr>
                  </a:outerShdw>
                </a:effectLst>
              </a:rPr>
              <a:t>ASSUME</a:t>
            </a:r>
            <a:r>
              <a:rPr lang="en-US" sz="2400" b="1" dirty="0">
                <a:solidFill>
                  <a:schemeClr val="bg1"/>
                </a:solidFill>
                <a:effectLst>
                  <a:outerShdw blurRad="38100" dist="38100" dir="2700000" algn="tl">
                    <a:srgbClr val="000000">
                      <a:alpha val="43137"/>
                    </a:srgbClr>
                  </a:outerShdw>
                </a:effectLst>
              </a:rPr>
              <a:t> the wine in this verse is an intoxicant.</a:t>
            </a:r>
          </a:p>
        </p:txBody>
      </p:sp>
      <p:sp>
        <p:nvSpPr>
          <p:cNvPr id="5" name="TextBox 4"/>
          <p:cNvSpPr txBox="1"/>
          <p:nvPr/>
        </p:nvSpPr>
        <p:spPr>
          <a:xfrm>
            <a:off x="104930" y="351234"/>
            <a:ext cx="6520721" cy="6155531"/>
          </a:xfrm>
          <a:prstGeom prst="rect">
            <a:avLst/>
          </a:prstGeom>
          <a:solidFill>
            <a:srgbClr val="FFFFFF"/>
          </a:solidFill>
          <a:effectLst>
            <a:softEdge rad="63500"/>
          </a:effectLst>
        </p:spPr>
        <p:txBody>
          <a:bodyPr wrap="square" rtlCol="0">
            <a:spAutoFit/>
          </a:bodyPr>
          <a:lstStyle/>
          <a:p>
            <a:pPr algn="ctr">
              <a:spcBef>
                <a:spcPct val="50000"/>
              </a:spcBef>
            </a:pPr>
            <a:r>
              <a:rPr lang="en-US" altLang="en-US" sz="44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CONSIDER</a:t>
            </a:r>
          </a:p>
          <a:p>
            <a:pPr marL="514350" indent="-514350">
              <a:spcBef>
                <a:spcPct val="50000"/>
              </a:spcBef>
              <a:buFont typeface="+mj-lt"/>
              <a:buAutoNum type="arabicPeriod"/>
            </a:pP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Timothy had to be told to drink wine/oinos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(He was an abstainer).</a:t>
            </a:r>
          </a:p>
          <a:p>
            <a:pPr marL="514350" indent="-514350">
              <a:spcBef>
                <a:spcPct val="50000"/>
              </a:spcBef>
              <a:buFont typeface="+mj-lt"/>
              <a:buAutoNum type="arabicPeriod"/>
            </a:pP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He was told to use a “little.”</a:t>
            </a:r>
            <a:endPar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endParaRPr>
          </a:p>
          <a:p>
            <a:pPr marL="514350" indent="-514350">
              <a:spcBef>
                <a:spcPct val="50000"/>
              </a:spcBef>
              <a:buFont typeface="+mj-lt"/>
              <a:buAutoNum type="arabicPeriod"/>
            </a:pP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It was to be taken for a medical not social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reason.</a:t>
            </a:r>
            <a:endPar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endParaRPr>
          </a:p>
          <a:p>
            <a:pPr marL="514350" indent="-514350">
              <a:spcBef>
                <a:spcPct val="50000"/>
              </a:spcBef>
              <a:buFont typeface="+mj-lt"/>
              <a:buAutoNum type="arabicPeriod"/>
            </a:pP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Wine would </a:t>
            </a:r>
            <a:r>
              <a:rPr lang="en-US" altLang="en-US" sz="2800" b="1" u="sng"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not</a:t>
            </a: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 include (beer,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coolers, </a:t>
            </a: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malt liquor, gin, etc</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a:t>
            </a:r>
            <a:endPar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endParaRPr>
          </a:p>
          <a:p>
            <a:pPr marL="514350" indent="-514350">
              <a:spcBef>
                <a:spcPct val="50000"/>
              </a:spcBef>
              <a:buFont typeface="+mj-lt"/>
              <a:buAutoNum type="arabicPeriod"/>
            </a:pPr>
            <a:r>
              <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Alcohol is an addictive drug (Matt </a:t>
            </a:r>
            <a:r>
              <a:rPr lang="en-US" altLang="en-US" sz="2800" b="1" dirty="0" smtClean="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rPr>
              <a:t>6:13, God doesn’t lead us into temptation).</a:t>
            </a:r>
            <a:endParaRPr lang="en-US" altLang="en-US" sz="2800" b="1" dirty="0">
              <a:ln>
                <a:solidFill>
                  <a:schemeClr val="tx1"/>
                </a:solidFill>
              </a:ln>
              <a:effectLst>
                <a:outerShdw blurRad="38100" dist="38100" dir="2700000" algn="tl">
                  <a:srgbClr val="FFFFFF"/>
                </a:outerShdw>
              </a:effectLst>
              <a:latin typeface="Arial" panose="020B0604020202020204" pitchFamily="34" charset="0"/>
              <a:cs typeface="Arial" panose="020B0604020202020204" pitchFamily="34" charset="0"/>
            </a:endParaRPr>
          </a:p>
        </p:txBody>
      </p:sp>
      <p:pic>
        <p:nvPicPr>
          <p:cNvPr id="1026" name="Picture 2" descr="https://encrypted-tbn1.gstatic.com/images?q=tbn:ANd9GcRjY3oVjLqmEl88mGY-g3H0YwiVm5xRzr44pIkzBA3d1RfZ8in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9745" y="4364737"/>
            <a:ext cx="4452255" cy="24932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123881" y="2459504"/>
            <a:ext cx="3683982" cy="1938992"/>
          </a:xfrm>
          <a:prstGeom prst="rect">
            <a:avLst/>
          </a:prstGeom>
          <a:solidFill>
            <a:srgbClr val="7030A0"/>
          </a:solidFill>
          <a:effectLst>
            <a:softEdge rad="63500"/>
          </a:effectLst>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“No </a:t>
            </a:r>
            <a:r>
              <a:rPr lang="en-US" sz="2400" b="1" dirty="0">
                <a:solidFill>
                  <a:schemeClr val="bg1"/>
                </a:solidFill>
                <a:effectLst>
                  <a:outerShdw blurRad="38100" dist="38100" dir="2700000" algn="tl">
                    <a:srgbClr val="000000">
                      <a:alpha val="43137"/>
                    </a:srgbClr>
                  </a:outerShdw>
                </a:effectLst>
              </a:rPr>
              <a:t>longer drink only water, but use a little wine for your stomach’s sake and your frequent </a:t>
            </a:r>
            <a:r>
              <a:rPr lang="en-US" sz="2400" b="1" dirty="0" smtClean="0">
                <a:solidFill>
                  <a:schemeClr val="bg1"/>
                </a:solidFill>
                <a:effectLst>
                  <a:outerShdw blurRad="38100" dist="38100" dir="2700000" algn="tl">
                    <a:srgbClr val="000000">
                      <a:alpha val="43137"/>
                    </a:srgbClr>
                  </a:outerShdw>
                </a:effectLst>
              </a:rPr>
              <a:t>infirmities” (1 Tim 5:23).</a:t>
            </a:r>
            <a:endParaRPr lang="en-US"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758706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wipe(up)">
                                      <p:cBhvr>
                                        <p:cTn id="17" dur="2000"/>
                                        <p:tgtEl>
                                          <p:spTgt spid="5">
                                            <p:bg/>
                                          </p:spTgt>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ipe(up)">
                                      <p:cBhvr>
                                        <p:cTn id="21" dur="20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wipe(up)">
                                      <p:cBhvr>
                                        <p:cTn id="26" dur="20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wipe(up)">
                                      <p:cBhvr>
                                        <p:cTn id="31" dur="20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wipe(up)">
                                      <p:cBhvr>
                                        <p:cTn id="36" dur="2000"/>
                                        <p:tgtEl>
                                          <p:spTgt spid="5">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wipe(up)">
                                      <p:cBhvr>
                                        <p:cTn id="41" dur="2000"/>
                                        <p:tgtEl>
                                          <p:spTgt spid="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wipe(up)">
                                      <p:cBhvr>
                                        <p:cTn id="46"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uiExpand="1" build="p" bldLvl="5"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8647"/>
          <a:stretch/>
        </p:blipFill>
        <p:spPr>
          <a:xfrm>
            <a:off x="6880764" y="3207893"/>
            <a:ext cx="5161335" cy="3642610"/>
          </a:xfrm>
          <a:prstGeom prst="rect">
            <a:avLst/>
          </a:prstGeom>
        </p:spPr>
      </p:pic>
      <p:sp>
        <p:nvSpPr>
          <p:cNvPr id="2" name="Text Box 7"/>
          <p:cNvSpPr txBox="1">
            <a:spLocks noChangeArrowheads="1"/>
          </p:cNvSpPr>
          <p:nvPr/>
        </p:nvSpPr>
        <p:spPr bwMode="auto">
          <a:xfrm>
            <a:off x="434716" y="173636"/>
            <a:ext cx="7330189" cy="6740307"/>
          </a:xfrm>
          <a:prstGeom prst="rect">
            <a:avLst/>
          </a:prstGeom>
          <a:noFill/>
          <a:ln w="9525">
            <a:noFill/>
            <a:miter lim="800000"/>
            <a:headEnd/>
            <a:tailEnd/>
          </a:ln>
          <a:effectLst/>
        </p:spPr>
        <p:txBody>
          <a:bodyPr wrap="square">
            <a:spAutoFit/>
          </a:bodyPr>
          <a:lstStyle/>
          <a:p>
            <a:pPr algn="ctr"/>
            <a:r>
              <a:rPr lang="en-US" altLang="en-US" sz="3200" b="1" dirty="0">
                <a:ln>
                  <a:solidFill>
                    <a:schemeClr val="tx1"/>
                  </a:solidFill>
                </a:ln>
                <a:solidFill>
                  <a:schemeClr val="bg1"/>
                </a:solidFill>
              </a:rPr>
              <a:t>1 </a:t>
            </a:r>
            <a:r>
              <a:rPr lang="en-US" altLang="en-US" sz="3200" b="1" dirty="0" smtClean="0">
                <a:ln>
                  <a:solidFill>
                    <a:schemeClr val="tx1"/>
                  </a:solidFill>
                </a:ln>
                <a:solidFill>
                  <a:schemeClr val="bg1"/>
                </a:solidFill>
              </a:rPr>
              <a:t>Timothy </a:t>
            </a:r>
            <a:r>
              <a:rPr lang="en-US" altLang="en-US" sz="3200" b="1" dirty="0">
                <a:ln>
                  <a:solidFill>
                    <a:schemeClr val="tx1"/>
                  </a:solidFill>
                </a:ln>
                <a:solidFill>
                  <a:schemeClr val="bg1"/>
                </a:solidFill>
              </a:rPr>
              <a:t>3:8-12</a:t>
            </a:r>
          </a:p>
          <a:p>
            <a:pPr defTabSz="509588"/>
            <a:r>
              <a:rPr lang="en-US" altLang="en-US" sz="3200" b="1" dirty="0" smtClean="0">
                <a:ln>
                  <a:solidFill>
                    <a:schemeClr val="tx1"/>
                  </a:solidFill>
                </a:ln>
                <a:solidFill>
                  <a:schemeClr val="bg1"/>
                </a:solidFill>
              </a:rPr>
              <a:t>Likewise</a:t>
            </a:r>
            <a:r>
              <a:rPr lang="en-US" altLang="en-US" sz="2400" b="1" dirty="0" smtClean="0">
                <a:ln>
                  <a:solidFill>
                    <a:schemeClr val="tx1"/>
                  </a:solidFill>
                </a:ln>
                <a:solidFill>
                  <a:schemeClr val="bg1"/>
                </a:solidFill>
              </a:rPr>
              <a:t> </a:t>
            </a:r>
            <a:r>
              <a:rPr lang="en-US" altLang="en-US" sz="3200" b="1" dirty="0">
                <a:ln>
                  <a:solidFill>
                    <a:schemeClr val="tx1"/>
                  </a:solidFill>
                </a:ln>
                <a:solidFill>
                  <a:schemeClr val="bg1"/>
                </a:solidFill>
              </a:rPr>
              <a:t>deacons must be </a:t>
            </a:r>
            <a:r>
              <a:rPr lang="en-US" altLang="en-US" sz="3200" b="1" dirty="0">
                <a:ln>
                  <a:solidFill>
                    <a:srgbClr val="000000"/>
                  </a:solidFill>
                </a:ln>
                <a:solidFill>
                  <a:schemeClr val="bg1"/>
                </a:solidFill>
              </a:rPr>
              <a:t>reverent</a:t>
            </a:r>
            <a:r>
              <a:rPr lang="en-US" altLang="en-US" sz="3200" b="1" dirty="0">
                <a:ln>
                  <a:solidFill>
                    <a:schemeClr val="tx1"/>
                  </a:solidFill>
                </a:ln>
                <a:solidFill>
                  <a:schemeClr val="bg1"/>
                </a:solidFill>
              </a:rPr>
              <a:t>, not double-tongued, </a:t>
            </a:r>
            <a:r>
              <a:rPr lang="en-US" altLang="en-US" sz="4000" b="1" u="sng" dirty="0">
                <a:ln>
                  <a:solidFill>
                    <a:srgbClr val="C00000"/>
                  </a:solidFill>
                </a:ln>
                <a:solidFill>
                  <a:schemeClr val="bg1"/>
                </a:solidFill>
                <a:effectLst>
                  <a:outerShdw blurRad="38100" dist="38100" dir="2700000" algn="tl">
                    <a:srgbClr val="000000">
                      <a:alpha val="43137"/>
                    </a:srgbClr>
                  </a:outerShdw>
                </a:effectLst>
              </a:rPr>
              <a:t>not given to much wine</a:t>
            </a:r>
            <a:r>
              <a:rPr lang="en-US" altLang="en-US" sz="3200" b="1" dirty="0">
                <a:ln>
                  <a:solidFill>
                    <a:schemeClr val="tx1"/>
                  </a:solidFill>
                </a:ln>
                <a:solidFill>
                  <a:schemeClr val="bg1"/>
                </a:solidFill>
              </a:rPr>
              <a:t>, not greedy for money, holding the mystery of the faith with a pure conscience. But let these also first be tested; then let them serve as deacons, being found blameless. Likewise their wives must be reverent, not slanderers, temperate, faithful in all things. Let deacons be the husbands of one wife, ruling their children and their own houses well</a:t>
            </a:r>
            <a:r>
              <a:rPr lang="en-US" altLang="en-US" sz="3200" b="1" dirty="0" smtClean="0">
                <a:ln>
                  <a:solidFill>
                    <a:schemeClr val="tx1"/>
                  </a:solidFill>
                </a:ln>
                <a:solidFill>
                  <a:schemeClr val="bg1"/>
                </a:solidFill>
              </a:rPr>
              <a:t>.</a:t>
            </a:r>
            <a:endParaRPr lang="en-US" altLang="en-US" sz="3200" b="1" dirty="0">
              <a:ln>
                <a:solidFill>
                  <a:schemeClr val="tx1"/>
                </a:solidFill>
              </a:ln>
              <a:solidFill>
                <a:schemeClr val="bg1"/>
              </a:solidFill>
            </a:endParaRPr>
          </a:p>
        </p:txBody>
      </p:sp>
      <p:sp>
        <p:nvSpPr>
          <p:cNvPr id="5" name="AutoShape 10"/>
          <p:cNvSpPr>
            <a:spLocks noChangeArrowheads="1"/>
          </p:cNvSpPr>
          <p:nvPr/>
        </p:nvSpPr>
        <p:spPr bwMode="auto">
          <a:xfrm>
            <a:off x="8591862" y="794479"/>
            <a:ext cx="3352800" cy="5741232"/>
          </a:xfrm>
          <a:prstGeom prst="wedgeRectCallout">
            <a:avLst>
              <a:gd name="adj1" fmla="val -96724"/>
              <a:gd name="adj2" fmla="val -33515"/>
            </a:avLst>
          </a:prstGeom>
          <a:solidFill>
            <a:schemeClr val="bg1"/>
          </a:solidFill>
          <a:ln w="57150">
            <a:solidFill>
              <a:srgbClr val="C00000"/>
            </a:solidFill>
            <a:miter lim="800000"/>
            <a:headEnd/>
            <a:tailEnd/>
          </a:ln>
          <a:effectLst/>
          <a:extLst/>
        </p:spPr>
        <p:txBody>
          <a:bodyPr/>
          <a:lstStyle/>
          <a:p>
            <a:pPr algn="ctr"/>
            <a:r>
              <a:rPr lang="en-US" altLang="en-US" sz="2800" b="1" i="1" dirty="0" smtClean="0"/>
              <a:t>prosechoô </a:t>
            </a:r>
            <a:endParaRPr lang="en-US" altLang="en-US" sz="2800" b="1" i="1" dirty="0"/>
          </a:p>
          <a:p>
            <a:pPr algn="ctr"/>
            <a:r>
              <a:rPr lang="en-US" altLang="en-US" sz="2800" b="1" dirty="0"/>
              <a:t>“To hold the mind, to give attention to, to attach one’s self to, to be given or addicted to . . .”</a:t>
            </a:r>
          </a:p>
          <a:p>
            <a:pPr algn="ctr"/>
            <a:endParaRPr lang="en-US" altLang="en-US" sz="2800" b="1" i="1" dirty="0" smtClean="0"/>
          </a:p>
          <a:p>
            <a:pPr algn="ctr"/>
            <a:endParaRPr lang="en-US" altLang="en-US" sz="2800" b="1" dirty="0">
              <a:effectLst>
                <a:outerShdw blurRad="38100" dist="38100" dir="2700000" algn="tl">
                  <a:srgbClr val="000000">
                    <a:alpha val="43137"/>
                  </a:srgbClr>
                </a:outerShdw>
              </a:effectLst>
            </a:endParaRPr>
          </a:p>
        </p:txBody>
      </p:sp>
      <p:sp>
        <p:nvSpPr>
          <p:cNvPr id="3" name="TextBox 2"/>
          <p:cNvSpPr txBox="1"/>
          <p:nvPr/>
        </p:nvSpPr>
        <p:spPr>
          <a:xfrm>
            <a:off x="8591862" y="3552669"/>
            <a:ext cx="3352799" cy="2893100"/>
          </a:xfrm>
          <a:prstGeom prst="rect">
            <a:avLst/>
          </a:prstGeom>
          <a:noFill/>
        </p:spPr>
        <p:txBody>
          <a:bodyPr wrap="square" rtlCol="0">
            <a:spAutoFit/>
          </a:bodyPr>
          <a:lstStyle/>
          <a:p>
            <a:r>
              <a:rPr lang="en-US" altLang="en-US" sz="2600" b="1" dirty="0">
                <a:solidFill>
                  <a:srgbClr val="CC3300"/>
                </a:solidFill>
                <a:effectLst>
                  <a:outerShdw blurRad="38100" dist="38100" dir="2700000" algn="tl">
                    <a:srgbClr val="000000"/>
                  </a:outerShdw>
                </a:effectLst>
              </a:rPr>
              <a:t>“Much wine”</a:t>
            </a:r>
            <a:r>
              <a:rPr lang="en-US" altLang="en-US" sz="2600" b="1" dirty="0">
                <a:effectLst>
                  <a:outerShdw blurRad="38100" dist="38100" dir="2700000" algn="tl">
                    <a:srgbClr val="FFFFFF"/>
                  </a:outerShdw>
                </a:effectLst>
              </a:rPr>
              <a:t> does not mean “as opposed to a little wine.” If so, then Paul is saying a deacon may be </a:t>
            </a:r>
            <a:r>
              <a:rPr lang="en-US" altLang="en-US" sz="2600" b="1" u="sng" dirty="0">
                <a:effectLst>
                  <a:outerShdw blurRad="38100" dist="38100" dir="2700000" algn="tl">
                    <a:srgbClr val="FFFFFF"/>
                  </a:outerShdw>
                </a:effectLst>
              </a:rPr>
              <a:t>ADDITCED</a:t>
            </a:r>
            <a:r>
              <a:rPr lang="en-US" altLang="en-US" sz="2600" b="1" dirty="0">
                <a:effectLst>
                  <a:outerShdw blurRad="38100" dist="38100" dir="2700000" algn="tl">
                    <a:srgbClr val="FFFFFF"/>
                  </a:outerShdw>
                </a:effectLst>
              </a:rPr>
              <a:t> to a little wine</a:t>
            </a:r>
            <a:r>
              <a:rPr lang="en-US" altLang="en-US" sz="2600" b="1" dirty="0" smtClean="0">
                <a:effectLst>
                  <a:outerShdw blurRad="38100" dist="38100" dir="2700000" algn="tl">
                    <a:srgbClr val="FFFFFF"/>
                  </a:outerShdw>
                </a:effectLst>
              </a:rPr>
              <a:t>.</a:t>
            </a:r>
          </a:p>
          <a:p>
            <a:pPr algn="ctr"/>
            <a:r>
              <a:rPr lang="en-US" altLang="en-US" sz="2600" b="1" u="sng" dirty="0" smtClean="0">
                <a:effectLst>
                  <a:outerShdw blurRad="38100" dist="38100" dir="2700000" algn="tl">
                    <a:srgbClr val="FFFFFF"/>
                  </a:outerShdw>
                </a:effectLst>
              </a:rPr>
              <a:t>However, 1 Cor 6:12</a:t>
            </a:r>
            <a:endParaRPr lang="en-US" altLang="en-US" sz="2600" b="1" u="sng" dirty="0">
              <a:effectLst>
                <a:outerShdw blurRad="38100" dist="38100" dir="2700000" algn="tl">
                  <a:srgbClr val="FFFFFF"/>
                </a:outerShdw>
              </a:effectLst>
            </a:endParaRPr>
          </a:p>
        </p:txBody>
      </p:sp>
    </p:spTree>
    <p:extLst>
      <p:ext uri="{BB962C8B-B14F-4D97-AF65-F5344CB8AC3E}">
        <p14:creationId xmlns:p14="http://schemas.microsoft.com/office/powerpoint/2010/main" val="154581827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2" descr="https://encrypted-tbn3.gstatic.com/images?q=tbn:ANd9GcTJRjJJUWnV9keuFx5PYNblEyZOgl0gwgpgD1fQJvblQdpbjYe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74" y="15254"/>
            <a:ext cx="2272444" cy="227244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encrypted-tbn3.gstatic.com/images?q=tbn:ANd9GcTJRjJJUWnV9keuFx5PYNblEyZOgl0gwgpgD1fQJvblQdpbjYe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0722" y="15255"/>
            <a:ext cx="2272444" cy="227244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4575" y="2422611"/>
            <a:ext cx="10912841" cy="3816429"/>
          </a:xfrm>
          <a:prstGeom prst="rect">
            <a:avLst/>
          </a:prstGeom>
          <a:noFill/>
        </p:spPr>
        <p:txBody>
          <a:bodyPr wrap="square" rtlCol="0">
            <a:spAutoFit/>
          </a:bodyPr>
          <a:lstStyle/>
          <a:p>
            <a:pPr marL="514350" indent="-514350">
              <a:spcBef>
                <a:spcPct val="50000"/>
              </a:spcBef>
              <a:buFont typeface="+mj-lt"/>
              <a:buAutoNum type="alphaUcPeriod"/>
            </a:pPr>
            <a:r>
              <a:rPr lang="en-US" altLang="en-US" sz="3200" b="1" dirty="0">
                <a:solidFill>
                  <a:schemeClr val="bg1"/>
                </a:solidFill>
                <a:latin typeface="Arial" panose="020B0604020202020204" pitchFamily="34" charset="0"/>
                <a:cs typeface="Arial" panose="020B0604020202020204" pitchFamily="34" charset="0"/>
              </a:rPr>
              <a:t>Substitute cocaine / heroin for wine: </a:t>
            </a:r>
            <a:r>
              <a:rPr lang="en-US" altLang="en-US" sz="3200" b="1" i="1" dirty="0">
                <a:solidFill>
                  <a:schemeClr val="bg1"/>
                </a:solidFill>
                <a:latin typeface="Arial" panose="020B0604020202020204" pitchFamily="34" charset="0"/>
                <a:cs typeface="Arial" panose="020B0604020202020204" pitchFamily="34" charset="0"/>
              </a:rPr>
              <a:t>“Not addicted to much </a:t>
            </a:r>
            <a:r>
              <a:rPr lang="en-US" altLang="en-US" sz="3200" b="1" i="1" dirty="0" smtClean="0">
                <a:solidFill>
                  <a:schemeClr val="bg1"/>
                </a:solidFill>
                <a:latin typeface="Arial" panose="020B0604020202020204" pitchFamily="34" charset="0"/>
                <a:cs typeface="Arial" panose="020B0604020202020204" pitchFamily="34" charset="0"/>
              </a:rPr>
              <a:t>_____”</a:t>
            </a:r>
          </a:p>
          <a:p>
            <a:pPr marL="514350" indent="-514350">
              <a:spcBef>
                <a:spcPct val="50000"/>
              </a:spcBef>
              <a:buFont typeface="+mj-lt"/>
              <a:buAutoNum type="alphaUcPeriod"/>
            </a:pPr>
            <a:r>
              <a:rPr lang="en-US" altLang="en-US" sz="3200" b="1" i="1" dirty="0" smtClean="0">
                <a:solidFill>
                  <a:schemeClr val="bg1"/>
                </a:solidFill>
                <a:latin typeface="Arial" panose="020B0604020202020204" pitchFamily="34" charset="0"/>
                <a:cs typeface="Arial" panose="020B0604020202020204" pitchFamily="34" charset="0"/>
              </a:rPr>
              <a:t>“Do </a:t>
            </a:r>
            <a:r>
              <a:rPr lang="en-US" altLang="en-US" sz="3200" b="1" i="1" dirty="0">
                <a:solidFill>
                  <a:schemeClr val="bg1"/>
                </a:solidFill>
                <a:latin typeface="Arial" panose="020B0604020202020204" pitchFamily="34" charset="0"/>
                <a:cs typeface="Arial" panose="020B0604020202020204" pitchFamily="34" charset="0"/>
              </a:rPr>
              <a:t>not be </a:t>
            </a:r>
            <a:r>
              <a:rPr lang="en-US" altLang="en-US" sz="3200" b="1" i="1" u="sng" dirty="0">
                <a:solidFill>
                  <a:schemeClr val="bg1"/>
                </a:solidFill>
                <a:latin typeface="Arial" panose="020B0604020202020204" pitchFamily="34" charset="0"/>
                <a:cs typeface="Arial" panose="020B0604020202020204" pitchFamily="34" charset="0"/>
              </a:rPr>
              <a:t>overly</a:t>
            </a:r>
            <a:r>
              <a:rPr lang="en-US" altLang="en-US" sz="3200" b="1" i="1" dirty="0">
                <a:solidFill>
                  <a:schemeClr val="bg1"/>
                </a:solidFill>
                <a:latin typeface="Arial" panose="020B0604020202020204" pitchFamily="34" charset="0"/>
                <a:cs typeface="Arial" panose="020B0604020202020204" pitchFamily="34" charset="0"/>
              </a:rPr>
              <a:t> wicked,” </a:t>
            </a:r>
            <a:r>
              <a:rPr lang="en-US" altLang="en-US" sz="3200" b="1" dirty="0">
                <a:solidFill>
                  <a:schemeClr val="bg1"/>
                </a:solidFill>
                <a:latin typeface="Arial" panose="020B0604020202020204" pitchFamily="34" charset="0"/>
                <a:cs typeface="Arial" panose="020B0604020202020204" pitchFamily="34" charset="0"/>
              </a:rPr>
              <a:t>(Eccl 7:17). Can we </a:t>
            </a:r>
            <a:r>
              <a:rPr lang="en-US" altLang="en-US" sz="3200" b="1" dirty="0" smtClean="0">
                <a:solidFill>
                  <a:schemeClr val="bg1"/>
                </a:solidFill>
                <a:latin typeface="Arial" panose="020B0604020202020204" pitchFamily="34" charset="0"/>
                <a:cs typeface="Arial" panose="020B0604020202020204" pitchFamily="34" charset="0"/>
              </a:rPr>
              <a:t>be moderately wicked?</a:t>
            </a:r>
          </a:p>
          <a:p>
            <a:pPr marL="514350" indent="-514350">
              <a:spcBef>
                <a:spcPct val="50000"/>
              </a:spcBef>
              <a:buFont typeface="+mj-lt"/>
              <a:buAutoNum type="alphaUcPeriod"/>
            </a:pPr>
            <a:r>
              <a:rPr lang="en-US" altLang="en-US" sz="3200" b="1" i="1" dirty="0" smtClean="0">
                <a:solidFill>
                  <a:schemeClr val="bg1"/>
                </a:solidFill>
                <a:latin typeface="Arial" panose="020B0604020202020204" pitchFamily="34" charset="0"/>
                <a:cs typeface="Arial" panose="020B0604020202020204" pitchFamily="34" charset="0"/>
              </a:rPr>
              <a:t>“</a:t>
            </a:r>
            <a:r>
              <a:rPr lang="en-US" altLang="en-US" sz="3200" b="1" i="1" dirty="0">
                <a:solidFill>
                  <a:schemeClr val="bg1"/>
                </a:solidFill>
                <a:latin typeface="Arial" panose="020B0604020202020204" pitchFamily="34" charset="0"/>
                <a:cs typeface="Arial" panose="020B0604020202020204" pitchFamily="34" charset="0"/>
              </a:rPr>
              <a:t>The same </a:t>
            </a:r>
            <a:r>
              <a:rPr lang="en-US" altLang="en-US" sz="3200" b="1" i="1" u="sng" dirty="0">
                <a:solidFill>
                  <a:schemeClr val="bg1"/>
                </a:solidFill>
                <a:latin typeface="Arial" panose="020B0604020202020204" pitchFamily="34" charset="0"/>
                <a:cs typeface="Arial" panose="020B0604020202020204" pitchFamily="34" charset="0"/>
              </a:rPr>
              <a:t>flood</a:t>
            </a:r>
            <a:r>
              <a:rPr lang="en-US" altLang="en-US" sz="3200" b="1" i="1" dirty="0">
                <a:solidFill>
                  <a:schemeClr val="bg1"/>
                </a:solidFill>
                <a:latin typeface="Arial" panose="020B0604020202020204" pitchFamily="34" charset="0"/>
                <a:cs typeface="Arial" panose="020B0604020202020204" pitchFamily="34" charset="0"/>
              </a:rPr>
              <a:t> of dissipation,” </a:t>
            </a:r>
            <a:r>
              <a:rPr lang="en-US" altLang="en-US" sz="3200" b="1" dirty="0">
                <a:solidFill>
                  <a:schemeClr val="bg1"/>
                </a:solidFill>
                <a:latin typeface="Arial" panose="020B0604020202020204" pitchFamily="34" charset="0"/>
                <a:cs typeface="Arial" panose="020B0604020202020204" pitchFamily="34" charset="0"/>
              </a:rPr>
              <a:t>(1 Pet 4:4). Can we be engaged in </a:t>
            </a:r>
            <a:r>
              <a:rPr lang="en-US" altLang="en-US" sz="3200" b="1" dirty="0" smtClean="0">
                <a:solidFill>
                  <a:schemeClr val="bg1"/>
                </a:solidFill>
                <a:latin typeface="Arial" panose="020B0604020202020204" pitchFamily="34" charset="0"/>
                <a:cs typeface="Arial" panose="020B0604020202020204" pitchFamily="34" charset="0"/>
              </a:rPr>
              <a:t>some slight </a:t>
            </a:r>
            <a:r>
              <a:rPr lang="en-US" altLang="en-US" sz="3200" b="1" dirty="0">
                <a:solidFill>
                  <a:schemeClr val="bg1"/>
                </a:solidFill>
                <a:latin typeface="Arial" panose="020B0604020202020204" pitchFamily="34" charset="0"/>
                <a:cs typeface="Arial" panose="020B0604020202020204" pitchFamily="34" charset="0"/>
              </a:rPr>
              <a:t>dissipation?</a:t>
            </a:r>
          </a:p>
          <a:p>
            <a:endParaRPr lang="en-US" dirty="0"/>
          </a:p>
        </p:txBody>
      </p:sp>
      <p:sp>
        <p:nvSpPr>
          <p:cNvPr id="7" name="Rectangle 6"/>
          <p:cNvSpPr/>
          <p:nvPr/>
        </p:nvSpPr>
        <p:spPr>
          <a:xfrm>
            <a:off x="1637342" y="30245"/>
            <a:ext cx="891731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altLang="en-US" sz="5400" b="1" spc="300" dirty="0" smtClean="0">
                <a:ln w="0"/>
                <a:solidFill>
                  <a:schemeClr val="bg1"/>
                </a:solidFill>
                <a:effectLst>
                  <a:reflection blurRad="12700" stA="50000" endPos="50000" dist="5000" dir="5400000" sy="-100000" rotWithShape="0"/>
                </a:effectLst>
              </a:rPr>
              <a:t>Not Given To </a:t>
            </a:r>
            <a:r>
              <a:rPr lang="en-US" altLang="en-US" sz="5400" b="1" u="sng" spc="300" dirty="0" smtClean="0">
                <a:ln w="0"/>
                <a:solidFill>
                  <a:schemeClr val="bg1"/>
                </a:solidFill>
                <a:effectLst>
                  <a:reflection blurRad="12700" stA="50000" endPos="50000" dist="5000" dir="5400000" sy="-100000" rotWithShape="0"/>
                </a:effectLst>
              </a:rPr>
              <a:t>Much</a:t>
            </a:r>
            <a:r>
              <a:rPr lang="en-US" altLang="en-US" sz="5400" b="1" spc="300" dirty="0" smtClean="0">
                <a:ln w="0"/>
                <a:solidFill>
                  <a:schemeClr val="bg1"/>
                </a:solidFill>
                <a:effectLst>
                  <a:reflection blurRad="12700" stA="50000" endPos="50000" dist="5000" dir="5400000" sy="-100000" rotWithShape="0"/>
                </a:effectLst>
              </a:rPr>
              <a:t> Wine, </a:t>
            </a:r>
            <a:endParaRPr lang="en-US" sz="5400" b="1" spc="300" dirty="0">
              <a:ln w="0"/>
              <a:solidFill>
                <a:schemeClr val="bg1"/>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307793041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2" descr="https://encrypted-tbn3.gstatic.com/images?q=tbn:ANd9GcTJRjJJUWnV9keuFx5PYNblEyZOgl0gwgpgD1fQJvblQdpbjYe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74" y="15254"/>
            <a:ext cx="2272444" cy="227244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encrypted-tbn3.gstatic.com/images?q=tbn:ANd9GcTJRjJJUWnV9keuFx5PYNblEyZOgl0gwgpgD1fQJvblQdpbjYe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0722" y="15255"/>
            <a:ext cx="2272444" cy="227244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9785" y="2549128"/>
            <a:ext cx="11467474" cy="4308872"/>
          </a:xfrm>
          <a:prstGeom prst="rect">
            <a:avLst/>
          </a:prstGeom>
          <a:noFill/>
        </p:spPr>
        <p:txBody>
          <a:bodyPr wrap="square" rtlCol="0">
            <a:spAutoFit/>
          </a:bodyPr>
          <a:lstStyle/>
          <a:p>
            <a:pPr marL="514350" indent="-514350">
              <a:spcBef>
                <a:spcPct val="50000"/>
              </a:spcBef>
              <a:buFont typeface="+mj-lt"/>
              <a:buAutoNum type="alphaUcPeriod"/>
            </a:pPr>
            <a:r>
              <a:rPr lang="en-US" altLang="en-US" sz="3200" b="1" dirty="0">
                <a:solidFill>
                  <a:schemeClr val="bg1"/>
                </a:solidFill>
                <a:latin typeface="Arial" panose="020B0604020202020204" pitchFamily="34" charset="0"/>
                <a:cs typeface="Arial" panose="020B0604020202020204" pitchFamily="34" charset="0"/>
              </a:rPr>
              <a:t>Rom 6:12 – </a:t>
            </a:r>
            <a:r>
              <a:rPr lang="en-US" altLang="en-US" sz="3200" b="1" i="1" dirty="0">
                <a:solidFill>
                  <a:schemeClr val="bg1"/>
                </a:solidFill>
                <a:latin typeface="Arial" panose="020B0604020202020204" pitchFamily="34" charset="0"/>
                <a:cs typeface="Arial" panose="020B0604020202020204" pitchFamily="34" charset="0"/>
              </a:rPr>
              <a:t>“do not let sin reign in your mortal body,” </a:t>
            </a:r>
            <a:r>
              <a:rPr lang="en-US" altLang="en-US" sz="3200" b="1" dirty="0">
                <a:solidFill>
                  <a:schemeClr val="bg1"/>
                </a:solidFill>
                <a:latin typeface="Arial" panose="020B0604020202020204" pitchFamily="34" charset="0"/>
                <a:cs typeface="Arial" panose="020B0604020202020204" pitchFamily="34" charset="0"/>
              </a:rPr>
              <a:t>does not permit sin so long as it doesn’t </a:t>
            </a:r>
            <a:r>
              <a:rPr lang="en-US" altLang="en-US" sz="3200" b="1" u="sng" dirty="0" smtClean="0">
                <a:solidFill>
                  <a:schemeClr val="bg1"/>
                </a:solidFill>
                <a:latin typeface="Arial" panose="020B0604020202020204" pitchFamily="34" charset="0"/>
                <a:cs typeface="Arial" panose="020B0604020202020204" pitchFamily="34" charset="0"/>
              </a:rPr>
              <a:t>reign</a:t>
            </a:r>
            <a:r>
              <a:rPr lang="en-US" altLang="en-US" sz="3200" b="1" dirty="0">
                <a:solidFill>
                  <a:schemeClr val="bg1"/>
                </a:solidFill>
                <a:latin typeface="Arial" panose="020B0604020202020204" pitchFamily="34" charset="0"/>
                <a:cs typeface="Arial" panose="020B0604020202020204" pitchFamily="34" charset="0"/>
              </a:rPr>
              <a:t>!</a:t>
            </a:r>
          </a:p>
          <a:p>
            <a:pPr marL="514350" indent="-514350">
              <a:spcBef>
                <a:spcPct val="50000"/>
              </a:spcBef>
              <a:buFont typeface="+mj-lt"/>
              <a:buAutoNum type="alphaUcPeriod"/>
            </a:pPr>
            <a:r>
              <a:rPr lang="en-US" altLang="en-US" sz="3200" b="1" dirty="0">
                <a:solidFill>
                  <a:schemeClr val="bg1"/>
                </a:solidFill>
                <a:latin typeface="Arial" panose="020B0604020202020204" pitchFamily="34" charset="0"/>
                <a:cs typeface="Arial" panose="020B0604020202020204" pitchFamily="34" charset="0"/>
              </a:rPr>
              <a:t>Mom says: </a:t>
            </a:r>
            <a:r>
              <a:rPr lang="en-US" altLang="en-US" sz="3200" b="1" i="1" dirty="0">
                <a:solidFill>
                  <a:schemeClr val="bg1"/>
                </a:solidFill>
                <a:latin typeface="Arial" panose="020B0604020202020204" pitchFamily="34" charset="0"/>
                <a:cs typeface="Arial" panose="020B0604020202020204" pitchFamily="34" charset="0"/>
              </a:rPr>
              <a:t>“You must stop this </a:t>
            </a:r>
            <a:r>
              <a:rPr lang="en-US" altLang="en-US" sz="3200" b="1" i="1" dirty="0" smtClean="0">
                <a:solidFill>
                  <a:schemeClr val="bg1"/>
                </a:solidFill>
                <a:latin typeface="Arial" panose="020B0604020202020204" pitchFamily="34" charset="0"/>
                <a:cs typeface="Arial" panose="020B0604020202020204" pitchFamily="34" charset="0"/>
              </a:rPr>
              <a:t>nonstop </a:t>
            </a:r>
            <a:r>
              <a:rPr lang="en-US" altLang="en-US" sz="3200" b="1" i="1" dirty="0">
                <a:solidFill>
                  <a:schemeClr val="bg1"/>
                </a:solidFill>
                <a:latin typeface="Arial" panose="020B0604020202020204" pitchFamily="34" charset="0"/>
                <a:cs typeface="Arial" panose="020B0604020202020204" pitchFamily="34" charset="0"/>
              </a:rPr>
              <a:t>lying.” </a:t>
            </a:r>
            <a:r>
              <a:rPr lang="en-US" altLang="en-US" sz="3200" b="1" dirty="0">
                <a:solidFill>
                  <a:schemeClr val="bg1"/>
                </a:solidFill>
                <a:latin typeface="Arial" panose="020B0604020202020204" pitchFamily="34" charset="0"/>
                <a:cs typeface="Arial" panose="020B0604020202020204" pitchFamily="34" charset="0"/>
              </a:rPr>
              <a:t>She does not mean that </a:t>
            </a:r>
            <a:r>
              <a:rPr lang="en-US" altLang="en-US" sz="3200" b="1" u="sng" dirty="0" smtClean="0">
                <a:solidFill>
                  <a:schemeClr val="bg1"/>
                </a:solidFill>
                <a:latin typeface="Arial" panose="020B0604020202020204" pitchFamily="34" charset="0"/>
                <a:cs typeface="Arial" panose="020B0604020202020204" pitchFamily="34" charset="0"/>
              </a:rPr>
              <a:t>sporadic</a:t>
            </a:r>
            <a:r>
              <a:rPr lang="en-US" altLang="en-US" sz="3200" b="1" dirty="0" smtClean="0">
                <a:solidFill>
                  <a:schemeClr val="bg1"/>
                </a:solidFill>
                <a:latin typeface="Arial" panose="020B0604020202020204" pitchFamily="34" charset="0"/>
                <a:cs typeface="Arial" panose="020B0604020202020204" pitchFamily="34" charset="0"/>
              </a:rPr>
              <a:t> lying </a:t>
            </a:r>
            <a:r>
              <a:rPr lang="en-US" altLang="en-US" sz="3200" b="1" dirty="0">
                <a:solidFill>
                  <a:schemeClr val="bg1"/>
                </a:solidFill>
                <a:latin typeface="Arial" panose="020B0604020202020204" pitchFamily="34" charset="0"/>
                <a:cs typeface="Arial" panose="020B0604020202020204" pitchFamily="34" charset="0"/>
              </a:rPr>
              <a:t>is </a:t>
            </a:r>
            <a:r>
              <a:rPr lang="en-US" altLang="en-US" sz="3200" b="1" dirty="0" smtClean="0">
                <a:solidFill>
                  <a:schemeClr val="bg1"/>
                </a:solidFill>
                <a:latin typeface="Arial" panose="020B0604020202020204" pitchFamily="34" charset="0"/>
                <a:cs typeface="Arial" panose="020B0604020202020204" pitchFamily="34" charset="0"/>
              </a:rPr>
              <a:t>permissible?</a:t>
            </a:r>
            <a:endParaRPr lang="en-US" altLang="en-US" sz="3200" b="1" dirty="0">
              <a:solidFill>
                <a:schemeClr val="bg1"/>
              </a:solidFill>
              <a:latin typeface="Arial" panose="020B0604020202020204" pitchFamily="34" charset="0"/>
              <a:cs typeface="Arial" panose="020B0604020202020204" pitchFamily="34" charset="0"/>
            </a:endParaRPr>
          </a:p>
          <a:p>
            <a:pPr marL="514350" indent="-514350">
              <a:spcBef>
                <a:spcPct val="50000"/>
              </a:spcBef>
              <a:buFont typeface="+mj-lt"/>
              <a:buAutoNum type="alphaUcPeriod"/>
            </a:pPr>
            <a:r>
              <a:rPr lang="en-US" altLang="en-US" sz="3200" b="1" dirty="0" smtClean="0">
                <a:solidFill>
                  <a:schemeClr val="bg1"/>
                </a:solidFill>
                <a:latin typeface="Arial" panose="020B0604020202020204" pitchFamily="34" charset="0"/>
                <a:cs typeface="Arial" panose="020B0604020202020204" pitchFamily="34" charset="0"/>
              </a:rPr>
              <a:t>Dad </a:t>
            </a:r>
            <a:r>
              <a:rPr lang="en-US" altLang="en-US" sz="3200" b="1" dirty="0">
                <a:solidFill>
                  <a:schemeClr val="bg1"/>
                </a:solidFill>
                <a:latin typeface="Arial" panose="020B0604020202020204" pitchFamily="34" charset="0"/>
                <a:cs typeface="Arial" panose="020B0604020202020204" pitchFamily="34" charset="0"/>
              </a:rPr>
              <a:t>tells the boys, </a:t>
            </a:r>
            <a:r>
              <a:rPr lang="en-US" altLang="en-US" sz="3200" b="1" i="1" dirty="0">
                <a:solidFill>
                  <a:schemeClr val="bg1"/>
                </a:solidFill>
                <a:latin typeface="Arial" panose="020B0604020202020204" pitchFamily="34" charset="0"/>
                <a:cs typeface="Arial" panose="020B0604020202020204" pitchFamily="34" charset="0"/>
              </a:rPr>
              <a:t>“You must stop this constant </a:t>
            </a:r>
            <a:r>
              <a:rPr lang="en-US" altLang="en-US" sz="3200" b="1" i="1" dirty="0" smtClean="0">
                <a:solidFill>
                  <a:schemeClr val="bg1"/>
                </a:solidFill>
                <a:latin typeface="Arial" panose="020B0604020202020204" pitchFamily="34" charset="0"/>
                <a:cs typeface="Arial" panose="020B0604020202020204" pitchFamily="34" charset="0"/>
              </a:rPr>
              <a:t>fighting.”</a:t>
            </a:r>
            <a:r>
              <a:rPr lang="en-US" altLang="en-US" sz="3200" b="1" dirty="0" smtClean="0">
                <a:solidFill>
                  <a:schemeClr val="bg1"/>
                </a:solidFill>
                <a:latin typeface="Arial" panose="020B0604020202020204" pitchFamily="34" charset="0"/>
                <a:cs typeface="Arial" panose="020B0604020202020204" pitchFamily="34" charset="0"/>
              </a:rPr>
              <a:t> </a:t>
            </a:r>
            <a:r>
              <a:rPr lang="en-US" altLang="en-US" sz="3200" b="1" dirty="0">
                <a:solidFill>
                  <a:schemeClr val="bg1"/>
                </a:solidFill>
                <a:latin typeface="Arial" panose="020B0604020202020204" pitchFamily="34" charset="0"/>
                <a:cs typeface="Arial" panose="020B0604020202020204" pitchFamily="34" charset="0"/>
              </a:rPr>
              <a:t>He does not mean that </a:t>
            </a:r>
            <a:r>
              <a:rPr lang="en-US" altLang="en-US" sz="3200" b="1" dirty="0" smtClean="0">
                <a:solidFill>
                  <a:schemeClr val="bg1"/>
                </a:solidFill>
                <a:latin typeface="Arial" panose="020B0604020202020204" pitchFamily="34" charset="0"/>
                <a:cs typeface="Arial" panose="020B0604020202020204" pitchFamily="34" charset="0"/>
              </a:rPr>
              <a:t>fighting is </a:t>
            </a:r>
            <a:r>
              <a:rPr lang="en-US" altLang="en-US" sz="3200" b="1" dirty="0">
                <a:solidFill>
                  <a:schemeClr val="bg1"/>
                </a:solidFill>
                <a:latin typeface="Arial" panose="020B0604020202020204" pitchFamily="34" charset="0"/>
                <a:cs typeface="Arial" panose="020B0604020202020204" pitchFamily="34" charset="0"/>
              </a:rPr>
              <a:t>OK so long as it is </a:t>
            </a:r>
            <a:r>
              <a:rPr lang="en-US" altLang="en-US" sz="3200" b="1" u="sng" dirty="0" smtClean="0">
                <a:solidFill>
                  <a:schemeClr val="bg1"/>
                </a:solidFill>
                <a:latin typeface="Arial" panose="020B0604020202020204" pitchFamily="34" charset="0"/>
                <a:cs typeface="Arial" panose="020B0604020202020204" pitchFamily="34" charset="0"/>
              </a:rPr>
              <a:t>occasional</a:t>
            </a:r>
            <a:r>
              <a:rPr lang="en-US" altLang="en-US" sz="3200" b="1" dirty="0" smtClean="0">
                <a:solidFill>
                  <a:schemeClr val="bg1"/>
                </a:solidFill>
                <a:latin typeface="Arial" panose="020B0604020202020204" pitchFamily="34" charset="0"/>
                <a:cs typeface="Arial" panose="020B0604020202020204" pitchFamily="34" charset="0"/>
              </a:rPr>
              <a:t>?</a:t>
            </a:r>
            <a:endParaRPr lang="en-US" altLang="en-US" sz="3200" b="1" dirty="0">
              <a:solidFill>
                <a:schemeClr val="bg1"/>
              </a:solidFill>
              <a:latin typeface="Arial" panose="020B0604020202020204" pitchFamily="34" charset="0"/>
              <a:cs typeface="Arial" panose="020B0604020202020204" pitchFamily="34" charset="0"/>
            </a:endParaRPr>
          </a:p>
          <a:p>
            <a:endParaRPr lang="en-US" dirty="0"/>
          </a:p>
        </p:txBody>
      </p:sp>
      <p:sp>
        <p:nvSpPr>
          <p:cNvPr id="7" name="Rectangle 6"/>
          <p:cNvSpPr/>
          <p:nvPr/>
        </p:nvSpPr>
        <p:spPr>
          <a:xfrm>
            <a:off x="1637342" y="30245"/>
            <a:ext cx="891731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altLang="en-US" sz="5400" b="1" spc="300" dirty="0" smtClean="0">
                <a:ln w="0"/>
                <a:solidFill>
                  <a:schemeClr val="bg1"/>
                </a:solidFill>
                <a:effectLst>
                  <a:reflection blurRad="12700" stA="50000" endPos="50000" dist="5000" dir="5400000" sy="-100000" rotWithShape="0"/>
                </a:effectLst>
              </a:rPr>
              <a:t>Not Given To </a:t>
            </a:r>
            <a:r>
              <a:rPr lang="en-US" altLang="en-US" sz="5400" b="1" u="sng" spc="300" dirty="0" smtClean="0">
                <a:ln w="0"/>
                <a:solidFill>
                  <a:schemeClr val="bg1"/>
                </a:solidFill>
                <a:effectLst>
                  <a:reflection blurRad="12700" stA="50000" endPos="50000" dist="5000" dir="5400000" sy="-100000" rotWithShape="0"/>
                </a:effectLst>
              </a:rPr>
              <a:t>Much</a:t>
            </a:r>
            <a:r>
              <a:rPr lang="en-US" altLang="en-US" sz="5400" b="1" spc="300" dirty="0" smtClean="0">
                <a:ln w="0"/>
                <a:solidFill>
                  <a:schemeClr val="bg1"/>
                </a:solidFill>
                <a:effectLst>
                  <a:reflection blurRad="12700" stA="50000" endPos="50000" dist="5000" dir="5400000" sy="-100000" rotWithShape="0"/>
                </a:effectLst>
              </a:rPr>
              <a:t> Wine, </a:t>
            </a:r>
            <a:endParaRPr lang="en-US" sz="5400" b="1" spc="300" dirty="0">
              <a:ln w="0"/>
              <a:solidFill>
                <a:schemeClr val="bg1"/>
              </a:solidFill>
              <a:effectLst>
                <a:reflection blurRad="12700" stA="50000" endPos="50000" dist="5000" dir="5400000" sy="-100000" rotWithShape="0"/>
              </a:effectLst>
            </a:endParaRPr>
          </a:p>
        </p:txBody>
      </p:sp>
      <p:sp>
        <p:nvSpPr>
          <p:cNvPr id="2" name="TextBox 1"/>
          <p:cNvSpPr txBox="1"/>
          <p:nvPr/>
        </p:nvSpPr>
        <p:spPr>
          <a:xfrm>
            <a:off x="2048652" y="1151477"/>
            <a:ext cx="8094689" cy="1200329"/>
          </a:xfrm>
          <a:prstGeom prst="rect">
            <a:avLst/>
          </a:prstGeom>
          <a:solidFill>
            <a:srgbClr val="FFFFFF"/>
          </a:solidFill>
          <a:effectLst>
            <a:softEdge rad="63500"/>
          </a:effectLst>
        </p:spPr>
        <p:txBody>
          <a:bodyPr wrap="square" rtlCol="0">
            <a:spAutoFit/>
          </a:bodyPr>
          <a:lstStyle/>
          <a:p>
            <a:pPr algn="ctr"/>
            <a:r>
              <a:rPr lang="en-US" sz="3600" b="1" dirty="0">
                <a:effectLst>
                  <a:outerShdw blurRad="38100" dist="38100" dir="2700000" algn="tl">
                    <a:srgbClr val="000000">
                      <a:alpha val="43137"/>
                    </a:srgbClr>
                  </a:outerShdw>
                </a:effectLst>
              </a:rPr>
              <a:t>Condemning the </a:t>
            </a:r>
            <a:r>
              <a:rPr lang="en-US" sz="3600" b="1" dirty="0" smtClean="0">
                <a:effectLst>
                  <a:outerShdw blurRad="38100" dist="38100" dir="2700000" algn="tl">
                    <a:srgbClr val="000000">
                      <a:alpha val="43137"/>
                    </a:srgbClr>
                  </a:outerShdw>
                </a:effectLst>
              </a:rPr>
              <a:t>excess </a:t>
            </a:r>
            <a:r>
              <a:rPr lang="en-US" sz="3600" b="1" dirty="0">
                <a:effectLst>
                  <a:outerShdw blurRad="38100" dist="38100" dir="2700000" algn="tl">
                    <a:srgbClr val="000000">
                      <a:alpha val="43137"/>
                    </a:srgbClr>
                  </a:outerShdw>
                </a:effectLst>
              </a:rPr>
              <a:t>by implication condemns the lesser</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221886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RkNgMUm2kzmSE3vQXZsxAIwu6djTHzww2YgD6vScfiaFK8naPKU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752663" y="5934670"/>
            <a:ext cx="86866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600" dirty="0" smtClean="0">
                <a:ln w="11430">
                  <a:solidFill>
                    <a:srgbClr val="FFC000"/>
                  </a:solidFill>
                </a:ln>
                <a:effectLst>
                  <a:outerShdw blurRad="50800" dist="39000" dir="5460000" algn="tl">
                    <a:srgbClr val="000000">
                      <a:alpha val="38000"/>
                    </a:srgbClr>
                  </a:outerShdw>
                </a:effectLst>
                <a:latin typeface="Copperplate Gothic Bold" panose="020E0705020206020404" pitchFamily="34" charset="0"/>
              </a:rPr>
              <a:t>A Deacon Must . . .</a:t>
            </a:r>
            <a:endParaRPr lang="en-US" sz="5400" b="1" cap="none" spc="600" dirty="0">
              <a:ln w="11430">
                <a:solidFill>
                  <a:srgbClr val="FFC000"/>
                </a:solidFill>
              </a:ln>
              <a:effectLst>
                <a:outerShdw blurRad="50800" dist="39000" dir="5460000" algn="tl">
                  <a:srgbClr val="000000">
                    <a:alpha val="38000"/>
                  </a:srgbClr>
                </a:outerShdw>
              </a:effectLst>
              <a:latin typeface="Copperplate Gothic Bold" panose="020E0705020206020404" pitchFamily="34" charset="0"/>
            </a:endParaRPr>
          </a:p>
        </p:txBody>
      </p:sp>
      <p:sp>
        <p:nvSpPr>
          <p:cNvPr id="3" name="TextBox 2"/>
          <p:cNvSpPr txBox="1"/>
          <p:nvPr/>
        </p:nvSpPr>
        <p:spPr>
          <a:xfrm>
            <a:off x="449705" y="2533338"/>
            <a:ext cx="4017364" cy="646331"/>
          </a:xfrm>
          <a:prstGeom prst="rect">
            <a:avLst/>
          </a:prstGeom>
          <a:noFill/>
        </p:spPr>
        <p:txBody>
          <a:bodyPr wrap="square" rtlCol="0">
            <a:spAutoFit/>
          </a:bodyPr>
          <a:lstStyle/>
          <a:p>
            <a:pPr algn="ctr"/>
            <a:r>
              <a:rPr lang="en-US" sz="3600" b="1"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Be Reverent</a:t>
            </a:r>
            <a:endParaRPr lang="en-US" b="1"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096000" y="689548"/>
            <a:ext cx="5611318" cy="2246769"/>
          </a:xfrm>
          <a:prstGeom prst="rect">
            <a:avLst/>
          </a:prstGeom>
          <a:noFill/>
        </p:spPr>
        <p:txBody>
          <a:bodyPr wrap="square" rtlCol="0">
            <a:spAutoFit/>
          </a:bodyPr>
          <a:lstStyle/>
          <a:p>
            <a:pPr algn="ctr"/>
            <a:r>
              <a:rPr lang="en-US" altLang="en-US" sz="2800" b="1" dirty="0" smtClean="0">
                <a:effectLst>
                  <a:outerShdw blurRad="38100" dist="38100" dir="2700000" algn="tl">
                    <a:srgbClr val="FFFFFF"/>
                  </a:outerShdw>
                </a:effectLst>
                <a:latin typeface="Times New Roman" pitchFamily="18" charset="0"/>
              </a:rPr>
              <a:t>An </a:t>
            </a:r>
            <a:r>
              <a:rPr lang="en-US" altLang="en-US" sz="2800" b="1" dirty="0">
                <a:effectLst>
                  <a:outerShdw blurRad="38100" dist="38100" dir="2700000" algn="tl">
                    <a:srgbClr val="FFFFFF"/>
                  </a:outerShdw>
                </a:effectLst>
                <a:latin typeface="Times New Roman" pitchFamily="18" charset="0"/>
              </a:rPr>
              <a:t>honorable and serious man – </a:t>
            </a:r>
            <a:r>
              <a:rPr lang="en-US" altLang="en-US" sz="2800" b="1" dirty="0" smtClean="0">
                <a:effectLst>
                  <a:outerShdw blurRad="38100" dist="38100" dir="2700000" algn="tl">
                    <a:srgbClr val="FFFFFF"/>
                  </a:outerShdw>
                </a:effectLst>
                <a:latin typeface="Times New Roman" pitchFamily="18" charset="0"/>
              </a:rPr>
              <a:t>a godly man who </a:t>
            </a:r>
            <a:r>
              <a:rPr lang="en-US" altLang="en-US" sz="2800" b="1" dirty="0">
                <a:effectLst>
                  <a:outerShdw blurRad="38100" dist="38100" dir="2700000" algn="tl">
                    <a:srgbClr val="FFFFFF"/>
                  </a:outerShdw>
                </a:effectLst>
                <a:latin typeface="Times New Roman" pitchFamily="18" charset="0"/>
              </a:rPr>
              <a:t>is known and respected for his </a:t>
            </a:r>
            <a:r>
              <a:rPr lang="en-US" altLang="en-US" sz="2800" b="1" dirty="0" smtClean="0">
                <a:effectLst>
                  <a:outerShdw blurRad="38100" dist="38100" dir="2700000" algn="tl">
                    <a:srgbClr val="FFFFFF"/>
                  </a:outerShdw>
                </a:effectLst>
                <a:latin typeface="Times New Roman" pitchFamily="18" charset="0"/>
              </a:rPr>
              <a:t>integrity and his genuineness and devotion to the spiritual!</a:t>
            </a:r>
            <a:endParaRPr lang="en-US" sz="2800" dirty="0"/>
          </a:p>
        </p:txBody>
      </p:sp>
      <p:sp>
        <p:nvSpPr>
          <p:cNvPr id="6" name="TextBox 5"/>
          <p:cNvSpPr txBox="1"/>
          <p:nvPr/>
        </p:nvSpPr>
        <p:spPr>
          <a:xfrm>
            <a:off x="51089" y="1658088"/>
            <a:ext cx="5901127" cy="646331"/>
          </a:xfrm>
          <a:prstGeom prst="rect">
            <a:avLst/>
          </a:prstGeom>
          <a:noFill/>
        </p:spPr>
        <p:txBody>
          <a:bodyPr wrap="square" rtlCol="0">
            <a:spAutoFit/>
          </a:bodyPr>
          <a:lstStyle/>
          <a:p>
            <a:pPr algn="ctr"/>
            <a:r>
              <a:rPr lang="en-US" sz="3600" b="1"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doubled-tongued</a:t>
            </a:r>
            <a:endParaRPr lang="en-US" sz="1400" b="1"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extBox 6"/>
          <p:cNvSpPr txBox="1"/>
          <p:nvPr/>
        </p:nvSpPr>
        <p:spPr>
          <a:xfrm>
            <a:off x="6186759" y="684378"/>
            <a:ext cx="5611318" cy="2246769"/>
          </a:xfrm>
          <a:prstGeom prst="rect">
            <a:avLst/>
          </a:prstGeom>
          <a:noFill/>
        </p:spPr>
        <p:txBody>
          <a:bodyPr wrap="square" rtlCol="0">
            <a:spAutoFit/>
          </a:bodyPr>
          <a:lstStyle/>
          <a:p>
            <a:pPr algn="ctr"/>
            <a:r>
              <a:rPr lang="en-US" altLang="en-US" sz="2800" b="1" dirty="0" smtClean="0">
                <a:effectLst>
                  <a:outerShdw blurRad="38100" dist="38100" dir="2700000" algn="tl">
                    <a:srgbClr val="FFFFFF"/>
                  </a:outerShdw>
                </a:effectLst>
                <a:latin typeface="Times New Roman" pitchFamily="18" charset="0"/>
              </a:rPr>
              <a:t>NOT </a:t>
            </a:r>
            <a:r>
              <a:rPr lang="en-US" altLang="en-US" sz="2800" b="1" dirty="0">
                <a:effectLst>
                  <a:outerShdw blurRad="38100" dist="38100" dir="2700000" algn="tl">
                    <a:srgbClr val="FFFFFF"/>
                  </a:outerShdw>
                </a:effectLst>
                <a:latin typeface="Times New Roman" pitchFamily="18" charset="0"/>
              </a:rPr>
              <a:t>be 2-faced; having </a:t>
            </a:r>
            <a:r>
              <a:rPr lang="en-US" altLang="en-US" sz="2800" b="1" dirty="0" smtClean="0">
                <a:effectLst>
                  <a:outerShdw blurRad="38100" dist="38100" dir="2700000" algn="tl">
                    <a:srgbClr val="FFFFFF"/>
                  </a:outerShdw>
                </a:effectLst>
                <a:latin typeface="Times New Roman" pitchFamily="18" charset="0"/>
              </a:rPr>
              <a:t>two standards </a:t>
            </a:r>
            <a:r>
              <a:rPr lang="en-US" altLang="en-US" sz="2800" b="1" dirty="0">
                <a:effectLst>
                  <a:outerShdw blurRad="38100" dist="38100" dir="2700000" algn="tl">
                    <a:srgbClr val="FFFFFF"/>
                  </a:outerShdw>
                </a:effectLst>
                <a:latin typeface="Times New Roman" pitchFamily="18" charset="0"/>
              </a:rPr>
              <a:t>one for </a:t>
            </a:r>
            <a:r>
              <a:rPr lang="en-US" altLang="en-US" sz="2800" b="1" dirty="0" smtClean="0">
                <a:effectLst>
                  <a:outerShdw blurRad="38100" dist="38100" dir="2700000" algn="tl">
                    <a:srgbClr val="FFFFFF"/>
                  </a:outerShdw>
                </a:effectLst>
                <a:latin typeface="Times New Roman" pitchFamily="18" charset="0"/>
              </a:rPr>
              <a:t>himself/friends</a:t>
            </a:r>
            <a:r>
              <a:rPr lang="en-US" altLang="en-US" sz="2800" b="1" dirty="0">
                <a:effectLst>
                  <a:outerShdw blurRad="38100" dist="38100" dir="2700000" algn="tl">
                    <a:srgbClr val="FFFFFF"/>
                  </a:outerShdw>
                </a:effectLst>
                <a:latin typeface="Times New Roman" pitchFamily="18" charset="0"/>
              </a:rPr>
              <a:t>, one for all others. </a:t>
            </a:r>
            <a:r>
              <a:rPr lang="en-US" altLang="en-US" sz="2800" b="1" dirty="0" smtClean="0">
                <a:effectLst>
                  <a:outerShdw blurRad="38100" dist="38100" dir="2700000" algn="tl">
                    <a:srgbClr val="FFFFFF"/>
                  </a:outerShdw>
                </a:effectLst>
                <a:latin typeface="Times New Roman" pitchFamily="18" charset="0"/>
              </a:rPr>
              <a:t>Also he must not talk about or malign others (James </a:t>
            </a:r>
            <a:r>
              <a:rPr lang="en-US" altLang="en-US" sz="2800" b="1" dirty="0">
                <a:effectLst>
                  <a:outerShdw blurRad="38100" dist="38100" dir="2700000" algn="tl">
                    <a:srgbClr val="FFFFFF"/>
                  </a:outerShdw>
                </a:effectLst>
                <a:latin typeface="Times New Roman" pitchFamily="18" charset="0"/>
              </a:rPr>
              <a:t>3:9-10)</a:t>
            </a:r>
          </a:p>
        </p:txBody>
      </p:sp>
      <p:sp>
        <p:nvSpPr>
          <p:cNvPr id="8" name="TextBox 7"/>
          <p:cNvSpPr txBox="1"/>
          <p:nvPr/>
        </p:nvSpPr>
        <p:spPr>
          <a:xfrm>
            <a:off x="0" y="254862"/>
            <a:ext cx="5901127" cy="1200329"/>
          </a:xfrm>
          <a:prstGeom prst="rect">
            <a:avLst/>
          </a:prstGeom>
          <a:noFill/>
        </p:spPr>
        <p:txBody>
          <a:bodyPr wrap="square" rtlCol="0">
            <a:spAutoFit/>
          </a:bodyPr>
          <a:lstStyle/>
          <a:p>
            <a:pPr algn="ctr"/>
            <a:r>
              <a:rPr lang="en-US" sz="3600" b="1"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use alcoholic beverages </a:t>
            </a:r>
            <a:endParaRPr lang="en-US" sz="1400" b="1"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p:cNvSpPr txBox="1"/>
          <p:nvPr/>
        </p:nvSpPr>
        <p:spPr>
          <a:xfrm>
            <a:off x="6096000" y="672802"/>
            <a:ext cx="5611318" cy="2246769"/>
          </a:xfrm>
          <a:prstGeom prst="rect">
            <a:avLst/>
          </a:prstGeom>
          <a:noFill/>
        </p:spPr>
        <p:txBody>
          <a:bodyPr wrap="square" rtlCol="0">
            <a:spAutoFit/>
          </a:bodyPr>
          <a:lstStyle/>
          <a:p>
            <a:pPr algn="ctr"/>
            <a:r>
              <a:rPr lang="en-US" altLang="en-US" sz="2800" b="1" dirty="0">
                <a:effectLst>
                  <a:outerShdw blurRad="38100" dist="38100" dir="2700000" algn="tl">
                    <a:srgbClr val="FFFFFF"/>
                  </a:outerShdw>
                </a:effectLst>
                <a:latin typeface="Times New Roman" pitchFamily="18" charset="0"/>
              </a:rPr>
              <a:t>“Much wine” does not mean “as opposed to a little wine.” </a:t>
            </a:r>
            <a:r>
              <a:rPr lang="en-US" altLang="en-US" sz="2800" b="1" dirty="0" smtClean="0">
                <a:effectLst>
                  <a:outerShdw blurRad="38100" dist="38100" dir="2700000" algn="tl">
                    <a:srgbClr val="FFFFFF"/>
                  </a:outerShdw>
                </a:effectLst>
                <a:latin typeface="Times New Roman" pitchFamily="18" charset="0"/>
              </a:rPr>
              <a:t>Paul </a:t>
            </a:r>
            <a:r>
              <a:rPr lang="en-US" altLang="en-US" sz="2800" b="1" dirty="0">
                <a:effectLst>
                  <a:outerShdw blurRad="38100" dist="38100" dir="2700000" algn="tl">
                    <a:srgbClr val="FFFFFF"/>
                  </a:outerShdw>
                </a:effectLst>
                <a:latin typeface="Times New Roman" pitchFamily="18" charset="0"/>
              </a:rPr>
              <a:t>is saying </a:t>
            </a:r>
            <a:r>
              <a:rPr lang="en-US" altLang="en-US" sz="2800" b="1" dirty="0" smtClean="0">
                <a:effectLst>
                  <a:outerShdw blurRad="38100" dist="38100" dir="2700000" algn="tl">
                    <a:srgbClr val="FFFFFF"/>
                  </a:outerShdw>
                </a:effectLst>
                <a:latin typeface="Times New Roman" pitchFamily="18" charset="0"/>
              </a:rPr>
              <a:t>that a </a:t>
            </a:r>
            <a:r>
              <a:rPr lang="en-US" altLang="en-US" sz="2800" b="1" dirty="0">
                <a:effectLst>
                  <a:outerShdw blurRad="38100" dist="38100" dir="2700000" algn="tl">
                    <a:srgbClr val="FFFFFF"/>
                  </a:outerShdw>
                </a:effectLst>
                <a:latin typeface="Times New Roman" pitchFamily="18" charset="0"/>
              </a:rPr>
              <a:t>deacon may </a:t>
            </a:r>
            <a:r>
              <a:rPr lang="en-US" altLang="en-US" sz="2800" b="1" dirty="0" smtClean="0">
                <a:effectLst>
                  <a:outerShdw blurRad="38100" dist="38100" dir="2700000" algn="tl">
                    <a:srgbClr val="FFFFFF"/>
                  </a:outerShdw>
                </a:effectLst>
                <a:latin typeface="Times New Roman" pitchFamily="18" charset="0"/>
              </a:rPr>
              <a:t>NOT be addicted to wine, whether a little or a lot!</a:t>
            </a:r>
            <a:endParaRPr lang="en-US" altLang="en-US" sz="2800" b="1" dirty="0">
              <a:effectLst>
                <a:outerShdw blurRad="38100" dist="38100" dir="2700000" algn="tl">
                  <a:srgbClr val="FFFFFF"/>
                </a:outerShdw>
              </a:effectLst>
              <a:latin typeface="Times New Roman" pitchFamily="18" charset="0"/>
            </a:endParaRPr>
          </a:p>
        </p:txBody>
      </p:sp>
    </p:spTree>
    <p:extLst>
      <p:ext uri="{BB962C8B-B14F-4D97-AF65-F5344CB8AC3E}">
        <p14:creationId xmlns:p14="http://schemas.microsoft.com/office/powerpoint/2010/main" val="126156341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ppt_x</p:attrName>
                                        </p:attrNameLst>
                                      </p:cBhvr>
                                      <p:tavLst>
                                        <p:tav tm="0">
                                          <p:val>
                                            <p:strVal val="#ppt_x"/>
                                          </p:val>
                                        </p:tav>
                                        <p:tav tm="100000">
                                          <p:val>
                                            <p:strVal val="#ppt_x"/>
                                          </p:val>
                                        </p:tav>
                                      </p:tavLst>
                                    </p:anim>
                                    <p:anim calcmode="lin" valueType="num">
                                      <p:cBhvr>
                                        <p:cTn id="16" dur="2000" fill="hold"/>
                                        <p:tgtEl>
                                          <p:spTgt spid="3"/>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xit" presetSubtype="16" fill="hold" grpId="1" nodeType="clickEffect">
                                  <p:stCondLst>
                                    <p:cond delay="0"/>
                                  </p:stCondLst>
                                  <p:childTnLst>
                                    <p:animEffect transition="out" filter="circle(in)">
                                      <p:cBhvr>
                                        <p:cTn id="24" dur="2000"/>
                                        <p:tgtEl>
                                          <p:spTgt spid="4"/>
                                        </p:tgtEl>
                                      </p:cBhvr>
                                    </p:animEffect>
                                    <p:set>
                                      <p:cBhvr>
                                        <p:cTn id="25" dur="1" fill="hold">
                                          <p:stCondLst>
                                            <p:cond delay="1999"/>
                                          </p:stCondLst>
                                        </p:cTn>
                                        <p:tgtEl>
                                          <p:spTgt spid="4"/>
                                        </p:tgtEl>
                                        <p:attrNameLst>
                                          <p:attrName>style.visibility</p:attrName>
                                        </p:attrNameLst>
                                      </p:cBhvr>
                                      <p:to>
                                        <p:strVal val="hidden"/>
                                      </p:to>
                                    </p:set>
                                  </p:childTnLst>
                                </p:cTn>
                              </p:par>
                              <p:par>
                                <p:cTn id="26" presetID="42"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anim calcmode="lin" valueType="num">
                                      <p:cBhvr>
                                        <p:cTn id="29" dur="2000" fill="hold"/>
                                        <p:tgtEl>
                                          <p:spTgt spid="6"/>
                                        </p:tgtEl>
                                        <p:attrNameLst>
                                          <p:attrName>ppt_x</p:attrName>
                                        </p:attrNameLst>
                                      </p:cBhvr>
                                      <p:tavLst>
                                        <p:tav tm="0">
                                          <p:val>
                                            <p:strVal val="#ppt_x"/>
                                          </p:val>
                                        </p:tav>
                                        <p:tav tm="100000">
                                          <p:val>
                                            <p:strVal val="#ppt_x"/>
                                          </p:val>
                                        </p:tav>
                                      </p:tavLst>
                                    </p:anim>
                                    <p:anim calcmode="lin" valueType="num">
                                      <p:cBhvr>
                                        <p:cTn id="30" dur="2000" fill="hold"/>
                                        <p:tgtEl>
                                          <p:spTgt spid="6"/>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6" presetClass="entr" presetSubtype="16"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xit" presetSubtype="16" fill="hold" grpId="1" nodeType="clickEffect">
                                  <p:stCondLst>
                                    <p:cond delay="0"/>
                                  </p:stCondLst>
                                  <p:childTnLst>
                                    <p:animEffect transition="out" filter="circle(in)">
                                      <p:cBhvr>
                                        <p:cTn id="38" dur="2000"/>
                                        <p:tgtEl>
                                          <p:spTgt spid="7"/>
                                        </p:tgtEl>
                                      </p:cBhvr>
                                    </p:animEffect>
                                    <p:set>
                                      <p:cBhvr>
                                        <p:cTn id="39" dur="1" fill="hold">
                                          <p:stCondLst>
                                            <p:cond delay="1999"/>
                                          </p:stCondLst>
                                        </p:cTn>
                                        <p:tgtEl>
                                          <p:spTgt spid="7"/>
                                        </p:tgtEl>
                                        <p:attrNameLst>
                                          <p:attrName>style.visibility</p:attrName>
                                        </p:attrNameLst>
                                      </p:cBhvr>
                                      <p:to>
                                        <p:strVal val="hidden"/>
                                      </p:to>
                                    </p:set>
                                  </p:childTnLst>
                                </p:cTn>
                              </p:par>
                              <p:par>
                                <p:cTn id="40" presetID="42"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anim calcmode="lin" valueType="num">
                                      <p:cBhvr>
                                        <p:cTn id="43" dur="2000" fill="hold"/>
                                        <p:tgtEl>
                                          <p:spTgt spid="8"/>
                                        </p:tgtEl>
                                        <p:attrNameLst>
                                          <p:attrName>ppt_x</p:attrName>
                                        </p:attrNameLst>
                                      </p:cBhvr>
                                      <p:tavLst>
                                        <p:tav tm="0">
                                          <p:val>
                                            <p:strVal val="#ppt_x"/>
                                          </p:val>
                                        </p:tav>
                                        <p:tav tm="100000">
                                          <p:val>
                                            <p:strVal val="#ppt_x"/>
                                          </p:val>
                                        </p:tav>
                                      </p:tavLst>
                                    </p:anim>
                                    <p:anim calcmode="lin" valueType="num">
                                      <p:cBhvr>
                                        <p:cTn id="44" dur="2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2000"/>
                            </p:stCondLst>
                            <p:childTnLst>
                              <p:par>
                                <p:cTn id="46" presetID="6" presetClass="entr" presetSubtype="16"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circle(in)">
                                      <p:cBhvr>
                                        <p:cTn id="4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4" grpId="1"/>
      <p:bldP spid="6" grpId="0"/>
      <p:bldP spid="7" grpId="0"/>
      <p:bldP spid="7" grpId="1"/>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456" y="850178"/>
            <a:ext cx="11801856" cy="5847755"/>
          </a:xfrm>
          <a:prstGeom prst="rect">
            <a:avLst/>
          </a:prstGeom>
          <a:noFill/>
        </p:spPr>
        <p:txBody>
          <a:bodyPr wrap="square" rtlCol="0">
            <a:spAutoFit/>
          </a:bodyPr>
          <a:lstStyle/>
          <a:p>
            <a:r>
              <a:rPr lang="en-US" sz="3400" b="1" i="1" baseline="30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8 </a:t>
            </a:r>
            <a:r>
              <a:rPr lang="en-US" sz="3400" b="1" dirty="0">
                <a:latin typeface="Arial" panose="020B0604020202020204" pitchFamily="34" charset="0"/>
                <a:cs typeface="Arial" panose="020B0604020202020204" pitchFamily="34" charset="0"/>
              </a:rPr>
              <a:t>Likewise deacons must be reverent, not double-tongued, not given to much wine, not greedy for money, </a:t>
            </a:r>
            <a:r>
              <a:rPr lang="en-US" sz="3400" b="1" i="1" baseline="30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9 </a:t>
            </a:r>
            <a:r>
              <a:rPr lang="en-US" sz="3400" b="1" dirty="0">
                <a:latin typeface="Arial" panose="020B0604020202020204" pitchFamily="34" charset="0"/>
                <a:cs typeface="Arial" panose="020B0604020202020204" pitchFamily="34" charset="0"/>
              </a:rPr>
              <a:t>holding the mystery of the faith with a pure conscience. </a:t>
            </a:r>
            <a:r>
              <a:rPr lang="en-US" sz="3400" b="1" i="1" baseline="30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10 </a:t>
            </a:r>
            <a:r>
              <a:rPr lang="en-US" sz="3400" b="1" dirty="0">
                <a:latin typeface="Arial" panose="020B0604020202020204" pitchFamily="34" charset="0"/>
                <a:cs typeface="Arial" panose="020B0604020202020204" pitchFamily="34" charset="0"/>
              </a:rPr>
              <a:t>But let these also first be tested; then let them serve as deacons, being found blameless. </a:t>
            </a:r>
            <a:r>
              <a:rPr lang="en-US" sz="3400" b="1" i="1" baseline="30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11 </a:t>
            </a:r>
            <a:r>
              <a:rPr lang="en-US" sz="3400" b="1" dirty="0">
                <a:latin typeface="Arial" panose="020B0604020202020204" pitchFamily="34" charset="0"/>
                <a:cs typeface="Arial" panose="020B0604020202020204" pitchFamily="34" charset="0"/>
              </a:rPr>
              <a:t>Likewise, their wives must be reverent, not slanderers, temperate, faithful in all things. </a:t>
            </a:r>
            <a:r>
              <a:rPr lang="en-US" sz="3400" b="1" i="1" baseline="30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a:t>
            </a:r>
            <a:r>
              <a:rPr lang="en-US" sz="3400" b="1" baseline="30000" dirty="0">
                <a:latin typeface="Arial" panose="020B0604020202020204" pitchFamily="34" charset="0"/>
                <a:cs typeface="Arial" panose="020B0604020202020204" pitchFamily="34" charset="0"/>
              </a:rPr>
              <a:t> </a:t>
            </a:r>
            <a:r>
              <a:rPr lang="en-US" sz="3400" b="1" dirty="0">
                <a:latin typeface="Arial" panose="020B0604020202020204" pitchFamily="34" charset="0"/>
                <a:cs typeface="Arial" panose="020B0604020202020204" pitchFamily="34" charset="0"/>
              </a:rPr>
              <a:t>Let deacons be the husbands of one wife, ruling their children and their own houses well. </a:t>
            </a:r>
            <a:r>
              <a:rPr lang="en-US" sz="3400" b="1" i="1" baseline="30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13</a:t>
            </a:r>
            <a:r>
              <a:rPr lang="en-US" sz="3400" b="1" baseline="30000" dirty="0">
                <a:latin typeface="Arial" panose="020B0604020202020204" pitchFamily="34" charset="0"/>
                <a:cs typeface="Arial" panose="020B0604020202020204" pitchFamily="34" charset="0"/>
              </a:rPr>
              <a:t> </a:t>
            </a:r>
            <a:r>
              <a:rPr lang="en-US" sz="3400" b="1" dirty="0">
                <a:latin typeface="Arial" panose="020B0604020202020204" pitchFamily="34" charset="0"/>
                <a:cs typeface="Arial" panose="020B0604020202020204" pitchFamily="34" charset="0"/>
              </a:rPr>
              <a:t>For those who have served well as deacons obtain for themselves a good standing and great boldness in the faith which is in Christ Jesus.</a:t>
            </a:r>
            <a:endParaRPr lang="en-US" sz="3400" b="1" dirty="0" smtClean="0">
              <a:latin typeface="Arial" panose="020B0604020202020204" pitchFamily="34" charset="0"/>
              <a:cs typeface="Arial" panose="020B0604020202020204" pitchFamily="34" charset="0"/>
            </a:endParaRPr>
          </a:p>
        </p:txBody>
      </p:sp>
      <p:sp>
        <p:nvSpPr>
          <p:cNvPr id="3" name="Rectangle 2"/>
          <p:cNvSpPr/>
          <p:nvPr/>
        </p:nvSpPr>
        <p:spPr>
          <a:xfrm>
            <a:off x="2491236" y="0"/>
            <a:ext cx="7209539" cy="101566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800" dirty="0" smtClean="0">
                <a:ln w="11430">
                  <a:solidFill>
                    <a:srgbClr val="002060"/>
                  </a:solidFill>
                </a:ln>
                <a:solidFill>
                  <a:srgbClr val="FF0000"/>
                </a:solidFill>
                <a:effectLst>
                  <a:outerShdw blurRad="50800" dist="39000" dir="5460000" algn="tl">
                    <a:srgbClr val="000000">
                      <a:alpha val="38000"/>
                    </a:srgbClr>
                  </a:outerShdw>
                </a:effectLst>
              </a:rPr>
              <a:t>1 Timothy 3:8-13</a:t>
            </a:r>
            <a:endParaRPr lang="en-US" sz="6000" b="1" cap="none" spc="800" dirty="0">
              <a:ln w="11430">
                <a:solidFill>
                  <a:srgbClr val="002060"/>
                </a:solidFill>
              </a:ln>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2642838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372947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854685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TextBox 5"/>
          <p:cNvSpPr txBox="1"/>
          <p:nvPr/>
        </p:nvSpPr>
        <p:spPr>
          <a:xfrm>
            <a:off x="8889167" y="2788171"/>
            <a:ext cx="2728210" cy="1015663"/>
          </a:xfrm>
          <a:prstGeom prst="rect">
            <a:avLst/>
          </a:prstGeom>
          <a:noFill/>
        </p:spPr>
        <p:txBody>
          <a:bodyPr wrap="square" rtlCol="0">
            <a:spAutoFit/>
          </a:bodyPr>
          <a:lstStyle/>
          <a:p>
            <a:r>
              <a:rPr lang="en-US" sz="6000" b="1" i="1" dirty="0" smtClean="0">
                <a:ln>
                  <a:solidFill>
                    <a:schemeClr val="tx1"/>
                  </a:solidFill>
                </a:ln>
                <a:solidFill>
                  <a:schemeClr val="tx1">
                    <a:lumMod val="75000"/>
                    <a:lumOff val="25000"/>
                  </a:schemeClr>
                </a:solidFill>
                <a:latin typeface="Baroque Script" panose="02000500000000000000" pitchFamily="2" charset="0"/>
              </a:rPr>
              <a:t>2 of 4</a:t>
            </a:r>
            <a:endParaRPr lang="en-US" sz="6000" b="1" i="1" dirty="0">
              <a:ln>
                <a:solidFill>
                  <a:schemeClr val="tx1"/>
                </a:solidFill>
              </a:ln>
              <a:solidFill>
                <a:schemeClr val="tx1">
                  <a:lumMod val="75000"/>
                  <a:lumOff val="25000"/>
                </a:schemeClr>
              </a:solidFill>
              <a:latin typeface="Baroque Script" panose="02000500000000000000" pitchFamily="2" charset="0"/>
            </a:endParaRPr>
          </a:p>
        </p:txBody>
      </p:sp>
    </p:spTree>
    <p:extLst>
      <p:ext uri="{BB962C8B-B14F-4D97-AF65-F5344CB8AC3E}">
        <p14:creationId xmlns:p14="http://schemas.microsoft.com/office/powerpoint/2010/main" val="370250852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4000" b="-34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893844" cy="6858000"/>
          </a:xfrm>
          <a:prstGeom prst="rect">
            <a:avLst/>
          </a:prstGeom>
          <a:ln>
            <a:noFill/>
          </a:ln>
          <a:effectLst>
            <a:softEdge rad="112500"/>
          </a:effectLst>
        </p:spPr>
      </p:pic>
      <p:sp>
        <p:nvSpPr>
          <p:cNvPr id="4" name="TextBox 3"/>
          <p:cNvSpPr txBox="1"/>
          <p:nvPr/>
        </p:nvSpPr>
        <p:spPr>
          <a:xfrm>
            <a:off x="4940710" y="0"/>
            <a:ext cx="7068410" cy="2062103"/>
          </a:xfrm>
          <a:prstGeom prst="rect">
            <a:avLst/>
          </a:prstGeom>
          <a:noFill/>
        </p:spPr>
        <p:txBody>
          <a:bodyPr wrap="square" rtlCol="0">
            <a:spAutoFit/>
          </a:bodyPr>
          <a:lstStyle/>
          <a:p>
            <a:r>
              <a:rPr lang="en-US" sz="3200" b="1" dirty="0">
                <a:ln>
                  <a:solidFill>
                    <a:schemeClr val="tx1">
                      <a:lumMod val="75000"/>
                      <a:lumOff val="25000"/>
                    </a:schemeClr>
                  </a:solidFill>
                </a:ln>
                <a:latin typeface="Colonna MT" panose="04020805060202030203" pitchFamily="82" charset="0"/>
              </a:rPr>
              <a:t>Paul and Timothy, bondservants </a:t>
            </a:r>
            <a:r>
              <a:rPr lang="en-US" sz="3200" b="1" dirty="0" smtClean="0">
                <a:ln>
                  <a:solidFill>
                    <a:schemeClr val="tx1">
                      <a:lumMod val="75000"/>
                      <a:lumOff val="25000"/>
                    </a:schemeClr>
                  </a:solidFill>
                </a:ln>
                <a:latin typeface="Colonna MT" panose="04020805060202030203" pitchFamily="82" charset="0"/>
              </a:rPr>
              <a:t>of Jesus Christ, to </a:t>
            </a:r>
            <a:r>
              <a:rPr lang="en-US" sz="3200" b="1" dirty="0">
                <a:ln>
                  <a:solidFill>
                    <a:schemeClr val="tx1">
                      <a:lumMod val="75000"/>
                      <a:lumOff val="25000"/>
                    </a:schemeClr>
                  </a:solidFill>
                </a:ln>
                <a:latin typeface="Colonna MT" panose="04020805060202030203" pitchFamily="82" charset="0"/>
              </a:rPr>
              <a:t>all the saints </a:t>
            </a:r>
            <a:r>
              <a:rPr lang="en-US" sz="3200" b="1" dirty="0" smtClean="0">
                <a:ln>
                  <a:solidFill>
                    <a:schemeClr val="tx1">
                      <a:lumMod val="75000"/>
                      <a:lumOff val="25000"/>
                    </a:schemeClr>
                  </a:solidFill>
                </a:ln>
                <a:latin typeface="Colonna MT" panose="04020805060202030203" pitchFamily="82" charset="0"/>
              </a:rPr>
              <a:t>in Christ </a:t>
            </a:r>
            <a:r>
              <a:rPr lang="en-US" sz="3200" b="1" dirty="0">
                <a:ln>
                  <a:solidFill>
                    <a:schemeClr val="tx1">
                      <a:lumMod val="75000"/>
                      <a:lumOff val="25000"/>
                    </a:schemeClr>
                  </a:solidFill>
                </a:ln>
                <a:latin typeface="Colonna MT" panose="04020805060202030203" pitchFamily="82" charset="0"/>
              </a:rPr>
              <a:t>Jesus </a:t>
            </a:r>
            <a:r>
              <a:rPr lang="en-US" sz="3200" b="1" dirty="0" smtClean="0">
                <a:ln>
                  <a:solidFill>
                    <a:schemeClr val="tx1">
                      <a:lumMod val="75000"/>
                      <a:lumOff val="25000"/>
                    </a:schemeClr>
                  </a:solidFill>
                </a:ln>
                <a:latin typeface="Colonna MT" panose="04020805060202030203" pitchFamily="82" charset="0"/>
              </a:rPr>
              <a:t>who </a:t>
            </a:r>
            <a:r>
              <a:rPr lang="en-US" sz="3200" b="1" dirty="0">
                <a:ln>
                  <a:solidFill>
                    <a:schemeClr val="tx1">
                      <a:lumMod val="75000"/>
                      <a:lumOff val="25000"/>
                    </a:schemeClr>
                  </a:solidFill>
                </a:ln>
                <a:latin typeface="Colonna MT" panose="04020805060202030203" pitchFamily="82" charset="0"/>
              </a:rPr>
              <a:t>are in </a:t>
            </a:r>
            <a:r>
              <a:rPr lang="en-US" sz="3200" b="1" dirty="0" smtClean="0">
                <a:ln>
                  <a:solidFill>
                    <a:schemeClr val="tx1">
                      <a:lumMod val="75000"/>
                      <a:lumOff val="25000"/>
                    </a:schemeClr>
                  </a:solidFill>
                </a:ln>
                <a:latin typeface="Colonna MT" panose="04020805060202030203" pitchFamily="82" charset="0"/>
              </a:rPr>
              <a:t>Philippi, with </a:t>
            </a:r>
            <a:r>
              <a:rPr lang="en-US" sz="3200" b="1" dirty="0">
                <a:ln>
                  <a:solidFill>
                    <a:schemeClr val="tx1">
                      <a:lumMod val="75000"/>
                      <a:lumOff val="25000"/>
                    </a:schemeClr>
                  </a:solidFill>
                </a:ln>
                <a:latin typeface="Colonna MT" panose="04020805060202030203" pitchFamily="82" charset="0"/>
              </a:rPr>
              <a:t>the </a:t>
            </a:r>
            <a:r>
              <a:rPr lang="en-US" sz="3200" b="1" dirty="0" smtClean="0">
                <a:ln>
                  <a:solidFill>
                    <a:schemeClr val="tx1">
                      <a:lumMod val="75000"/>
                      <a:lumOff val="25000"/>
                    </a:schemeClr>
                  </a:solidFill>
                </a:ln>
                <a:latin typeface="Colonna MT" panose="04020805060202030203" pitchFamily="82" charset="0"/>
              </a:rPr>
              <a:t>bishops </a:t>
            </a:r>
            <a:r>
              <a:rPr lang="en-US" sz="3200" b="1" dirty="0">
                <a:ln>
                  <a:solidFill>
                    <a:schemeClr val="tx1">
                      <a:lumMod val="75000"/>
                      <a:lumOff val="25000"/>
                    </a:schemeClr>
                  </a:solidFill>
                </a:ln>
                <a:latin typeface="Colonna MT" panose="04020805060202030203" pitchFamily="82" charset="0"/>
              </a:rPr>
              <a:t>and </a:t>
            </a:r>
            <a:r>
              <a:rPr lang="en-US" sz="3200" b="1" dirty="0" smtClean="0">
                <a:ln>
                  <a:solidFill>
                    <a:schemeClr val="tx1">
                      <a:lumMod val="75000"/>
                      <a:lumOff val="25000"/>
                    </a:schemeClr>
                  </a:solidFill>
                </a:ln>
                <a:latin typeface="Colonna MT" panose="04020805060202030203" pitchFamily="82" charset="0"/>
              </a:rPr>
              <a:t>deacons, (Philippians 1:1).</a:t>
            </a:r>
            <a:endParaRPr lang="en-US" sz="3200" b="1" dirty="0">
              <a:ln>
                <a:solidFill>
                  <a:schemeClr val="tx1">
                    <a:lumMod val="75000"/>
                    <a:lumOff val="25000"/>
                  </a:schemeClr>
                </a:solidFill>
              </a:ln>
              <a:latin typeface="Colonna MT" panose="04020805060202030203" pitchFamily="82" charset="0"/>
            </a:endParaRPr>
          </a:p>
        </p:txBody>
      </p:sp>
      <p:cxnSp>
        <p:nvCxnSpPr>
          <p:cNvPr id="5" name="Straight Connector 4"/>
          <p:cNvCxnSpPr/>
          <p:nvPr/>
        </p:nvCxnSpPr>
        <p:spPr>
          <a:xfrm>
            <a:off x="7893844" y="900649"/>
            <a:ext cx="98935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893844" y="2100534"/>
            <a:ext cx="4109304" cy="1077218"/>
          </a:xfrm>
          <a:prstGeom prst="rect">
            <a:avLst/>
          </a:prstGeom>
          <a:noFill/>
        </p:spPr>
        <p:txBody>
          <a:bodyPr wrap="square" rtlCol="0">
            <a:spAutoFit/>
          </a:bodyPr>
          <a:lstStyle/>
          <a:p>
            <a:pPr algn="ctr"/>
            <a:r>
              <a:rPr lang="en-US" sz="3200" b="1" u="sng" dirty="0" smtClean="0">
                <a:solidFill>
                  <a:srgbClr val="C00000"/>
                </a:solidFill>
                <a:effectLst>
                  <a:outerShdw blurRad="38100" dist="38100" dir="2700000" algn="tl">
                    <a:srgbClr val="000000">
                      <a:alpha val="43137"/>
                    </a:srgbClr>
                  </a:outerShdw>
                </a:effectLst>
              </a:rPr>
              <a:t>Saints</a:t>
            </a:r>
            <a:r>
              <a:rPr lang="en-US" sz="3200" b="1" dirty="0" smtClean="0"/>
              <a:t>: Christians </a:t>
            </a:r>
          </a:p>
          <a:p>
            <a:pPr algn="ctr"/>
            <a:r>
              <a:rPr lang="en-US" sz="3200" b="1" dirty="0" smtClean="0"/>
              <a:t>(Acts 8:3; 9:13)</a:t>
            </a:r>
            <a:endParaRPr lang="en-US" sz="3200" b="1" dirty="0"/>
          </a:p>
        </p:txBody>
      </p:sp>
      <p:cxnSp>
        <p:nvCxnSpPr>
          <p:cNvPr id="8" name="Straight Connector 7"/>
          <p:cNvCxnSpPr/>
          <p:nvPr/>
        </p:nvCxnSpPr>
        <p:spPr>
          <a:xfrm>
            <a:off x="9948496" y="1442794"/>
            <a:ext cx="1264147"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99816" y="3370975"/>
            <a:ext cx="4109304" cy="1077218"/>
          </a:xfrm>
          <a:prstGeom prst="rect">
            <a:avLst/>
          </a:prstGeom>
          <a:noFill/>
        </p:spPr>
        <p:txBody>
          <a:bodyPr wrap="square" rtlCol="0">
            <a:spAutoFit/>
          </a:bodyPr>
          <a:lstStyle/>
          <a:p>
            <a:pPr algn="ctr"/>
            <a:r>
              <a:rPr lang="en-US" sz="3200" b="1" u="sng" dirty="0" smtClean="0">
                <a:solidFill>
                  <a:srgbClr val="C00000"/>
                </a:solidFill>
                <a:effectLst>
                  <a:outerShdw blurRad="38100" dist="38100" dir="2700000" algn="tl">
                    <a:srgbClr val="000000">
                      <a:alpha val="43137"/>
                    </a:srgbClr>
                  </a:outerShdw>
                </a:effectLst>
              </a:rPr>
              <a:t>Bishops</a:t>
            </a:r>
            <a:r>
              <a:rPr lang="en-US" sz="3200" b="1" dirty="0" smtClean="0"/>
              <a:t>: Elders / Pastors (Acts 20:17,28)</a:t>
            </a:r>
            <a:endParaRPr lang="en-US" sz="3200" b="1" dirty="0"/>
          </a:p>
        </p:txBody>
      </p:sp>
      <p:cxnSp>
        <p:nvCxnSpPr>
          <p:cNvPr id="11" name="Straight Connector 10"/>
          <p:cNvCxnSpPr/>
          <p:nvPr/>
        </p:nvCxnSpPr>
        <p:spPr>
          <a:xfrm>
            <a:off x="5066675" y="1922479"/>
            <a:ext cx="1325584"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899816" y="4663640"/>
            <a:ext cx="4109304" cy="1569660"/>
          </a:xfrm>
          <a:prstGeom prst="rect">
            <a:avLst/>
          </a:prstGeom>
          <a:noFill/>
        </p:spPr>
        <p:txBody>
          <a:bodyPr wrap="square" rtlCol="0">
            <a:spAutoFit/>
          </a:bodyPr>
          <a:lstStyle/>
          <a:p>
            <a:pPr algn="ctr"/>
            <a:r>
              <a:rPr lang="en-US" sz="3200" b="1" u="sng" dirty="0" smtClean="0">
                <a:solidFill>
                  <a:srgbClr val="C00000"/>
                </a:solidFill>
                <a:effectLst>
                  <a:outerShdw blurRad="38100" dist="38100" dir="2700000" algn="tl">
                    <a:srgbClr val="000000">
                      <a:alpha val="43137"/>
                    </a:srgbClr>
                  </a:outerShdw>
                </a:effectLst>
              </a:rPr>
              <a:t>Deacons</a:t>
            </a:r>
            <a:r>
              <a:rPr lang="en-US" sz="3200" b="1" dirty="0" smtClean="0"/>
              <a:t>: Special servants of the church (Acts 6:1-6)</a:t>
            </a:r>
            <a:endParaRPr lang="en-US" sz="3200" b="1" dirty="0"/>
          </a:p>
        </p:txBody>
      </p:sp>
    </p:spTree>
    <p:extLst>
      <p:ext uri="{BB962C8B-B14F-4D97-AF65-F5344CB8AC3E}">
        <p14:creationId xmlns:p14="http://schemas.microsoft.com/office/powerpoint/2010/main" val="280034022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ircle(in)">
                                      <p:cBhvr>
                                        <p:cTn id="11" dur="2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2000"/>
                                        <p:tgtEl>
                                          <p:spTgt spid="8"/>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2000"/>
                                        <p:tgtEl>
                                          <p:spTgt spid="11"/>
                                        </p:tgtEl>
                                      </p:cBhvr>
                                    </p:animEffect>
                                  </p:childTnLst>
                                </p:cTn>
                              </p:par>
                            </p:childTnLst>
                          </p:cTn>
                        </p:par>
                        <p:par>
                          <p:cTn id="26" fill="hold">
                            <p:stCondLst>
                              <p:cond delay="2000"/>
                            </p:stCondLst>
                            <p:childTnLst>
                              <p:par>
                                <p:cTn id="27" presetID="6"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ircle(in)">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8647"/>
          <a:stretch/>
        </p:blipFill>
        <p:spPr>
          <a:xfrm>
            <a:off x="6880764" y="3207893"/>
            <a:ext cx="5161335" cy="3642610"/>
          </a:xfrm>
          <a:prstGeom prst="rect">
            <a:avLst/>
          </a:prstGeom>
        </p:spPr>
      </p:pic>
      <p:sp>
        <p:nvSpPr>
          <p:cNvPr id="6" name="Rectangle 5"/>
          <p:cNvSpPr/>
          <p:nvPr/>
        </p:nvSpPr>
        <p:spPr>
          <a:xfrm>
            <a:off x="320395" y="142408"/>
            <a:ext cx="10711779"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cap="none" spc="800" dirty="0" smtClean="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rPr>
              <a:t>Deacons are </a:t>
            </a:r>
            <a:r>
              <a:rPr lang="en-US" sz="5400" u="sng" cap="none" spc="800" dirty="0" smtClean="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rPr>
              <a:t>not</a:t>
            </a:r>
            <a:r>
              <a:rPr lang="en-US" sz="5400" cap="none" spc="800" dirty="0" smtClean="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rPr>
              <a:t> Overseers</a:t>
            </a:r>
            <a:endParaRPr lang="en-US" sz="5400" cap="none" spc="800" dirty="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endParaRPr>
          </a:p>
        </p:txBody>
      </p:sp>
      <p:sp>
        <p:nvSpPr>
          <p:cNvPr id="9" name="Rectangle 8"/>
          <p:cNvSpPr/>
          <p:nvPr/>
        </p:nvSpPr>
        <p:spPr>
          <a:xfrm>
            <a:off x="320395" y="1238873"/>
            <a:ext cx="11285012"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cap="none" spc="800" dirty="0" smtClean="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rPr>
              <a:t>Deacons are </a:t>
            </a:r>
            <a:r>
              <a:rPr lang="en-US" sz="5400" u="sng" cap="none" spc="800" dirty="0" smtClean="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rPr>
              <a:t>not</a:t>
            </a:r>
            <a:r>
              <a:rPr lang="en-US" sz="5400" cap="none" spc="800" dirty="0" smtClean="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rPr>
              <a:t> Evangelists</a:t>
            </a:r>
            <a:endParaRPr lang="en-US" sz="5400" cap="none" spc="800" dirty="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endParaRPr>
          </a:p>
        </p:txBody>
      </p:sp>
      <p:sp>
        <p:nvSpPr>
          <p:cNvPr id="10" name="Rectangle 9"/>
          <p:cNvSpPr/>
          <p:nvPr/>
        </p:nvSpPr>
        <p:spPr>
          <a:xfrm>
            <a:off x="320395" y="2335711"/>
            <a:ext cx="8638648"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cap="none" spc="800" dirty="0" smtClean="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rPr>
              <a:t>Deacons are Servants</a:t>
            </a:r>
            <a:endParaRPr lang="en-US" sz="5400" cap="none" spc="800" dirty="0">
              <a:ln w="50800">
                <a:solidFill>
                  <a:srgbClr val="FFC000"/>
                </a:solidFill>
              </a:ln>
              <a:solidFill>
                <a:schemeClr val="bg1">
                  <a:shade val="50000"/>
                </a:schemeClr>
              </a:solidFill>
              <a:effectLst>
                <a:outerShdw blurRad="38100" dist="38100" dir="2700000" algn="tl">
                  <a:srgbClr val="000000">
                    <a:alpha val="43137"/>
                  </a:srgbClr>
                </a:outerShdw>
              </a:effectLst>
              <a:latin typeface="Gill Sans Ultra Bold Condensed" panose="020B0A06020104020203" pitchFamily="34" charset="0"/>
            </a:endParaRPr>
          </a:p>
        </p:txBody>
      </p:sp>
      <p:sp>
        <p:nvSpPr>
          <p:cNvPr id="7" name="TextBox 6"/>
          <p:cNvSpPr txBox="1"/>
          <p:nvPr/>
        </p:nvSpPr>
        <p:spPr>
          <a:xfrm>
            <a:off x="599606" y="3657601"/>
            <a:ext cx="5496393" cy="3046988"/>
          </a:xfrm>
          <a:prstGeom prst="rect">
            <a:avLst/>
          </a:prstGeom>
          <a:solidFill>
            <a:schemeClr val="bg1">
              <a:lumMod val="85000"/>
            </a:schemeClr>
          </a:solidFill>
          <a:effectLst>
            <a:softEdge rad="63500"/>
          </a:effectLst>
        </p:spPr>
        <p:txBody>
          <a:bodyPr wrap="square" rtlCol="0">
            <a:spAutoFit/>
          </a:bodyPr>
          <a:lstStyle/>
          <a:p>
            <a:pPr algn="ctr"/>
            <a:r>
              <a:rPr lang="en-US" sz="2400" b="1" dirty="0">
                <a:latin typeface="Arial" panose="020B0604020202020204" pitchFamily="34" charset="0"/>
                <a:cs typeface="Arial" panose="020B0604020202020204" pitchFamily="34" charset="0"/>
              </a:rPr>
              <a:t>Then the twelve summoned the multitude of the disciples and said, i</a:t>
            </a:r>
            <a:r>
              <a:rPr lang="en-US" sz="2400" b="1" dirty="0" smtClean="0">
                <a:latin typeface="Arial" panose="020B0604020202020204" pitchFamily="34" charset="0"/>
                <a:cs typeface="Arial" panose="020B0604020202020204" pitchFamily="34" charset="0"/>
              </a:rPr>
              <a:t>t </a:t>
            </a:r>
            <a:r>
              <a:rPr lang="en-US" sz="2400" b="1" dirty="0">
                <a:latin typeface="Arial" panose="020B0604020202020204" pitchFamily="34" charset="0"/>
                <a:cs typeface="Arial" panose="020B0604020202020204" pitchFamily="34" charset="0"/>
              </a:rPr>
              <a:t>is not desirable that we should leave the word of God and </a:t>
            </a:r>
            <a:r>
              <a:rPr lang="en-US" sz="2400" b="1" u="sng" dirty="0">
                <a:ln>
                  <a:solidFill>
                    <a:srgbClr val="C000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serve</a:t>
            </a:r>
            <a:r>
              <a:rPr lang="en-US" sz="2400" b="1" dirty="0">
                <a:ln>
                  <a:solidFill>
                    <a:srgbClr val="C00000"/>
                  </a:solidFill>
                </a:ln>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tables. </a:t>
            </a:r>
            <a:r>
              <a:rPr lang="en-US" sz="2400" b="1" dirty="0" smtClean="0">
                <a:latin typeface="Arial" panose="020B0604020202020204" pitchFamily="34" charset="0"/>
                <a:cs typeface="Arial" panose="020B0604020202020204" pitchFamily="34" charset="0"/>
              </a:rPr>
              <a:t>Therefore</a:t>
            </a:r>
            <a:r>
              <a:rPr lang="en-US" sz="2400" b="1" dirty="0">
                <a:latin typeface="Arial" panose="020B0604020202020204" pitchFamily="34" charset="0"/>
                <a:cs typeface="Arial" panose="020B0604020202020204" pitchFamily="34" charset="0"/>
              </a:rPr>
              <a:t>, brethren, seek out from among you seven men </a:t>
            </a:r>
            <a:r>
              <a:rPr lang="en-US" sz="2400" b="1" dirty="0" smtClean="0">
                <a:latin typeface="Arial" panose="020B0604020202020204" pitchFamily="34" charset="0"/>
                <a:cs typeface="Arial" panose="020B0604020202020204" pitchFamily="34" charset="0"/>
              </a:rPr>
              <a:t>. . . whom </a:t>
            </a:r>
            <a:r>
              <a:rPr lang="en-US" sz="2400" b="1" dirty="0">
                <a:latin typeface="Arial" panose="020B0604020202020204" pitchFamily="34" charset="0"/>
                <a:cs typeface="Arial" panose="020B0604020202020204" pitchFamily="34" charset="0"/>
              </a:rPr>
              <a:t>we may appoint over this </a:t>
            </a:r>
            <a:r>
              <a:rPr lang="en-US" sz="2400" b="1" dirty="0" smtClean="0">
                <a:latin typeface="Arial" panose="020B0604020202020204" pitchFamily="34" charset="0"/>
                <a:cs typeface="Arial" panose="020B0604020202020204" pitchFamily="34" charset="0"/>
              </a:rPr>
              <a:t>business (Acts 6:2-3).</a:t>
            </a:r>
            <a:endParaRPr lang="en-US" sz="2400" b="1" dirty="0">
              <a:latin typeface="Arial" panose="020B0604020202020204" pitchFamily="34" charset="0"/>
              <a:cs typeface="Arial" panose="020B0604020202020204" pitchFamily="34" charset="0"/>
            </a:endParaRPr>
          </a:p>
        </p:txBody>
      </p:sp>
      <p:sp>
        <p:nvSpPr>
          <p:cNvPr id="12" name="TextBox 11"/>
          <p:cNvSpPr txBox="1"/>
          <p:nvPr/>
        </p:nvSpPr>
        <p:spPr>
          <a:xfrm>
            <a:off x="599607" y="4211599"/>
            <a:ext cx="5496393" cy="1938992"/>
          </a:xfrm>
          <a:prstGeom prst="rect">
            <a:avLst/>
          </a:prstGeom>
          <a:solidFill>
            <a:schemeClr val="bg1">
              <a:lumMod val="85000"/>
            </a:schemeClr>
          </a:solidFill>
          <a:effectLst>
            <a:softEdge rad="63500"/>
          </a:effectLst>
        </p:spPr>
        <p:txBody>
          <a:bodyPr wrap="square" rtlCol="0">
            <a:spAutoFit/>
          </a:bodyPr>
          <a:lstStyle/>
          <a:p>
            <a:pPr algn="ctr"/>
            <a:r>
              <a:rPr lang="en-US" sz="2400" b="1" dirty="0" smtClean="0">
                <a:latin typeface="Arial" panose="020B0604020202020204" pitchFamily="34" charset="0"/>
                <a:cs typeface="Arial" panose="020B0604020202020204" pitchFamily="34" charset="0"/>
              </a:rPr>
              <a:t>But let </a:t>
            </a:r>
            <a:r>
              <a:rPr lang="en-US" sz="2400" b="1" dirty="0">
                <a:latin typeface="Arial" panose="020B0604020202020204" pitchFamily="34" charset="0"/>
                <a:cs typeface="Arial" panose="020B0604020202020204" pitchFamily="34" charset="0"/>
              </a:rPr>
              <a:t>these also first be </a:t>
            </a:r>
            <a:r>
              <a:rPr lang="en-US" sz="2400" b="1" u="sng" dirty="0">
                <a:ln>
                  <a:solidFill>
                    <a:srgbClr val="C000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tested</a:t>
            </a:r>
            <a:r>
              <a:rPr lang="en-US" sz="2400" b="1" dirty="0">
                <a:latin typeface="Arial" panose="020B0604020202020204" pitchFamily="34" charset="0"/>
                <a:cs typeface="Arial" panose="020B0604020202020204" pitchFamily="34" charset="0"/>
              </a:rPr>
              <a:t>; then let them </a:t>
            </a:r>
            <a:r>
              <a:rPr lang="en-US" sz="2400" b="1" u="sng" dirty="0">
                <a:ln>
                  <a:solidFill>
                    <a:srgbClr val="C000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serve as deacons</a:t>
            </a:r>
            <a:r>
              <a:rPr lang="en-US" sz="2400" b="1" dirty="0">
                <a:latin typeface="Arial" panose="020B0604020202020204" pitchFamily="34" charset="0"/>
                <a:cs typeface="Arial" panose="020B0604020202020204" pitchFamily="34" charset="0"/>
              </a:rPr>
              <a:t>, being found </a:t>
            </a:r>
            <a:r>
              <a:rPr lang="en-US" sz="2400" b="1" dirty="0" smtClean="0">
                <a:latin typeface="Arial" panose="020B0604020202020204" pitchFamily="34" charset="0"/>
                <a:cs typeface="Arial" panose="020B0604020202020204" pitchFamily="34" charset="0"/>
              </a:rPr>
              <a:t>blameless . . . For </a:t>
            </a:r>
            <a:r>
              <a:rPr lang="en-US" sz="2400" b="1" dirty="0">
                <a:latin typeface="Arial" panose="020B0604020202020204" pitchFamily="34" charset="0"/>
                <a:cs typeface="Arial" panose="020B0604020202020204" pitchFamily="34" charset="0"/>
              </a:rPr>
              <a:t>those who have </a:t>
            </a:r>
            <a:r>
              <a:rPr lang="en-US" sz="2400" b="1" u="sng" dirty="0">
                <a:ln>
                  <a:solidFill>
                    <a:srgbClr val="C000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served well as </a:t>
            </a:r>
            <a:r>
              <a:rPr lang="en-US" sz="2400" b="1" u="sng" dirty="0" smtClean="0">
                <a:ln>
                  <a:solidFill>
                    <a:srgbClr val="C000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deacons</a:t>
            </a:r>
            <a:r>
              <a:rPr lang="en-US" sz="2400" b="1" dirty="0" smtClean="0">
                <a:latin typeface="Arial" panose="020B0604020202020204" pitchFamily="34" charset="0"/>
                <a:cs typeface="Arial" panose="020B0604020202020204" pitchFamily="34" charset="0"/>
              </a:rPr>
              <a:t> . . .  (Acts 6:2-3).</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73362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9"/>
                                        </p:tgtEl>
                                        <p:attrNameLst>
                                          <p:attrName>ppt_y</p:attrName>
                                        </p:attrNameLst>
                                      </p:cBhvr>
                                      <p:tavLst>
                                        <p:tav tm="0">
                                          <p:val>
                                            <p:strVal val="#ppt_y"/>
                                          </p:val>
                                        </p:tav>
                                        <p:tav tm="100000">
                                          <p:val>
                                            <p:strVal val="#ppt_y"/>
                                          </p:val>
                                        </p:tav>
                                      </p:tavLst>
                                    </p:anim>
                                    <p:anim calcmode="lin" valueType="num">
                                      <p:cBhvr>
                                        <p:cTn id="1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0"/>
                                        </p:tgtEl>
                                        <p:attrNameLst>
                                          <p:attrName>ppt_y</p:attrName>
                                        </p:attrNameLst>
                                      </p:cBhvr>
                                      <p:tavLst>
                                        <p:tav tm="0">
                                          <p:val>
                                            <p:strVal val="#ppt_y"/>
                                          </p:val>
                                        </p:tav>
                                        <p:tav tm="100000">
                                          <p:val>
                                            <p:strVal val="#ppt_y"/>
                                          </p:val>
                                        </p:tav>
                                      </p:tavLst>
                                    </p:anim>
                                    <p:anim calcmode="lin" valueType="num">
                                      <p:cBhvr>
                                        <p:cTn id="2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xit" presetSubtype="16" fill="hold" grpId="1" nodeType="clickEffect">
                                  <p:stCondLst>
                                    <p:cond delay="0"/>
                                  </p:stCondLst>
                                  <p:childTnLst>
                                    <p:animEffect transition="out" filter="circle(in)">
                                      <p:cBhvr>
                                        <p:cTn id="38" dur="2000"/>
                                        <p:tgtEl>
                                          <p:spTgt spid="7"/>
                                        </p:tgtEl>
                                      </p:cBhvr>
                                    </p:animEffect>
                                    <p:set>
                                      <p:cBhvr>
                                        <p:cTn id="39" dur="1" fill="hold">
                                          <p:stCondLst>
                                            <p:cond delay="1999"/>
                                          </p:stCondLst>
                                        </p:cTn>
                                        <p:tgtEl>
                                          <p:spTgt spid="7"/>
                                        </p:tgtEl>
                                        <p:attrNameLst>
                                          <p:attrName>style.visibility</p:attrName>
                                        </p:attrNameLst>
                                      </p:cBhvr>
                                      <p:to>
                                        <p:strVal val="hidden"/>
                                      </p:to>
                                    </p:set>
                                  </p:childTnLst>
                                </p:cTn>
                              </p:par>
                              <p:par>
                                <p:cTn id="40" presetID="6"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ircle(in)">
                                      <p:cBhvr>
                                        <p:cTn id="4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7" grpId="0" animBg="1"/>
      <p:bldP spid="7" grpId="1"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8647"/>
          <a:stretch/>
        </p:blipFill>
        <p:spPr>
          <a:xfrm>
            <a:off x="6880764" y="3207893"/>
            <a:ext cx="5161335" cy="3642610"/>
          </a:xfrm>
          <a:prstGeom prst="rect">
            <a:avLst/>
          </a:prstGeom>
        </p:spPr>
      </p:pic>
      <p:sp>
        <p:nvSpPr>
          <p:cNvPr id="2" name="Text Box 7"/>
          <p:cNvSpPr txBox="1">
            <a:spLocks noChangeArrowheads="1"/>
          </p:cNvSpPr>
          <p:nvPr/>
        </p:nvSpPr>
        <p:spPr bwMode="auto">
          <a:xfrm>
            <a:off x="434716" y="173636"/>
            <a:ext cx="7330189" cy="6494085"/>
          </a:xfrm>
          <a:prstGeom prst="rect">
            <a:avLst/>
          </a:prstGeom>
          <a:noFill/>
          <a:ln w="9525">
            <a:noFill/>
            <a:miter lim="800000"/>
            <a:headEnd/>
            <a:tailEnd/>
          </a:ln>
          <a:effectLst/>
        </p:spPr>
        <p:txBody>
          <a:bodyPr wrap="square">
            <a:spAutoFit/>
          </a:bodyPr>
          <a:lstStyle/>
          <a:p>
            <a:pPr algn="ctr"/>
            <a:r>
              <a:rPr lang="en-US" altLang="en-US" sz="3200" b="1" dirty="0">
                <a:ln>
                  <a:solidFill>
                    <a:schemeClr val="tx1"/>
                  </a:solidFill>
                </a:ln>
                <a:solidFill>
                  <a:schemeClr val="bg1"/>
                </a:solidFill>
              </a:rPr>
              <a:t>1 </a:t>
            </a:r>
            <a:r>
              <a:rPr lang="en-US" altLang="en-US" sz="3200" b="1" dirty="0" smtClean="0">
                <a:ln>
                  <a:solidFill>
                    <a:schemeClr val="tx1"/>
                  </a:solidFill>
                </a:ln>
                <a:solidFill>
                  <a:schemeClr val="bg1"/>
                </a:solidFill>
              </a:rPr>
              <a:t>Timothy </a:t>
            </a:r>
            <a:r>
              <a:rPr lang="en-US" altLang="en-US" sz="3200" b="1" dirty="0">
                <a:ln>
                  <a:solidFill>
                    <a:schemeClr val="tx1"/>
                  </a:solidFill>
                </a:ln>
                <a:solidFill>
                  <a:schemeClr val="bg1"/>
                </a:solidFill>
              </a:rPr>
              <a:t>3:8-12</a:t>
            </a:r>
          </a:p>
          <a:p>
            <a:pPr defTabSz="509588"/>
            <a:r>
              <a:rPr lang="en-US" altLang="en-US" sz="3200" b="1" dirty="0" smtClean="0">
                <a:ln>
                  <a:solidFill>
                    <a:schemeClr val="tx1"/>
                  </a:solidFill>
                </a:ln>
                <a:solidFill>
                  <a:schemeClr val="bg1"/>
                </a:solidFill>
              </a:rPr>
              <a:t>Likewise </a:t>
            </a:r>
            <a:r>
              <a:rPr lang="en-US" altLang="en-US" sz="3200" b="1" dirty="0">
                <a:ln>
                  <a:solidFill>
                    <a:schemeClr val="tx1"/>
                  </a:solidFill>
                </a:ln>
                <a:solidFill>
                  <a:schemeClr val="bg1"/>
                </a:solidFill>
              </a:rPr>
              <a:t>deacons must be reverent, not double-tongued, not given to much wine, not greedy for </a:t>
            </a:r>
            <a:r>
              <a:rPr lang="en-US" altLang="en-US" sz="3200" b="1" dirty="0" smtClean="0">
                <a:ln>
                  <a:solidFill>
                    <a:schemeClr val="tx1"/>
                  </a:solidFill>
                </a:ln>
                <a:solidFill>
                  <a:schemeClr val="bg1"/>
                </a:solidFill>
              </a:rPr>
              <a:t>money, holding </a:t>
            </a:r>
            <a:r>
              <a:rPr lang="en-US" altLang="en-US" sz="3200" b="1" dirty="0">
                <a:ln>
                  <a:solidFill>
                    <a:schemeClr val="tx1"/>
                  </a:solidFill>
                </a:ln>
                <a:solidFill>
                  <a:schemeClr val="bg1"/>
                </a:solidFill>
              </a:rPr>
              <a:t>the mystery of the faith with a pure </a:t>
            </a:r>
            <a:r>
              <a:rPr lang="en-US" altLang="en-US" sz="3200" b="1" dirty="0" smtClean="0">
                <a:ln>
                  <a:solidFill>
                    <a:schemeClr val="tx1"/>
                  </a:solidFill>
                </a:ln>
                <a:solidFill>
                  <a:schemeClr val="bg1"/>
                </a:solidFill>
              </a:rPr>
              <a:t>conscience. But </a:t>
            </a:r>
            <a:r>
              <a:rPr lang="en-US" altLang="en-US" sz="3200" b="1" dirty="0">
                <a:ln>
                  <a:solidFill>
                    <a:schemeClr val="tx1"/>
                  </a:solidFill>
                </a:ln>
                <a:solidFill>
                  <a:schemeClr val="bg1"/>
                </a:solidFill>
              </a:rPr>
              <a:t>let these also first be tested; then let them serve as deacons, being found </a:t>
            </a:r>
            <a:r>
              <a:rPr lang="en-US" altLang="en-US" sz="3200" b="1" dirty="0" smtClean="0">
                <a:ln>
                  <a:solidFill>
                    <a:schemeClr val="tx1"/>
                  </a:solidFill>
                </a:ln>
                <a:solidFill>
                  <a:schemeClr val="bg1"/>
                </a:solidFill>
              </a:rPr>
              <a:t>blameless. Likewise </a:t>
            </a:r>
            <a:r>
              <a:rPr lang="en-US" altLang="en-US" sz="3200" b="1" dirty="0">
                <a:ln>
                  <a:solidFill>
                    <a:schemeClr val="tx1"/>
                  </a:solidFill>
                </a:ln>
                <a:solidFill>
                  <a:schemeClr val="bg1"/>
                </a:solidFill>
              </a:rPr>
              <a:t>their wives must be reverent, not slanderers, temperate, faithful in all things</a:t>
            </a:r>
            <a:r>
              <a:rPr lang="en-US" altLang="en-US" sz="3200" b="1" dirty="0" smtClean="0">
                <a:ln>
                  <a:solidFill>
                    <a:schemeClr val="tx1"/>
                  </a:solidFill>
                </a:ln>
                <a:solidFill>
                  <a:schemeClr val="bg1"/>
                </a:solidFill>
              </a:rPr>
              <a:t>. Let </a:t>
            </a:r>
            <a:r>
              <a:rPr lang="en-US" altLang="en-US" sz="3200" b="1" dirty="0">
                <a:ln>
                  <a:solidFill>
                    <a:schemeClr val="tx1"/>
                  </a:solidFill>
                </a:ln>
                <a:solidFill>
                  <a:schemeClr val="bg1"/>
                </a:solidFill>
              </a:rPr>
              <a:t>deacons be the husbands of one wife, ruling their children and their own houses well.</a:t>
            </a:r>
          </a:p>
        </p:txBody>
      </p:sp>
      <p:sp>
        <p:nvSpPr>
          <p:cNvPr id="4" name="Rounded Rectangle 3"/>
          <p:cNvSpPr/>
          <p:nvPr/>
        </p:nvSpPr>
        <p:spPr>
          <a:xfrm>
            <a:off x="1978702" y="704538"/>
            <a:ext cx="2968052" cy="539646"/>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utoShape 10"/>
          <p:cNvSpPr>
            <a:spLocks noChangeArrowheads="1"/>
          </p:cNvSpPr>
          <p:nvPr/>
        </p:nvSpPr>
        <p:spPr bwMode="auto">
          <a:xfrm>
            <a:off x="8591862" y="1618938"/>
            <a:ext cx="3352800" cy="1810062"/>
          </a:xfrm>
          <a:prstGeom prst="wedgeRectCallout">
            <a:avLst>
              <a:gd name="adj1" fmla="val -154848"/>
              <a:gd name="adj2" fmla="val -67682"/>
            </a:avLst>
          </a:prstGeom>
          <a:solidFill>
            <a:schemeClr val="bg1"/>
          </a:solidFill>
          <a:ln w="57150">
            <a:solidFill>
              <a:srgbClr val="C00000"/>
            </a:solidFill>
            <a:miter lim="800000"/>
            <a:headEnd/>
            <a:tailEnd/>
          </a:ln>
          <a:effectLst/>
          <a:extLst/>
        </p:spPr>
        <p:txBody>
          <a:bodyPr/>
          <a:lstStyle/>
          <a:p>
            <a:pPr algn="ctr"/>
            <a:r>
              <a:rPr lang="en-US" altLang="en-US" sz="2800" b="1" u="sng" dirty="0">
                <a:effectLst>
                  <a:outerShdw blurRad="38100" dist="38100" dir="2700000" algn="tl">
                    <a:srgbClr val="4D4D4D"/>
                  </a:outerShdw>
                </a:effectLst>
              </a:rPr>
              <a:t>Each</a:t>
            </a:r>
            <a:r>
              <a:rPr lang="en-US" altLang="en-US" sz="2800" b="1" dirty="0">
                <a:effectLst>
                  <a:outerShdw blurRad="38100" dist="38100" dir="2700000" algn="tl">
                    <a:srgbClr val="4D4D4D"/>
                  </a:outerShdw>
                </a:effectLst>
              </a:rPr>
              <a:t> qualification </a:t>
            </a:r>
            <a:r>
              <a:rPr lang="en-US" altLang="en-US" sz="2800" b="1" u="sng" dirty="0">
                <a:effectLst>
                  <a:outerShdw blurRad="38100" dist="38100" dir="2700000" algn="tl">
                    <a:srgbClr val="4D4D4D"/>
                  </a:outerShdw>
                </a:effectLst>
              </a:rPr>
              <a:t>MUST</a:t>
            </a:r>
            <a:r>
              <a:rPr lang="en-US" altLang="en-US" sz="2800" b="1" dirty="0">
                <a:effectLst>
                  <a:outerShdw blurRad="38100" dist="38100" dir="2700000" algn="tl">
                    <a:srgbClr val="4D4D4D"/>
                  </a:outerShdw>
                </a:effectLst>
              </a:rPr>
              <a:t> be met by </a:t>
            </a:r>
            <a:r>
              <a:rPr lang="en-US" altLang="en-US" sz="2800" b="1" u="sng" dirty="0">
                <a:effectLst>
                  <a:outerShdw blurRad="38100" dist="38100" dir="2700000" algn="tl">
                    <a:srgbClr val="4D4D4D"/>
                  </a:outerShdw>
                </a:effectLst>
              </a:rPr>
              <a:t>each</a:t>
            </a:r>
            <a:r>
              <a:rPr lang="en-US" altLang="en-US" sz="2800" b="1" dirty="0">
                <a:effectLst>
                  <a:outerShdw blurRad="38100" dist="38100" dir="2700000" algn="tl">
                    <a:srgbClr val="4D4D4D"/>
                  </a:outerShdw>
                </a:effectLst>
              </a:rPr>
              <a:t> </a:t>
            </a:r>
            <a:r>
              <a:rPr lang="en-US" altLang="en-US" sz="2800" b="1" dirty="0" smtClean="0">
                <a:effectLst>
                  <a:outerShdw blurRad="38100" dist="38100" dir="2700000" algn="tl">
                    <a:srgbClr val="4D4D4D"/>
                  </a:outerShdw>
                </a:effectLst>
              </a:rPr>
              <a:t>man </a:t>
            </a:r>
            <a:r>
              <a:rPr lang="en-US" altLang="en-US" sz="2800" b="1" u="sng" dirty="0" smtClean="0">
                <a:effectLst>
                  <a:outerShdw blurRad="38100" dist="38100" dir="2700000" algn="tl">
                    <a:srgbClr val="4D4D4D"/>
                  </a:outerShdw>
                </a:effectLst>
              </a:rPr>
              <a:t>BEFORE</a:t>
            </a:r>
            <a:r>
              <a:rPr lang="en-US" altLang="en-US" sz="2800" b="1" dirty="0" smtClean="0">
                <a:effectLst>
                  <a:outerShdw blurRad="38100" dist="38100" dir="2700000" algn="tl">
                    <a:srgbClr val="4D4D4D"/>
                  </a:outerShdw>
                </a:effectLst>
              </a:rPr>
              <a:t> he is appointed</a:t>
            </a:r>
            <a:endParaRPr lang="en-US" altLang="en-US" sz="2800" b="1" dirty="0">
              <a:effectLst>
                <a:outerShdw blurRad="38100" dist="38100" dir="2700000" algn="tl">
                  <a:srgbClr val="4D4D4D"/>
                </a:outerShdw>
              </a:effectLst>
            </a:endParaRPr>
          </a:p>
        </p:txBody>
      </p:sp>
    </p:spTree>
    <p:extLst>
      <p:ext uri="{BB962C8B-B14F-4D97-AF65-F5344CB8AC3E}">
        <p14:creationId xmlns:p14="http://schemas.microsoft.com/office/powerpoint/2010/main" val="58511266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8647"/>
          <a:stretch/>
        </p:blipFill>
        <p:spPr>
          <a:xfrm>
            <a:off x="6880764" y="3207893"/>
            <a:ext cx="5161335" cy="3642610"/>
          </a:xfrm>
          <a:prstGeom prst="rect">
            <a:avLst/>
          </a:prstGeom>
        </p:spPr>
      </p:pic>
      <p:sp>
        <p:nvSpPr>
          <p:cNvPr id="2" name="Text Box 7"/>
          <p:cNvSpPr txBox="1">
            <a:spLocks noChangeArrowheads="1"/>
          </p:cNvSpPr>
          <p:nvPr/>
        </p:nvSpPr>
        <p:spPr bwMode="auto">
          <a:xfrm>
            <a:off x="434716" y="173636"/>
            <a:ext cx="7330189" cy="6617196"/>
          </a:xfrm>
          <a:prstGeom prst="rect">
            <a:avLst/>
          </a:prstGeom>
          <a:noFill/>
          <a:ln w="9525">
            <a:noFill/>
            <a:miter lim="800000"/>
            <a:headEnd/>
            <a:tailEnd/>
          </a:ln>
          <a:effectLst/>
        </p:spPr>
        <p:txBody>
          <a:bodyPr wrap="square">
            <a:spAutoFit/>
          </a:bodyPr>
          <a:lstStyle/>
          <a:p>
            <a:pPr algn="ctr"/>
            <a:r>
              <a:rPr lang="en-US" altLang="en-US" sz="3200" b="1" dirty="0">
                <a:ln>
                  <a:solidFill>
                    <a:schemeClr val="tx1"/>
                  </a:solidFill>
                </a:ln>
                <a:solidFill>
                  <a:schemeClr val="bg1"/>
                </a:solidFill>
              </a:rPr>
              <a:t>1 </a:t>
            </a:r>
            <a:r>
              <a:rPr lang="en-US" altLang="en-US" sz="3200" b="1" dirty="0" smtClean="0">
                <a:ln>
                  <a:solidFill>
                    <a:schemeClr val="tx1"/>
                  </a:solidFill>
                </a:ln>
                <a:solidFill>
                  <a:schemeClr val="bg1"/>
                </a:solidFill>
              </a:rPr>
              <a:t>Timothy </a:t>
            </a:r>
            <a:r>
              <a:rPr lang="en-US" altLang="en-US" sz="3200" b="1" dirty="0">
                <a:ln>
                  <a:solidFill>
                    <a:schemeClr val="tx1"/>
                  </a:solidFill>
                </a:ln>
                <a:solidFill>
                  <a:schemeClr val="bg1"/>
                </a:solidFill>
              </a:rPr>
              <a:t>3:8-12</a:t>
            </a:r>
          </a:p>
          <a:p>
            <a:pPr defTabSz="509588"/>
            <a:r>
              <a:rPr lang="en-US" altLang="en-US" sz="4000" b="1" u="sng" dirty="0" smtClean="0">
                <a:ln>
                  <a:solidFill>
                    <a:srgbClr val="C00000"/>
                  </a:solidFill>
                </a:ln>
                <a:solidFill>
                  <a:schemeClr val="bg1"/>
                </a:solidFill>
                <a:effectLst>
                  <a:outerShdw blurRad="38100" dist="38100" dir="2700000" algn="tl">
                    <a:srgbClr val="000000">
                      <a:alpha val="43137"/>
                    </a:srgbClr>
                  </a:outerShdw>
                </a:effectLst>
              </a:rPr>
              <a:t>Likewise</a:t>
            </a:r>
            <a:r>
              <a:rPr lang="en-US" altLang="en-US" sz="3200" b="1" dirty="0" smtClean="0">
                <a:ln>
                  <a:solidFill>
                    <a:schemeClr val="tx1"/>
                  </a:solidFill>
                </a:ln>
                <a:solidFill>
                  <a:schemeClr val="bg1"/>
                </a:solidFill>
              </a:rPr>
              <a:t> </a:t>
            </a:r>
            <a:r>
              <a:rPr lang="en-US" altLang="en-US" sz="3200" b="1" dirty="0">
                <a:ln>
                  <a:solidFill>
                    <a:schemeClr val="tx1"/>
                  </a:solidFill>
                </a:ln>
                <a:solidFill>
                  <a:schemeClr val="bg1"/>
                </a:solidFill>
              </a:rPr>
              <a:t>deacons must be reverent, not double-tongued, not given to much wine, not greedy for </a:t>
            </a:r>
            <a:r>
              <a:rPr lang="en-US" altLang="en-US" sz="3200" b="1" dirty="0" smtClean="0">
                <a:ln>
                  <a:solidFill>
                    <a:schemeClr val="tx1"/>
                  </a:solidFill>
                </a:ln>
                <a:solidFill>
                  <a:schemeClr val="bg1"/>
                </a:solidFill>
              </a:rPr>
              <a:t>money, holding </a:t>
            </a:r>
            <a:r>
              <a:rPr lang="en-US" altLang="en-US" sz="3200" b="1" dirty="0">
                <a:ln>
                  <a:solidFill>
                    <a:schemeClr val="tx1"/>
                  </a:solidFill>
                </a:ln>
                <a:solidFill>
                  <a:schemeClr val="bg1"/>
                </a:solidFill>
              </a:rPr>
              <a:t>the mystery of the faith with a pure </a:t>
            </a:r>
            <a:r>
              <a:rPr lang="en-US" altLang="en-US" sz="3200" b="1" dirty="0" smtClean="0">
                <a:ln>
                  <a:solidFill>
                    <a:schemeClr val="tx1"/>
                  </a:solidFill>
                </a:ln>
                <a:solidFill>
                  <a:schemeClr val="bg1"/>
                </a:solidFill>
              </a:rPr>
              <a:t>conscience. But </a:t>
            </a:r>
            <a:r>
              <a:rPr lang="en-US" altLang="en-US" sz="3200" b="1" dirty="0">
                <a:ln>
                  <a:solidFill>
                    <a:schemeClr val="tx1"/>
                  </a:solidFill>
                </a:ln>
                <a:solidFill>
                  <a:schemeClr val="bg1"/>
                </a:solidFill>
              </a:rPr>
              <a:t>let these also first be tested; then let them serve as deacons, being found </a:t>
            </a:r>
            <a:r>
              <a:rPr lang="en-US" altLang="en-US" sz="3200" b="1" dirty="0" smtClean="0">
                <a:ln>
                  <a:solidFill>
                    <a:schemeClr val="tx1"/>
                  </a:solidFill>
                </a:ln>
                <a:solidFill>
                  <a:schemeClr val="bg1"/>
                </a:solidFill>
              </a:rPr>
              <a:t>blameless. Likewise </a:t>
            </a:r>
            <a:r>
              <a:rPr lang="en-US" altLang="en-US" sz="3200" b="1" dirty="0">
                <a:ln>
                  <a:solidFill>
                    <a:schemeClr val="tx1"/>
                  </a:solidFill>
                </a:ln>
                <a:solidFill>
                  <a:schemeClr val="bg1"/>
                </a:solidFill>
              </a:rPr>
              <a:t>their wives must be reverent, not slanderers, temperate, faithful in all things</a:t>
            </a:r>
            <a:r>
              <a:rPr lang="en-US" altLang="en-US" sz="3200" b="1" dirty="0" smtClean="0">
                <a:ln>
                  <a:solidFill>
                    <a:schemeClr val="tx1"/>
                  </a:solidFill>
                </a:ln>
                <a:solidFill>
                  <a:schemeClr val="bg1"/>
                </a:solidFill>
              </a:rPr>
              <a:t>. Let </a:t>
            </a:r>
            <a:r>
              <a:rPr lang="en-US" altLang="en-US" sz="3200" b="1" dirty="0">
                <a:ln>
                  <a:solidFill>
                    <a:schemeClr val="tx1"/>
                  </a:solidFill>
                </a:ln>
                <a:solidFill>
                  <a:schemeClr val="bg1"/>
                </a:solidFill>
              </a:rPr>
              <a:t>deacons be the husbands of one wife, ruling their children and their own houses well.</a:t>
            </a:r>
          </a:p>
        </p:txBody>
      </p:sp>
      <p:sp>
        <p:nvSpPr>
          <p:cNvPr id="5" name="AutoShape 10"/>
          <p:cNvSpPr>
            <a:spLocks noChangeArrowheads="1"/>
          </p:cNvSpPr>
          <p:nvPr/>
        </p:nvSpPr>
        <p:spPr bwMode="auto">
          <a:xfrm>
            <a:off x="8591862" y="1543987"/>
            <a:ext cx="3352800" cy="2383435"/>
          </a:xfrm>
          <a:prstGeom prst="wedgeRectCallout">
            <a:avLst>
              <a:gd name="adj1" fmla="val -231301"/>
              <a:gd name="adj2" fmla="val -60135"/>
            </a:avLst>
          </a:prstGeom>
          <a:solidFill>
            <a:schemeClr val="bg1"/>
          </a:solidFill>
          <a:ln w="57150">
            <a:solidFill>
              <a:srgbClr val="C00000"/>
            </a:solidFill>
            <a:miter lim="800000"/>
            <a:headEnd/>
            <a:tailEnd/>
          </a:ln>
          <a:effectLst/>
          <a:extLst/>
        </p:spPr>
        <p:txBody>
          <a:bodyPr/>
          <a:lstStyle/>
          <a:p>
            <a:pPr algn="ctr"/>
            <a:r>
              <a:rPr lang="en-US" altLang="en-US" sz="2800" b="1" i="1" dirty="0" smtClean="0">
                <a:effectLst>
                  <a:outerShdw blurRad="38100" dist="38100" dir="2700000" algn="tl">
                    <a:srgbClr val="4D4D4D"/>
                  </a:outerShdw>
                </a:effectLst>
              </a:rPr>
              <a:t>hoôsautoôs </a:t>
            </a:r>
            <a:endParaRPr lang="en-US" altLang="en-US" sz="2800" b="1" i="1" dirty="0">
              <a:effectLst>
                <a:outerShdw blurRad="38100" dist="38100" dir="2700000" algn="tl">
                  <a:srgbClr val="4D4D4D"/>
                </a:outerShdw>
              </a:effectLst>
            </a:endParaRPr>
          </a:p>
          <a:p>
            <a:pPr algn="ctr"/>
            <a:r>
              <a:rPr lang="en-US" altLang="en-US" sz="2800" b="1" dirty="0">
                <a:effectLst>
                  <a:outerShdw blurRad="38100" dist="38100" dir="2700000" algn="tl">
                    <a:srgbClr val="4D4D4D"/>
                  </a:outerShdw>
                </a:effectLst>
              </a:rPr>
              <a:t>“In the same way:—even so, likewise, after the same (in like) manner.”</a:t>
            </a:r>
          </a:p>
        </p:txBody>
      </p:sp>
    </p:spTree>
    <p:extLst>
      <p:ext uri="{BB962C8B-B14F-4D97-AF65-F5344CB8AC3E}">
        <p14:creationId xmlns:p14="http://schemas.microsoft.com/office/powerpoint/2010/main" val="4375171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8647"/>
          <a:stretch/>
        </p:blipFill>
        <p:spPr>
          <a:xfrm>
            <a:off x="6880764" y="3207893"/>
            <a:ext cx="5161335" cy="3642610"/>
          </a:xfrm>
          <a:prstGeom prst="rect">
            <a:avLst/>
          </a:prstGeom>
        </p:spPr>
      </p:pic>
      <p:sp>
        <p:nvSpPr>
          <p:cNvPr id="2" name="Text Box 7"/>
          <p:cNvSpPr txBox="1">
            <a:spLocks noChangeArrowheads="1"/>
          </p:cNvSpPr>
          <p:nvPr/>
        </p:nvSpPr>
        <p:spPr bwMode="auto">
          <a:xfrm>
            <a:off x="434716" y="173636"/>
            <a:ext cx="7330189" cy="6617196"/>
          </a:xfrm>
          <a:prstGeom prst="rect">
            <a:avLst/>
          </a:prstGeom>
          <a:noFill/>
          <a:ln w="9525">
            <a:noFill/>
            <a:miter lim="800000"/>
            <a:headEnd/>
            <a:tailEnd/>
          </a:ln>
          <a:effectLst/>
        </p:spPr>
        <p:txBody>
          <a:bodyPr wrap="square">
            <a:spAutoFit/>
          </a:bodyPr>
          <a:lstStyle/>
          <a:p>
            <a:pPr algn="ctr"/>
            <a:r>
              <a:rPr lang="en-US" altLang="en-US" sz="3200" b="1" dirty="0">
                <a:ln>
                  <a:solidFill>
                    <a:schemeClr val="tx1"/>
                  </a:solidFill>
                </a:ln>
                <a:solidFill>
                  <a:schemeClr val="bg1"/>
                </a:solidFill>
              </a:rPr>
              <a:t>1 </a:t>
            </a:r>
            <a:r>
              <a:rPr lang="en-US" altLang="en-US" sz="3200" b="1" dirty="0" smtClean="0">
                <a:ln>
                  <a:solidFill>
                    <a:schemeClr val="tx1"/>
                  </a:solidFill>
                </a:ln>
                <a:solidFill>
                  <a:schemeClr val="bg1"/>
                </a:solidFill>
              </a:rPr>
              <a:t>Timothy </a:t>
            </a:r>
            <a:r>
              <a:rPr lang="en-US" altLang="en-US" sz="3200" b="1" dirty="0">
                <a:ln>
                  <a:solidFill>
                    <a:schemeClr val="tx1"/>
                  </a:solidFill>
                </a:ln>
                <a:solidFill>
                  <a:schemeClr val="bg1"/>
                </a:solidFill>
              </a:rPr>
              <a:t>3:8-12</a:t>
            </a:r>
          </a:p>
          <a:p>
            <a:pPr defTabSz="509588"/>
            <a:r>
              <a:rPr lang="en-US" altLang="en-US" sz="3200" b="1" dirty="0" smtClean="0">
                <a:ln>
                  <a:solidFill>
                    <a:schemeClr val="tx1"/>
                  </a:solidFill>
                </a:ln>
                <a:solidFill>
                  <a:schemeClr val="bg1"/>
                </a:solidFill>
              </a:rPr>
              <a:t>Likewise</a:t>
            </a:r>
            <a:r>
              <a:rPr lang="en-US" altLang="en-US" sz="2400" b="1" dirty="0" smtClean="0">
                <a:ln>
                  <a:solidFill>
                    <a:schemeClr val="tx1"/>
                  </a:solidFill>
                </a:ln>
                <a:solidFill>
                  <a:schemeClr val="bg1"/>
                </a:solidFill>
              </a:rPr>
              <a:t> </a:t>
            </a:r>
            <a:r>
              <a:rPr lang="en-US" altLang="en-US" sz="3200" b="1" dirty="0">
                <a:ln>
                  <a:solidFill>
                    <a:schemeClr val="tx1"/>
                  </a:solidFill>
                </a:ln>
                <a:solidFill>
                  <a:schemeClr val="bg1"/>
                </a:solidFill>
              </a:rPr>
              <a:t>deacons must be </a:t>
            </a:r>
            <a:r>
              <a:rPr lang="en-US" altLang="en-US" sz="4000" b="1" u="sng" dirty="0">
                <a:ln>
                  <a:solidFill>
                    <a:srgbClr val="C00000"/>
                  </a:solidFill>
                </a:ln>
                <a:solidFill>
                  <a:schemeClr val="bg1"/>
                </a:solidFill>
                <a:effectLst>
                  <a:outerShdw blurRad="38100" dist="38100" dir="2700000" algn="tl">
                    <a:srgbClr val="000000">
                      <a:alpha val="43137"/>
                    </a:srgbClr>
                  </a:outerShdw>
                </a:effectLst>
              </a:rPr>
              <a:t>reverent</a:t>
            </a:r>
            <a:r>
              <a:rPr lang="en-US" altLang="en-US" sz="3200" b="1" dirty="0">
                <a:ln>
                  <a:solidFill>
                    <a:schemeClr val="tx1"/>
                  </a:solidFill>
                </a:ln>
                <a:solidFill>
                  <a:schemeClr val="bg1"/>
                </a:solidFill>
              </a:rPr>
              <a:t>, not double-tongued, not given to much wine, not greedy for </a:t>
            </a:r>
            <a:r>
              <a:rPr lang="en-US" altLang="en-US" sz="3200" b="1" dirty="0" smtClean="0">
                <a:ln>
                  <a:solidFill>
                    <a:schemeClr val="tx1"/>
                  </a:solidFill>
                </a:ln>
                <a:solidFill>
                  <a:schemeClr val="bg1"/>
                </a:solidFill>
              </a:rPr>
              <a:t>money, holding </a:t>
            </a:r>
            <a:r>
              <a:rPr lang="en-US" altLang="en-US" sz="3200" b="1" dirty="0">
                <a:ln>
                  <a:solidFill>
                    <a:schemeClr val="tx1"/>
                  </a:solidFill>
                </a:ln>
                <a:solidFill>
                  <a:schemeClr val="bg1"/>
                </a:solidFill>
              </a:rPr>
              <a:t>the mystery of the faith with a pure </a:t>
            </a:r>
            <a:r>
              <a:rPr lang="en-US" altLang="en-US" sz="3200" b="1" dirty="0" smtClean="0">
                <a:ln>
                  <a:solidFill>
                    <a:schemeClr val="tx1"/>
                  </a:solidFill>
                </a:ln>
                <a:solidFill>
                  <a:schemeClr val="bg1"/>
                </a:solidFill>
              </a:rPr>
              <a:t>conscience. But </a:t>
            </a:r>
            <a:r>
              <a:rPr lang="en-US" altLang="en-US" sz="3200" b="1" dirty="0">
                <a:ln>
                  <a:solidFill>
                    <a:schemeClr val="tx1"/>
                  </a:solidFill>
                </a:ln>
                <a:solidFill>
                  <a:schemeClr val="bg1"/>
                </a:solidFill>
              </a:rPr>
              <a:t>let these also first be tested; then let them serve as deacons, being found </a:t>
            </a:r>
            <a:r>
              <a:rPr lang="en-US" altLang="en-US" sz="3200" b="1" dirty="0" smtClean="0">
                <a:ln>
                  <a:solidFill>
                    <a:schemeClr val="tx1"/>
                  </a:solidFill>
                </a:ln>
                <a:solidFill>
                  <a:schemeClr val="bg1"/>
                </a:solidFill>
              </a:rPr>
              <a:t>blameless. Likewise </a:t>
            </a:r>
            <a:r>
              <a:rPr lang="en-US" altLang="en-US" sz="3200" b="1" dirty="0">
                <a:ln>
                  <a:solidFill>
                    <a:schemeClr val="tx1"/>
                  </a:solidFill>
                </a:ln>
                <a:solidFill>
                  <a:schemeClr val="bg1"/>
                </a:solidFill>
              </a:rPr>
              <a:t>their wives must be reverent, not slanderers, temperate, faithful in all things</a:t>
            </a:r>
            <a:r>
              <a:rPr lang="en-US" altLang="en-US" sz="3200" b="1" dirty="0" smtClean="0">
                <a:ln>
                  <a:solidFill>
                    <a:schemeClr val="tx1"/>
                  </a:solidFill>
                </a:ln>
                <a:solidFill>
                  <a:schemeClr val="bg1"/>
                </a:solidFill>
              </a:rPr>
              <a:t>. Let </a:t>
            </a:r>
            <a:r>
              <a:rPr lang="en-US" altLang="en-US" sz="3200" b="1" dirty="0">
                <a:ln>
                  <a:solidFill>
                    <a:schemeClr val="tx1"/>
                  </a:solidFill>
                </a:ln>
                <a:solidFill>
                  <a:schemeClr val="bg1"/>
                </a:solidFill>
              </a:rPr>
              <a:t>deacons be the husbands of one wife, ruling their children and their own houses well.</a:t>
            </a:r>
          </a:p>
        </p:txBody>
      </p:sp>
      <p:sp>
        <p:nvSpPr>
          <p:cNvPr id="5" name="AutoShape 10"/>
          <p:cNvSpPr>
            <a:spLocks noChangeArrowheads="1"/>
          </p:cNvSpPr>
          <p:nvPr/>
        </p:nvSpPr>
        <p:spPr bwMode="auto">
          <a:xfrm>
            <a:off x="8591862" y="1543987"/>
            <a:ext cx="3352800" cy="4871803"/>
          </a:xfrm>
          <a:prstGeom prst="wedgeRectCallout">
            <a:avLst>
              <a:gd name="adj1" fmla="val -101196"/>
              <a:gd name="adj2" fmla="val -54556"/>
            </a:avLst>
          </a:prstGeom>
          <a:solidFill>
            <a:schemeClr val="bg1"/>
          </a:solidFill>
          <a:ln w="57150">
            <a:solidFill>
              <a:srgbClr val="C00000"/>
            </a:solidFill>
            <a:miter lim="800000"/>
            <a:headEnd/>
            <a:tailEnd/>
          </a:ln>
          <a:effectLst/>
          <a:extLst/>
        </p:spPr>
        <p:txBody>
          <a:bodyPr/>
          <a:lstStyle/>
          <a:p>
            <a:pPr algn="ctr"/>
            <a:r>
              <a:rPr lang="en-US" altLang="en-US" sz="2800" b="1" i="1" dirty="0">
                <a:effectLst>
                  <a:outerShdw blurRad="38100" dist="38100" dir="2700000" algn="tl">
                    <a:srgbClr val="000000">
                      <a:alpha val="43137"/>
                    </a:srgbClr>
                  </a:outerShdw>
                </a:effectLst>
              </a:rPr>
              <a:t>semnos </a:t>
            </a:r>
          </a:p>
          <a:p>
            <a:pPr algn="ctr"/>
            <a:r>
              <a:rPr lang="en-US" altLang="en-US" sz="2800" b="1" dirty="0">
                <a:effectLst>
                  <a:outerShdw blurRad="38100" dist="38100" dir="2700000" algn="tl">
                    <a:srgbClr val="000000">
                      <a:alpha val="43137"/>
                    </a:srgbClr>
                  </a:outerShdw>
                </a:effectLst>
              </a:rPr>
              <a:t>“August, venerable, </a:t>
            </a:r>
            <a:r>
              <a:rPr lang="en-US" altLang="en-US" sz="2800" b="1" dirty="0" smtClean="0">
                <a:effectLst>
                  <a:outerShdw blurRad="38100" dist="38100" dir="2700000" algn="tl">
                    <a:srgbClr val="000000">
                      <a:alpha val="43137"/>
                    </a:srgbClr>
                  </a:outerShdw>
                </a:effectLst>
              </a:rPr>
              <a:t>honest (Phil 4:8); </a:t>
            </a:r>
            <a:r>
              <a:rPr lang="en-US" altLang="en-US" sz="2800" b="1" dirty="0">
                <a:effectLst>
                  <a:outerShdw blurRad="38100" dist="38100" dir="2700000" algn="tl">
                    <a:srgbClr val="000000">
                      <a:alpha val="43137"/>
                    </a:srgbClr>
                  </a:outerShdw>
                </a:effectLst>
              </a:rPr>
              <a:t>to be respected for honorable character</a:t>
            </a:r>
            <a:r>
              <a:rPr lang="en-US" altLang="en-US" sz="2800" b="1" dirty="0" smtClean="0">
                <a:effectLst>
                  <a:outerShdw blurRad="38100" dist="38100" dir="2700000" algn="tl">
                    <a:srgbClr val="000000">
                      <a:alpha val="43137"/>
                    </a:srgbClr>
                  </a:outerShdw>
                </a:effectLst>
              </a:rPr>
              <a:t>”</a:t>
            </a:r>
          </a:p>
          <a:p>
            <a:pPr algn="ctr"/>
            <a:r>
              <a:rPr lang="en-US" altLang="en-US" sz="2800" b="1" dirty="0" smtClean="0"/>
              <a:t>(</a:t>
            </a:r>
            <a:r>
              <a:rPr lang="en-US" altLang="en-US" sz="2800" b="1" dirty="0">
                <a:effectLst>
                  <a:outerShdw blurRad="38100" dist="38100" dir="2700000" algn="tl">
                    <a:srgbClr val="FFFFFF"/>
                  </a:outerShdw>
                </a:effectLst>
                <a:latin typeface="Times New Roman" pitchFamily="18" charset="0"/>
              </a:rPr>
              <a:t>A Deacon must be an </a:t>
            </a:r>
            <a:r>
              <a:rPr lang="en-US" altLang="en-US" sz="2800" b="1" u="sng" dirty="0">
                <a:effectLst>
                  <a:outerShdw blurRad="38100" dist="38100" dir="2700000" algn="tl">
                    <a:srgbClr val="FFFFFF"/>
                  </a:outerShdw>
                </a:effectLst>
                <a:latin typeface="Times New Roman" pitchFamily="18" charset="0"/>
              </a:rPr>
              <a:t>honorable</a:t>
            </a:r>
            <a:r>
              <a:rPr lang="en-US" altLang="en-US" sz="2800" b="1" dirty="0">
                <a:effectLst>
                  <a:outerShdw blurRad="38100" dist="38100" dir="2700000" algn="tl">
                    <a:srgbClr val="FFFFFF"/>
                  </a:outerShdw>
                </a:effectLst>
                <a:latin typeface="Times New Roman" pitchFamily="18" charset="0"/>
              </a:rPr>
              <a:t> and </a:t>
            </a:r>
            <a:r>
              <a:rPr lang="en-US" altLang="en-US" sz="2800" b="1" u="sng" dirty="0">
                <a:effectLst>
                  <a:outerShdw blurRad="38100" dist="38100" dir="2700000" algn="tl">
                    <a:srgbClr val="FFFFFF"/>
                  </a:outerShdw>
                </a:effectLst>
                <a:latin typeface="Times New Roman" pitchFamily="18" charset="0"/>
              </a:rPr>
              <a:t>serious</a:t>
            </a:r>
            <a:r>
              <a:rPr lang="en-US" altLang="en-US" sz="2800" b="1" dirty="0">
                <a:effectLst>
                  <a:outerShdw blurRad="38100" dist="38100" dir="2700000" algn="tl">
                    <a:srgbClr val="FFFFFF"/>
                  </a:outerShdw>
                </a:effectLst>
                <a:latin typeface="Times New Roman" pitchFamily="18" charset="0"/>
              </a:rPr>
              <a:t> man – one who is </a:t>
            </a:r>
            <a:r>
              <a:rPr lang="en-US" altLang="en-US" sz="2800" b="1" u="sng" dirty="0" smtClean="0">
                <a:effectLst>
                  <a:outerShdw blurRad="38100" dist="38100" dir="2700000" algn="tl">
                    <a:srgbClr val="FFFFFF"/>
                  </a:outerShdw>
                </a:effectLst>
                <a:latin typeface="Times New Roman" pitchFamily="18" charset="0"/>
              </a:rPr>
              <a:t>known</a:t>
            </a:r>
            <a:r>
              <a:rPr lang="en-US" altLang="en-US" sz="2800" b="1" dirty="0" smtClean="0">
                <a:effectLst>
                  <a:outerShdw blurRad="38100" dist="38100" dir="2700000" algn="tl">
                    <a:srgbClr val="FFFFFF"/>
                  </a:outerShdw>
                </a:effectLst>
                <a:latin typeface="Times New Roman" pitchFamily="18" charset="0"/>
              </a:rPr>
              <a:t> and </a:t>
            </a:r>
            <a:r>
              <a:rPr lang="en-US" altLang="en-US" sz="2800" b="1" u="sng" dirty="0" smtClean="0">
                <a:effectLst>
                  <a:outerShdw blurRad="38100" dist="38100" dir="2700000" algn="tl">
                    <a:srgbClr val="FFFFFF"/>
                  </a:outerShdw>
                </a:effectLst>
                <a:latin typeface="Times New Roman" pitchFamily="18" charset="0"/>
              </a:rPr>
              <a:t>respected</a:t>
            </a:r>
            <a:r>
              <a:rPr lang="en-US" altLang="en-US" sz="2800" b="1" dirty="0" smtClean="0">
                <a:effectLst>
                  <a:outerShdw blurRad="38100" dist="38100" dir="2700000" algn="tl">
                    <a:srgbClr val="FFFFFF"/>
                  </a:outerShdw>
                </a:effectLst>
                <a:latin typeface="Times New Roman" pitchFamily="18" charset="0"/>
              </a:rPr>
              <a:t> for his </a:t>
            </a:r>
            <a:r>
              <a:rPr lang="en-US" altLang="en-US" sz="2800" b="1" u="sng" dirty="0" smtClean="0">
                <a:effectLst>
                  <a:outerShdw blurRad="38100" dist="38100" dir="2700000" algn="tl">
                    <a:srgbClr val="FFFFFF"/>
                  </a:outerShdw>
                </a:effectLst>
                <a:latin typeface="Times New Roman" pitchFamily="18" charset="0"/>
              </a:rPr>
              <a:t>integrity</a:t>
            </a:r>
            <a:r>
              <a:rPr lang="en-US" altLang="en-US" sz="2800" b="1" dirty="0" smtClean="0">
                <a:effectLst>
                  <a:outerShdw blurRad="38100" dist="38100" dir="2700000" algn="tl">
                    <a:srgbClr val="FFFFFF"/>
                  </a:outerShdw>
                </a:effectLst>
                <a:latin typeface="Times New Roman" pitchFamily="18" charset="0"/>
              </a:rPr>
              <a:t>.)</a:t>
            </a:r>
            <a:endParaRPr lang="en-US" altLang="en-US" sz="2800" b="1" dirty="0">
              <a:effectLst>
                <a:outerShdw blurRad="38100" dist="38100" dir="2700000" algn="tl">
                  <a:srgbClr val="FFFFFF"/>
                </a:outerShdw>
              </a:effectLst>
              <a:latin typeface="Times New Roman" pitchFamily="18" charset="0"/>
            </a:endParaRPr>
          </a:p>
          <a:p>
            <a:pPr algn="ctr"/>
            <a:endParaRPr lang="en-US" alt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52255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1508</Words>
  <Application>Microsoft Office PowerPoint</Application>
  <PresentationFormat>Custom</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Bronger</dc:creator>
  <cp:lastModifiedBy>Deacons Room</cp:lastModifiedBy>
  <cp:revision>45</cp:revision>
  <dcterms:created xsi:type="dcterms:W3CDTF">2014-07-13T16:56:16Z</dcterms:created>
  <dcterms:modified xsi:type="dcterms:W3CDTF">2014-10-19T20:45:51Z</dcterms:modified>
</cp:coreProperties>
</file>