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73B4A-3884-4842-8207-CB6B690613E5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9CA5-759A-4226-BB2B-FEE58A9A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2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5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0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4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A5-759A-4226-BB2B-FEE58A9AA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891" y="1266986"/>
            <a:ext cx="11797260" cy="390876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Timothy 3:10, 13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Let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these also first be tested; then let them serve as 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deacons . . .</a:t>
            </a:r>
          </a:p>
          <a:p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For those who have served well as deacons obtain for themselves a good standing and great boldness in the faith which is in Christ Jesus.</a:t>
            </a:r>
          </a:p>
          <a:p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67659" y="2248525"/>
            <a:ext cx="31029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7895" y="2248525"/>
            <a:ext cx="429967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67659" y="3750039"/>
            <a:ext cx="63558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20059" y="4229725"/>
            <a:ext cx="344523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59580" y="4229725"/>
            <a:ext cx="33128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0958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692" r="3022"/>
          <a:stretch/>
        </p:blipFill>
        <p:spPr>
          <a:xfrm>
            <a:off x="179881" y="0"/>
            <a:ext cx="2215041" cy="130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94922" y="239146"/>
            <a:ext cx="9087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lumMod val="95000"/>
                      <a:alpha val="32000"/>
                    </a:schemeClr>
                  </a:outerShdw>
                </a:effectLst>
                <a:latin typeface="Monotype Corsiva" panose="03010101010201010101" pitchFamily="66" charset="0"/>
              </a:rPr>
              <a:t>The Work (Service) of Deacons</a:t>
            </a:r>
            <a:endParaRPr lang="en-US" sz="4800" b="1" cap="none" spc="6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lumMod val="95000"/>
                    <a:alpha val="32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9730" y="2491796"/>
            <a:ext cx="11397521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Caring for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the widows, poor, 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helpless.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Serving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at periods of 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worship.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Preparing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the building for 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worship.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Preparation/help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with 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baptisms.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Making visitors’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welcome (card, etc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.).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Any </a:t>
            </a:r>
            <a:r>
              <a:rPr lang="en-US" altLang="en-US" sz="4400" b="1" spc="300" dirty="0">
                <a:solidFill>
                  <a:schemeClr val="bg1"/>
                </a:solidFill>
                <a:latin typeface="Times New Roman" pitchFamily="18" charset="0"/>
              </a:rPr>
              <a:t>elders’ delegated responsibilities</a:t>
            </a:r>
            <a:r>
              <a:rPr lang="en-US" altLang="en-US" sz="4400" b="1" spc="3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altLang="en-US" sz="4400" b="1" spc="3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14597" y="6027241"/>
            <a:ext cx="10987789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altLang="en-US" sz="4400" b="1" spc="3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486400" y="1070143"/>
            <a:ext cx="6475751" cy="1200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Times New Roman" pitchFamily="18" charset="0"/>
              </a:rPr>
              <a:t>Serving </a:t>
            </a:r>
            <a:r>
              <a:rPr lang="en-US" altLang="en-US" sz="3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Times New Roman" pitchFamily="18" charset="0"/>
              </a:rPr>
              <a:t>the Physical Needs of the Local Congregation</a:t>
            </a:r>
          </a:p>
        </p:txBody>
      </p:sp>
    </p:spTree>
    <p:extLst>
      <p:ext uri="{BB962C8B-B14F-4D97-AF65-F5344CB8AC3E}">
        <p14:creationId xmlns:p14="http://schemas.microsoft.com/office/powerpoint/2010/main" val="6238716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" y="850178"/>
            <a:ext cx="1180185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Likewise deacons must be reverent, not double-tongued, not given to much wine, not greedy for money,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holding the mystery of the faith with a pure conscience.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But let these also first be tested; then let them serve as deacons, being found blameless.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Likewise, their wives must be reverent, not slanderers, temperate, faithful in all things.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Let deacons be the husbands of one wife, ruling their children and their own houses well.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For those who have served well as deacons obtain for themselves a good standing and great boldness in the faith which is in Christ Jesus.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1236" y="0"/>
            <a:ext cx="72095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Timothy 3:8-13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89167" y="2788171"/>
            <a:ext cx="27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oque Script" panose="02000500000000000000" pitchFamily="2" charset="0"/>
              </a:rPr>
              <a:t>1 of 3</a:t>
            </a:r>
            <a:endParaRPr lang="en-US" sz="6000" b="1" i="1" dirty="0">
              <a:ln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oque Scrip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085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230368" y="4340352"/>
            <a:ext cx="677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Paul and Timothy, bondservants </a:t>
            </a:r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of</a:t>
            </a:r>
          </a:p>
          <a:p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Jesus Christ, to </a:t>
            </a:r>
            <a:r>
              <a:rPr 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all the saints </a:t>
            </a:r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in</a:t>
            </a:r>
          </a:p>
          <a:p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Christ </a:t>
            </a:r>
            <a:r>
              <a:rPr 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Jesus who are in </a:t>
            </a:r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Philippi,</a:t>
            </a:r>
          </a:p>
          <a:p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with </a:t>
            </a:r>
            <a:r>
              <a:rPr 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the </a:t>
            </a:r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bishops </a:t>
            </a:r>
            <a:r>
              <a:rPr lang="en-US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and deacons</a:t>
            </a:r>
            <a:r>
              <a:rPr lang="en-US" sz="3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lonna MT" panose="04020805060202030203" pitchFamily="82" charset="0"/>
              </a:rPr>
              <a:t>:</a:t>
            </a:r>
            <a:endParaRPr lang="en-US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olonna MT" panose="04020805060202030203" pitchFamily="8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548733" y="5397698"/>
            <a:ext cx="1109273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99816" y="119923"/>
            <a:ext cx="4109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Saints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Christians 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(Acts 8:3; 9:13)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17894" y="6509469"/>
            <a:ext cx="14515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899816" y="1349541"/>
            <a:ext cx="4109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Bishops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Elders / Pastors (Acts 20:17,28)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377594" y="6509469"/>
            <a:ext cx="14515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99816" y="2580010"/>
            <a:ext cx="410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Deacons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bldLvl="5"/>
      <p:bldP spid="25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36"/>
            <a:ext cx="5577379" cy="2291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69" y="2974857"/>
            <a:ext cx="5424992" cy="37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796" y="3931681"/>
            <a:ext cx="11572408" cy="2677656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glow rad="381000">
              <a:schemeClr val="bg1">
                <a:alpha val="78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Therefore, brethren,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out from among you</a:t>
            </a:r>
            <a:r>
              <a:rPr lang="en-US" sz="2400" b="1" dirty="0"/>
              <a:t> seven men of good reputation, full of the Holy Spirit and wisdom, whom we may appoint over this business</a:t>
            </a:r>
            <a:r>
              <a:rPr lang="en-US" sz="2400" b="1" dirty="0" smtClean="0"/>
              <a:t>;</a:t>
            </a:r>
            <a:r>
              <a:rPr lang="en-US" sz="2400" b="1" baseline="30000" dirty="0"/>
              <a:t> </a:t>
            </a:r>
            <a:r>
              <a:rPr lang="en-US" sz="2400" b="1" dirty="0"/>
              <a:t>but we will give ourselves continually to prayer and to the ministry of the word</a:t>
            </a:r>
            <a:r>
              <a:rPr lang="en-US" sz="2400" b="1" dirty="0" smtClean="0"/>
              <a:t>. And </a:t>
            </a:r>
            <a:r>
              <a:rPr lang="en-US" sz="2400" b="1" dirty="0"/>
              <a:t>the saying pleased the whole multitude.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chose</a:t>
            </a:r>
            <a:r>
              <a:rPr lang="en-US" sz="2400" b="1" dirty="0"/>
              <a:t> Stephen, a man full of faith and the Holy Spirit, and Philip, Prochorus, Nicanor, Timon, Parmenas, and Nicolas, a proselyte from Antioch, </a:t>
            </a:r>
            <a:r>
              <a:rPr lang="en-US" sz="2400" b="1" dirty="0" smtClean="0"/>
              <a:t>whom </a:t>
            </a:r>
            <a:r>
              <a:rPr lang="en-US" sz="2400" b="1" dirty="0"/>
              <a:t>they set before the apostles; and when they had prayed, they laid hands on them</a:t>
            </a:r>
            <a:r>
              <a:rPr lang="en-US" sz="2400" b="1" dirty="0" smtClean="0"/>
              <a:t>. (Acts 6:3-6)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59580" y="4317167"/>
            <a:ext cx="200868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538085" y="4317167"/>
            <a:ext cx="115674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6898" y="4694419"/>
            <a:ext cx="12716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50630" y="4694419"/>
            <a:ext cx="94188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34715" y="173636"/>
            <a:ext cx="1002841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 </a:t>
            </a:r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Timothy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3:8-12</a:t>
            </a:r>
          </a:p>
          <a:p>
            <a:pPr defTabSz="509588"/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Likewise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deacons must be reverent, not double-tongued, not given to much wine, not greedy for </a:t>
            </a:r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money, holding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mystery of the faith with a pure </a:t>
            </a:r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conscience. But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let these also first be tested; then let them serve as deacons, being found </a:t>
            </a:r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blameless. Likewise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their wives must be reverent, not slanderers, temperate, faithful in all things</a:t>
            </a:r>
            <a:r>
              <a:rPr lang="en-US" alt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Let </a:t>
            </a: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deacons be the husbands of one wife, ruling their children and their own houses well.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9600" y="4894288"/>
            <a:ext cx="98535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Acts 6:3</a:t>
            </a:r>
          </a:p>
          <a:p>
            <a:r>
              <a:rPr lang="en-US" alt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Therefore</a:t>
            </a:r>
            <a:r>
              <a:rPr lang="en-US" alt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brethren, seek out from among you seven men of good reputation, full of the Holy Spirit and wisdom, whom we may appoint over this business;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78702" y="704538"/>
            <a:ext cx="2968052" cy="53964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591862" y="1618938"/>
            <a:ext cx="3352800" cy="1810062"/>
          </a:xfrm>
          <a:prstGeom prst="wedgeRectCallout">
            <a:avLst>
              <a:gd name="adj1" fmla="val -154848"/>
              <a:gd name="adj2" fmla="val -67682"/>
            </a:avLst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Each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 qualification </a:t>
            </a:r>
            <a:r>
              <a:rPr lang="en-US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MUST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 be met by </a:t>
            </a:r>
            <a:r>
              <a:rPr lang="en-US" alt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each</a:t>
            </a: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man </a:t>
            </a:r>
            <a:r>
              <a:rPr lang="en-US" altLang="en-US" sz="28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BEFORE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 he is appointed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1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76944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cap="none" spc="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Selection and Appointment is </a:t>
            </a:r>
            <a:r>
              <a:rPr lang="en-US" sz="4400" b="1" u="sng" cap="none" spc="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not</a:t>
            </a:r>
            <a:r>
              <a:rPr lang="en-US" sz="4400" b="1" cap="none" spc="600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Based on</a:t>
            </a:r>
            <a:endParaRPr lang="en-US" sz="4400" b="1" cap="none" spc="600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4851" y="989351"/>
            <a:ext cx="11677337" cy="3108543"/>
          </a:xfrm>
          <a:prstGeom prst="rect">
            <a:avLst/>
          </a:prstGeom>
          <a:solidFill>
            <a:srgbClr val="000000">
              <a:alpha val="50196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His Popularity (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How well liked / admired / sociable he is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) 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Feel Sorry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For (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If he isn’t selected it will hurt his feelings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Help him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Grow (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He will become more involved if appointed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Long Time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Member (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If he isn’t appointed it will look bad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Nice 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Family (</a:t>
            </a:r>
            <a:r>
              <a:rPr lang="en-US" altLang="en-US" sz="2800" b="1" dirty="0" smtClean="0">
                <a:ln>
                  <a:solidFill>
                    <a:srgbClr val="C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Lot’s of relatives, he’s from a wonderful family</a:t>
            </a:r>
            <a:r>
              <a:rPr lang="en-US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)</a:t>
            </a:r>
            <a:endParaRPr lang="en-US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4D4D4D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9587" y="4377127"/>
            <a:ext cx="10942820" cy="2308486"/>
            <a:chOff x="629587" y="4377127"/>
            <a:chExt cx="10942820" cy="2308486"/>
          </a:xfrm>
        </p:grpSpPr>
        <p:sp>
          <p:nvSpPr>
            <p:cNvPr id="8" name="Rectangle 7"/>
            <p:cNvSpPr/>
            <p:nvPr/>
          </p:nvSpPr>
          <p:spPr>
            <a:xfrm>
              <a:off x="629587" y="4377128"/>
              <a:ext cx="10942820" cy="2308485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87" y="4377127"/>
              <a:ext cx="2360951" cy="23084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102964" y="4572000"/>
              <a:ext cx="846944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Nevertheless I have a few things against you, because you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allow . . . (Rev 2:20).</a:t>
              </a:r>
            </a:p>
            <a:p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you are puffed up, and have not rather 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mourned . . . (1 Cor 5:2)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442</Words>
  <Application>Microsoft Office PowerPoint</Application>
  <PresentationFormat>Custom</PresentationFormat>
  <Paragraphs>49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21</cp:revision>
  <dcterms:created xsi:type="dcterms:W3CDTF">2014-07-13T16:56:16Z</dcterms:created>
  <dcterms:modified xsi:type="dcterms:W3CDTF">2014-10-12T22:14:01Z</dcterms:modified>
</cp:coreProperties>
</file>