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1" r:id="rId5"/>
    <p:sldId id="284" r:id="rId6"/>
    <p:sldId id="272" r:id="rId7"/>
    <p:sldId id="260" r:id="rId8"/>
    <p:sldId id="259" r:id="rId9"/>
    <p:sldId id="261" r:id="rId10"/>
    <p:sldId id="273" r:id="rId11"/>
    <p:sldId id="274" r:id="rId12"/>
    <p:sldId id="275" r:id="rId13"/>
    <p:sldId id="277" r:id="rId14"/>
    <p:sldId id="276" r:id="rId15"/>
    <p:sldId id="278" r:id="rId16"/>
    <p:sldId id="279" r:id="rId17"/>
    <p:sldId id="280" r:id="rId18"/>
    <p:sldId id="281" r:id="rId19"/>
    <p:sldId id="282" r:id="rId20"/>
    <p:sldId id="283" r:id="rId21"/>
    <p:sldId id="263" r:id="rId22"/>
    <p:sldId id="27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21512"/>
    <a:srgbClr val="F80000"/>
    <a:srgbClr val="F6B4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-11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4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9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5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9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03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7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2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9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79DAE-646D-4829-BB3C-1F90DD319DAC}" type="datetimeFigureOut">
              <a:rPr lang="en-US" smtClean="0"/>
              <a:t>9/14/2014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33007-BF7E-4C93-AE76-FDE9EC4D7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60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31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508" y="494675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3465" y="5635585"/>
            <a:ext cx="6805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Life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568" y="494674"/>
            <a:ext cx="8487195" cy="49617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4"/>
          <a:stretch/>
        </p:blipFill>
        <p:spPr>
          <a:xfrm>
            <a:off x="8199619" y="374755"/>
            <a:ext cx="3282847" cy="5081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65"/>
          <a:stretch/>
        </p:blipFill>
        <p:spPr>
          <a:xfrm>
            <a:off x="749508" y="374755"/>
            <a:ext cx="1603948" cy="5246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 rot="20207369">
            <a:off x="1158020" y="1148823"/>
            <a:ext cx="36166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3200" b="1" cap="none" spc="600" dirty="0" smtClean="0">
                <a:ln w="19050">
                  <a:solidFill>
                    <a:srgbClr val="C00000"/>
                  </a:solidFill>
                  <a:prstDash val="solid"/>
                </a:ln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iller" panose="04020404031007020602" pitchFamily="82" charset="0"/>
              </a:rPr>
              <a:t>Euthanasia</a:t>
            </a:r>
            <a:endParaRPr lang="en-US" sz="3200" b="1" cap="none" spc="600" dirty="0">
              <a:ln w="19050">
                <a:solidFill>
                  <a:srgbClr val="C00000"/>
                </a:solidFill>
                <a:prstDash val="solid"/>
              </a:ln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596625" y="3752642"/>
            <a:ext cx="2653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417</a:t>
            </a:r>
          </a:p>
          <a:p>
            <a:pPr algn="ctr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Counting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882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508" y="494675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3465" y="5635585"/>
            <a:ext cx="6805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Life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0" y="628779"/>
            <a:ext cx="10493113" cy="46935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21902" y="3515187"/>
            <a:ext cx="664064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Number of </a:t>
            </a:r>
            <a:r>
              <a:rPr lang="en-US" sz="2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Murders  in U.S. (2013)</a:t>
            </a:r>
          </a:p>
          <a:p>
            <a:pPr algn="ctr"/>
            <a:r>
              <a:rPr lang="en-US" sz="2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16,238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  <a:p>
            <a:pPr algn="ctr"/>
            <a:r>
              <a:rPr lang="en-US" sz="2600" b="1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Deaths per 100,000 </a:t>
            </a:r>
            <a:r>
              <a:rPr lang="en-US" sz="2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population:</a:t>
            </a:r>
          </a:p>
          <a:p>
            <a:pPr algn="ctr"/>
            <a:r>
              <a:rPr lang="en-US" sz="2600" b="1" dirty="0" smtClean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5.2</a:t>
            </a:r>
            <a:endParaRPr lang="en-US" sz="2600" b="1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3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508" y="494675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710" y="5635585"/>
            <a:ext cx="11020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Home / Family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58400" y="599748"/>
            <a:ext cx="1304144" cy="4796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9430" y="599748"/>
            <a:ext cx="1813809" cy="4796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www.marriedinbali.com/img_banner/christi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599" y="599748"/>
            <a:ext cx="8152802" cy="479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69430" y="599748"/>
            <a:ext cx="433573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cap="none" spc="600" dirty="0" smtClean="0">
                <a:ln w="50800"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</a:rPr>
              <a:t>Matthew 19:3-9</a:t>
            </a:r>
            <a:endParaRPr lang="en-US" sz="3600" b="1" cap="none" spc="600" dirty="0">
              <a:ln w="50800">
                <a:solidFill>
                  <a:srgbClr val="FFFF00"/>
                </a:solidFill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510" y="1936371"/>
            <a:ext cx="49471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3600" b="1" cap="none" spc="600" dirty="0" smtClean="0">
                <a:ln w="50800"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</a:rPr>
              <a:t>Ephesians 5:22-32</a:t>
            </a:r>
            <a:endParaRPr lang="en-US" sz="3600" b="1" cap="none" spc="600" dirty="0">
              <a:ln w="50800">
                <a:solidFill>
                  <a:srgbClr val="FFFF00"/>
                </a:solidFill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938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508" y="494675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710" y="5635585"/>
            <a:ext cx="11020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Home / Family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5122" name="Picture 2" descr="http://mormonstories.org/wp-content/uploads/2010/05/Divor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08" y="529958"/>
            <a:ext cx="10732958" cy="493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 rot="20207369">
            <a:off x="1008119" y="3202475"/>
            <a:ext cx="36166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3200" b="1" cap="none" spc="600" dirty="0" smtClean="0">
                <a:ln w="19050">
                  <a:solidFill>
                    <a:srgbClr val="E21512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iller" panose="04020404031007020602" pitchFamily="82" charset="0"/>
              </a:rPr>
              <a:t>Divorce</a:t>
            </a:r>
            <a:endParaRPr lang="en-US" sz="3200" b="1" cap="none" spc="600" dirty="0">
              <a:ln w="19050">
                <a:solidFill>
                  <a:srgbClr val="E21512"/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508" y="494675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710" y="5635585"/>
            <a:ext cx="110205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Home / Family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51"/>
          <a:stretch/>
        </p:blipFill>
        <p:spPr>
          <a:xfrm>
            <a:off x="869430" y="599748"/>
            <a:ext cx="5291527" cy="35075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987" y="599747"/>
            <a:ext cx="5261338" cy="3507558"/>
          </a:xfrm>
          <a:prstGeom prst="rect">
            <a:avLst/>
          </a:prstGeom>
        </p:spPr>
      </p:pic>
      <p:pic>
        <p:nvPicPr>
          <p:cNvPr id="4098" name="Picture 2" descr="http://congenerous.files.wordpress.com/2011/01/800px-gay_fl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0" y="4107306"/>
            <a:ext cx="10507895" cy="121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96003" y="4491777"/>
            <a:ext cx="69999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cap="none" spc="150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“Same-Sex Marriages”</a:t>
            </a:r>
            <a:endParaRPr lang="en-US" sz="5400" b="1" cap="none" spc="150" dirty="0">
              <a:ln w="11430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897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142" y="517159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22056" y="5635585"/>
            <a:ext cx="8947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Morality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48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00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53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119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8"/>
          <a:stretch/>
        </p:blipFill>
        <p:spPr>
          <a:xfrm>
            <a:off x="841249" y="569225"/>
            <a:ext cx="10533888" cy="485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7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142" y="517159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22056" y="5635585"/>
            <a:ext cx="89478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Morality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48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00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53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119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b="2658"/>
          <a:stretch/>
        </p:blipFill>
        <p:spPr>
          <a:xfrm>
            <a:off x="8526605" y="518406"/>
            <a:ext cx="2947495" cy="24087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808" y="518405"/>
            <a:ext cx="3958096" cy="24087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2" y="518405"/>
            <a:ext cx="3806474" cy="2408784"/>
          </a:xfrm>
          <a:prstGeom prst="rect">
            <a:avLst/>
          </a:prstGeom>
        </p:spPr>
      </p:pic>
      <p:pic>
        <p:nvPicPr>
          <p:cNvPr id="2050" name="Picture 2" descr="http://www.higheredmorning.com/wp-content/uploads/2011/04/Cheati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" y="2927189"/>
            <a:ext cx="3799585" cy="252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s3.mm.bing.net/th?id=HN.608027379233981246&amp;pid=1.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1" r="5838"/>
          <a:stretch/>
        </p:blipFill>
        <p:spPr bwMode="auto">
          <a:xfrm>
            <a:off x="4559808" y="2927187"/>
            <a:ext cx="3966797" cy="252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inc.com/uploaded_files/image/woman-stealing-laptop_pan_1348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8" r="8262" b="2916"/>
          <a:stretch/>
        </p:blipFill>
        <p:spPr bwMode="auto">
          <a:xfrm>
            <a:off x="8047235" y="2927187"/>
            <a:ext cx="3426865" cy="249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41142" y="1687550"/>
            <a:ext cx="16514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Sexual</a:t>
            </a:r>
          </a:p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Promiscuity</a:t>
            </a:r>
            <a:endParaRPr lang="en-US" sz="2000" b="1" cap="none" spc="0" dirty="0">
              <a:ln>
                <a:solidFill>
                  <a:schemeClr val="tx1"/>
                </a:solidFill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67223" y="1925002"/>
            <a:ext cx="18389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Alcohol</a:t>
            </a:r>
          </a:p>
          <a:p>
            <a:pPr algn="ctr"/>
            <a:r>
              <a:rPr lang="en-US" sz="2000" b="1" dirty="0" smtClean="0">
                <a:ln>
                  <a:solidFill>
                    <a:srgbClr val="C00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Consumption</a:t>
            </a:r>
            <a:endParaRPr lang="en-US" sz="2000" b="1" cap="none" spc="0" dirty="0">
              <a:ln>
                <a:solidFill>
                  <a:srgbClr val="C00000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689310" y="517159"/>
            <a:ext cx="1326005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Drug Use</a:t>
            </a:r>
            <a:endParaRPr lang="en-US" sz="2000" b="1" cap="none" spc="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63785" y="5023835"/>
            <a:ext cx="1590500" cy="40011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3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Cheating</a:t>
            </a:r>
            <a:endParaRPr lang="en-US" sz="2000" b="1" cap="none" spc="300" dirty="0">
              <a:ln>
                <a:solidFill>
                  <a:schemeClr val="tx1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5794" y="3022123"/>
            <a:ext cx="178286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Pornography</a:t>
            </a:r>
            <a:endParaRPr lang="en-US" sz="2000" b="1" cap="none" spc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027973" y="3477768"/>
            <a:ext cx="14768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>
                  <a:solidFill>
                    <a:schemeClr val="tx1"/>
                  </a:solidFill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Workplace</a:t>
            </a:r>
          </a:p>
          <a:p>
            <a:pPr algn="ctr"/>
            <a:r>
              <a:rPr lang="en-US" sz="2000" b="1" dirty="0" smtClean="0"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Theft</a:t>
            </a:r>
            <a:endParaRPr lang="en-US" sz="2000" b="1" cap="none" spc="0" dirty="0">
              <a:ln>
                <a:solidFill>
                  <a:schemeClr val="tx1"/>
                </a:solidFill>
              </a:ln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142" y="517159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5177" y="5635585"/>
            <a:ext cx="9341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Authority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48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00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53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119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://2.bp.blogspot.com/-aWcqY2UdCos/T1b1uvZ8Y2I/AAAAAAAAAIE/sTSpKi-1jik/s1600/matthew-28-18-free-bible-verse-desktop-wallpaper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6" r="9976" b="21911"/>
          <a:stretch/>
        </p:blipFill>
        <p:spPr bwMode="auto">
          <a:xfrm>
            <a:off x="841248" y="593559"/>
            <a:ext cx="10521696" cy="480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49" y="593559"/>
            <a:ext cx="10519950" cy="480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6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142" y="517159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25177" y="5635585"/>
            <a:ext cx="93416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Authority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48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00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53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119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1" b="8577"/>
          <a:stretch/>
        </p:blipFill>
        <p:spPr>
          <a:xfrm>
            <a:off x="741143" y="517160"/>
            <a:ext cx="10725376" cy="49617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2" y="517158"/>
            <a:ext cx="10722003" cy="49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2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142" y="517159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469583" y="5635585"/>
            <a:ext cx="9252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Salvation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48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00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53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119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2" y="517159"/>
            <a:ext cx="10742721" cy="496174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5" r="678"/>
          <a:stretch/>
        </p:blipFill>
        <p:spPr>
          <a:xfrm>
            <a:off x="741142" y="480128"/>
            <a:ext cx="10747949" cy="49987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41" y="517158"/>
            <a:ext cx="10861246" cy="49617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7" y="1843791"/>
            <a:ext cx="10705474" cy="316491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976734" y="1888761"/>
            <a:ext cx="64973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And now why are you waiting? Arise and be baptized, and wash away your sins, calling on the name of the Lord</a:t>
            </a:r>
            <a:r>
              <a:rPr lang="en-US" sz="3200" b="1" dirty="0" smtClean="0">
                <a:ln>
                  <a:solidFill>
                    <a:srgbClr val="C00000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(Acts 22:16)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5" y="517158"/>
            <a:ext cx="10874392" cy="496174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25426" y="577119"/>
            <a:ext cx="28872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This isn’t as much about giving away all our money as it is about fully </a:t>
            </a:r>
            <a:r>
              <a:rPr lang="en-US" sz="2800" b="1" u="sng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GIVING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 our lives to Jesus and </a:t>
            </a:r>
            <a:r>
              <a:rPr lang="en-US" sz="2800" b="1" u="sng" dirty="0" smtClean="0">
                <a:ln>
                  <a:solidFill>
                    <a:srgbClr val="C000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TOTALLY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 following Him! </a:t>
            </a:r>
            <a:r>
              <a:rPr 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Light" panose="020E0507020206020404" pitchFamily="34" charset="0"/>
              </a:rPr>
              <a:t>Lk 14:33</a:t>
            </a:r>
            <a:endParaRPr 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08" y="801410"/>
            <a:ext cx="1164336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44 </a:t>
            </a:r>
            <a:r>
              <a:rPr lang="en-US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, the kingdom of heaven is like treasure hidden in a field, which a man found and hid; and for joy over it he goes and sells all that he has and buys that field</a:t>
            </a:r>
            <a:r>
              <a:rPr lang="en-US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300" b="1" i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en-US" sz="4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Again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, the kingdom of heaven is like a merchant seeking beautiful pearls, </a:t>
            </a:r>
            <a:r>
              <a:rPr lang="en-US" sz="4300" b="1" i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46</a:t>
            </a:r>
            <a:r>
              <a:rPr lang="en-US" sz="43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300" b="1" dirty="0">
                <a:latin typeface="Arial" panose="020B0604020202020204" pitchFamily="34" charset="0"/>
                <a:cs typeface="Arial" panose="020B0604020202020204" pitchFamily="34" charset="0"/>
              </a:rPr>
              <a:t>who, when he had found one pearl of great price, went and sold all that he had and bought 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6" b="32503"/>
          <a:stretch/>
        </p:blipFill>
        <p:spPr>
          <a:xfrm>
            <a:off x="2536230" y="85345"/>
            <a:ext cx="7119540" cy="77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2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1142" y="517159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06915" y="5635585"/>
            <a:ext cx="69781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GOD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3" name="AutoShape 4"/>
          <p:cNvSpPr>
            <a:spLocks noChangeAspect="1" noChangeArrowheads="1"/>
          </p:cNvSpPr>
          <p:nvPr/>
        </p:nvSpPr>
        <p:spPr bwMode="auto">
          <a:xfrm>
            <a:off x="594836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/>
          <p:cNvSpPr>
            <a:spLocks noChangeAspect="1" noChangeArrowheads="1"/>
          </p:cNvSpPr>
          <p:nvPr/>
        </p:nvSpPr>
        <p:spPr bwMode="auto">
          <a:xfrm>
            <a:off x="610076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/>
          <p:cNvSpPr>
            <a:spLocks noChangeAspect="1" noChangeArrowheads="1"/>
          </p:cNvSpPr>
          <p:nvPr/>
        </p:nvSpPr>
        <p:spPr bwMode="auto">
          <a:xfrm>
            <a:off x="6253163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AutoShape 2"/>
          <p:cNvSpPr>
            <a:spLocks noChangeAspect="1" noChangeArrowheads="1"/>
          </p:cNvSpPr>
          <p:nvPr/>
        </p:nvSpPr>
        <p:spPr bwMode="auto">
          <a:xfrm>
            <a:off x="5967413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/>
          <p:cNvSpPr>
            <a:spLocks noChangeAspect="1" noChangeArrowheads="1"/>
          </p:cNvSpPr>
          <p:nvPr/>
        </p:nvSpPr>
        <p:spPr bwMode="auto">
          <a:xfrm>
            <a:off x="6119813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5" b="20643"/>
          <a:stretch/>
        </p:blipFill>
        <p:spPr>
          <a:xfrm>
            <a:off x="741142" y="517159"/>
            <a:ext cx="10732958" cy="4961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52" y="517158"/>
            <a:ext cx="10754948" cy="496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33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511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37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5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04510" y="239124"/>
            <a:ext cx="57377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outerShdw blurRad="60007" dist="200025" dir="15000000" sy="30000" kx="-1800000" algn="bl" rotWithShape="0">
                    <a:schemeClr val="bg1">
                      <a:lumMod val="85000"/>
                      <a:alpha val="32000"/>
                    </a:schemeClr>
                  </a:outerShdw>
                </a:effectLst>
              </a:rPr>
              <a:t>Hidden Treasure</a:t>
            </a:r>
          </a:p>
          <a:p>
            <a:pPr algn="ctr"/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chemeClr val="accent3"/>
                </a:solidFill>
                <a:effectLst>
                  <a:outerShdw blurRad="60007" dist="200025" dir="15000000" sy="30000" kx="-1800000" algn="bl" rotWithShape="0">
                    <a:schemeClr val="bg1">
                      <a:lumMod val="85000"/>
                      <a:alpha val="32000"/>
                    </a:schemeClr>
                  </a:outerShdw>
                </a:effectLst>
              </a:rPr>
              <a:t>Pearl of Great Price</a:t>
            </a:r>
            <a:endParaRPr lang="en-US" sz="5400" b="1" cap="none" spc="0" dirty="0">
              <a:ln>
                <a:solidFill>
                  <a:schemeClr val="bg1"/>
                </a:solidFill>
              </a:ln>
              <a:solidFill>
                <a:schemeClr val="accent3"/>
              </a:solidFill>
              <a:effectLst>
                <a:outerShdw blurRad="60007" dist="200025" dir="15000000" sy="30000" kx="-1800000" algn="bl" rotWithShape="0">
                  <a:schemeClr val="bg1">
                    <a:lumMod val="85000"/>
                    <a:alpha val="32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30387" y="2518348"/>
            <a:ext cx="45420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Looking for Value not Bargain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Recognized the true Value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Did not seek to Haggle</a:t>
            </a:r>
          </a:p>
          <a:p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Made the necessary Purchase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91222" y="545709"/>
            <a:ext cx="63610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200" dirty="0" smtClean="0">
                <a:ln w="11430"/>
                <a:solidFill>
                  <a:srgbClr val="F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pperplate Gothic Bold" panose="020E0705020206020404" pitchFamily="34" charset="0"/>
              </a:rPr>
              <a:t>Inflation</a:t>
            </a:r>
            <a:endParaRPr lang="en-US" sz="8800" b="1" cap="none" spc="200" dirty="0">
              <a:ln w="11430"/>
              <a:solidFill>
                <a:srgbClr val="F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3359" y="5070501"/>
            <a:ext cx="11886881" cy="1651129"/>
            <a:chOff x="133359" y="5070501"/>
            <a:chExt cx="11886881" cy="165112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7438" y="5070501"/>
              <a:ext cx="2384302" cy="165112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291"/>
            <a:stretch/>
          </p:blipFill>
          <p:spPr>
            <a:xfrm>
              <a:off x="4971740" y="5070501"/>
              <a:ext cx="7048500" cy="163392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359" y="5070502"/>
              <a:ext cx="2410714" cy="1633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062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00"/>
            <a:stretch/>
          </p:blipFill>
          <p:spPr>
            <a:xfrm>
              <a:off x="829662" y="0"/>
              <a:ext cx="10560287" cy="685800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0328223" y="0"/>
              <a:ext cx="186377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0" y="0"/>
              <a:ext cx="187377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24852" y="689548"/>
              <a:ext cx="260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1913 ($1.00)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429" y="3448243"/>
              <a:ext cx="260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1950 ($2.43)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7448" y="5159620"/>
              <a:ext cx="260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1990 ($13.20)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7428" y="6082338"/>
              <a:ext cx="260828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2012 ($23.27)</a:t>
              </a:r>
              <a:endPara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18898" y="672709"/>
            <a:ext cx="1454046" cy="6258108"/>
            <a:chOff x="9018898" y="672709"/>
            <a:chExt cx="1454046" cy="6258108"/>
          </a:xfrm>
        </p:grpSpPr>
        <p:sp>
          <p:nvSpPr>
            <p:cNvPr id="27" name="Down Arrow 26"/>
            <p:cNvSpPr/>
            <p:nvPr/>
          </p:nvSpPr>
          <p:spPr>
            <a:xfrm rot="1932907">
              <a:off x="9018898" y="672709"/>
              <a:ext cx="1454046" cy="6258108"/>
            </a:xfrm>
            <a:prstGeom prst="downArrow">
              <a:avLst/>
            </a:prstGeom>
            <a:blipFill>
              <a:blip r:embed="rId4"/>
              <a:tile tx="0" ty="0" sx="100000" sy="100000" flip="none" algn="tl"/>
            </a:blip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/>
          </p:nvSpPr>
          <p:spPr>
            <a:xfrm rot="18127956">
              <a:off x="7110370" y="3069240"/>
              <a:ext cx="547457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sz="5400" b="1" cap="none" spc="0" dirty="0" smtClean="0">
                  <a:ln w="11430">
                    <a:solidFill>
                      <a:srgbClr val="00B050"/>
                    </a:solidFill>
                  </a:ln>
                  <a:solidFill>
                    <a:srgbClr val="000000"/>
                  </a:soli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Cheapened  Dollar</a:t>
              </a:r>
              <a:endParaRPr lang="en-US" sz="5400" b="1" cap="none" spc="0" dirty="0">
                <a:ln w="11430">
                  <a:solidFill>
                    <a:srgbClr val="00B050"/>
                  </a:solidFill>
                </a:ln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688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1"/>
            <a:ext cx="12204492" cy="6885430"/>
            <a:chOff x="0" y="-1"/>
            <a:chExt cx="12204492" cy="6885430"/>
          </a:xfrm>
        </p:grpSpPr>
        <p:sp>
          <p:nvSpPr>
            <p:cNvPr id="6" name="Rectangle 5"/>
            <p:cNvSpPr/>
            <p:nvPr/>
          </p:nvSpPr>
          <p:spPr>
            <a:xfrm>
              <a:off x="0" y="5966085"/>
              <a:ext cx="12192000" cy="891915"/>
            </a:xfrm>
            <a:prstGeom prst="rect">
              <a:avLst/>
            </a:prstGeom>
            <a:solidFill>
              <a:srgbClr val="F6B42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12204492" cy="61022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9525" y="6115988"/>
              <a:ext cx="34027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rgbClr val="E2151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1967 ($0.45)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E215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082195" y="6115988"/>
              <a:ext cx="34027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smtClean="0">
                  <a:ln>
                    <a:solidFill>
                      <a:schemeClr val="tx1"/>
                    </a:solidFill>
                  </a:ln>
                  <a:solidFill>
                    <a:srgbClr val="E2151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2014 ($3.99)</a:t>
              </a:r>
              <a:endParaRPr lang="en-US" sz="4400" b="1" dirty="0">
                <a:ln>
                  <a:solidFill>
                    <a:schemeClr val="tx1"/>
                  </a:solidFill>
                </a:ln>
                <a:solidFill>
                  <a:srgbClr val="E215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73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21508" y="-59960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African-American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1508" y="417465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Arab-American</a:t>
            </a:r>
            <a:endParaRPr lang="en-US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21507" y="987250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Asian-American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04085" y="1486525"/>
            <a:ext cx="6308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European-American</a:t>
            </a:r>
            <a:endParaRPr lang="en-US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4085" y="2041320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German-American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4085" y="2566135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Greek-American</a:t>
            </a:r>
            <a:endParaRPr lang="en-US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04085" y="3124756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Irish-American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04083" y="3619591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Italian-American</a:t>
            </a:r>
            <a:endParaRPr lang="en-US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84162" y="4174386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Japanese-American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9154" y="4654231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Latino-American</a:t>
            </a:r>
            <a:endParaRPr lang="en-US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84161" y="5224016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Native-American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71673" y="5728742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Polish-American</a:t>
            </a:r>
            <a:endParaRPr lang="en-US" sz="32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84163" y="6305863"/>
            <a:ext cx="5336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pperplate Gothic Bold" panose="020E0705020206020404" pitchFamily="34" charset="0"/>
              </a:rPr>
              <a:t>Russian-American</a:t>
            </a:r>
            <a:endParaRPr lang="en-US" sz="32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pperplate Gothic Bold" panose="020E0705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0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14597" y="374754"/>
            <a:ext cx="10987790" cy="52465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49508" y="494675"/>
            <a:ext cx="10732958" cy="49617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693465" y="5635585"/>
            <a:ext cx="6805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cap="none" spc="300" dirty="0" smtClean="0">
                <a:ln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Copperplate Gothic Bold" panose="020E0705020206020404" pitchFamily="34" charset="0"/>
              </a:rPr>
              <a:t>Cheapened Life</a:t>
            </a:r>
            <a:endParaRPr lang="en-US" sz="5400" b="1" cap="none" spc="300" dirty="0">
              <a:ln>
                <a:solidFill>
                  <a:schemeClr val="bg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Copperplate Gothic Bold" panose="020E07050202060204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527" y="657693"/>
            <a:ext cx="6180944" cy="463570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86471" y="657693"/>
            <a:ext cx="2161083" cy="4635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84420" y="657693"/>
            <a:ext cx="2121107" cy="46357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46825" y="2552313"/>
            <a:ext cx="26532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Since 1973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57,161,238 &amp; Counting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4420" y="3429476"/>
            <a:ext cx="24259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2014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755,472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 Counting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 rot="20207369">
            <a:off x="1023108" y="654150"/>
            <a:ext cx="36166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en-US" sz="3200" b="1" cap="none" spc="600" dirty="0" smtClean="0">
                <a:ln w="19050">
                  <a:solidFill>
                    <a:schemeClr val="bg1"/>
                  </a:solidFill>
                  <a:prstDash val="solid"/>
                </a:ln>
                <a:solidFill>
                  <a:srgbClr val="F8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hiller" panose="04020404031007020602" pitchFamily="82" charset="0"/>
              </a:rPr>
              <a:t>Abortion</a:t>
            </a:r>
            <a:endParaRPr lang="en-US" sz="3200" b="1" cap="none" spc="600" dirty="0">
              <a:ln w="19050">
                <a:solidFill>
                  <a:schemeClr val="bg1"/>
                </a:solidFill>
                <a:prstDash val="solid"/>
              </a:ln>
              <a:solidFill>
                <a:srgbClr val="F8000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Chiller" panose="04020404031007020602" pitchFamily="8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" t="1700" r="1656" b="4439"/>
          <a:stretch/>
        </p:blipFill>
        <p:spPr>
          <a:xfrm>
            <a:off x="704537" y="494673"/>
            <a:ext cx="10852880" cy="49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84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201</Words>
  <Application>Microsoft Office PowerPoint</Application>
  <PresentationFormat>Custom</PresentationFormat>
  <Paragraphs>72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J.R. Bronger</dc:creator>
  <cp:lastModifiedBy>Deacons Room</cp:lastModifiedBy>
  <cp:revision>49</cp:revision>
  <dcterms:created xsi:type="dcterms:W3CDTF">2014-07-13T16:56:16Z</dcterms:created>
  <dcterms:modified xsi:type="dcterms:W3CDTF">2014-09-14T12:45:51Z</dcterms:modified>
</cp:coreProperties>
</file>