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5"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64" d="100"/>
          <a:sy n="64" d="100"/>
        </p:scale>
        <p:origin x="-120" y="-9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4F238B-B3B5-4D5D-AC34-30DB94D3784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2900407977"/>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238B-B3B5-4D5D-AC34-30DB94D3784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2779923590"/>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238B-B3B5-4D5D-AC34-30DB94D3784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899250135"/>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238B-B3B5-4D5D-AC34-30DB94D3784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3078668355"/>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4F238B-B3B5-4D5D-AC34-30DB94D37840}"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1118254269"/>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4F238B-B3B5-4D5D-AC34-30DB94D37840}"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3025614024"/>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4F238B-B3B5-4D5D-AC34-30DB94D37840}" type="datetimeFigureOut">
              <a:rPr lang="en-US" smtClean="0"/>
              <a:t>8/24/2014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3822044108"/>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4F238B-B3B5-4D5D-AC34-30DB94D37840}" type="datetimeFigureOut">
              <a:rPr lang="en-US" smtClean="0"/>
              <a:t>8/24/2014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3782180865"/>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F238B-B3B5-4D5D-AC34-30DB94D37840}" type="datetimeFigureOut">
              <a:rPr lang="en-US" smtClean="0"/>
              <a:t>8/24/2014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890437500"/>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F238B-B3B5-4D5D-AC34-30DB94D37840}"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668893036"/>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F238B-B3B5-4D5D-AC34-30DB94D37840}"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2270995940"/>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F238B-B3B5-4D5D-AC34-30DB94D37840}" type="datetimeFigureOut">
              <a:rPr lang="en-US" smtClean="0"/>
              <a:t>8/24/2014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21398-6BE6-4040-AF45-E0A3CBD30186}" type="slidenum">
              <a:rPr lang="en-US" smtClean="0"/>
              <a:t>‹#›</a:t>
            </a:fld>
            <a:endParaRPr lang="en-US"/>
          </a:p>
        </p:txBody>
      </p:sp>
    </p:spTree>
    <p:extLst>
      <p:ext uri="{BB962C8B-B14F-4D97-AF65-F5344CB8AC3E}">
        <p14:creationId xmlns:p14="http://schemas.microsoft.com/office/powerpoint/2010/main" val="1493876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813094"/>
      </p:ext>
    </p:extLst>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756" y="878774"/>
            <a:ext cx="11792197" cy="5909310"/>
          </a:xfrm>
          <a:prstGeom prst="rect">
            <a:avLst/>
          </a:prstGeom>
          <a:noFill/>
        </p:spPr>
        <p:txBody>
          <a:bodyPr wrap="square" rtlCol="0">
            <a:spAutoFit/>
          </a:bodyPr>
          <a:lstStyle/>
          <a:p>
            <a:r>
              <a:rPr lang="en-US" sz="2700" b="1" i="1" baseline="300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sz="2700" b="1" baseline="30000" dirty="0" smtClean="0">
                <a:latin typeface="Arial" panose="020B0604020202020204" pitchFamily="34" charset="0"/>
                <a:cs typeface="Arial" panose="020B0604020202020204" pitchFamily="34" charset="0"/>
              </a:rPr>
              <a:t> </a:t>
            </a:r>
            <a:r>
              <a:rPr lang="en-US" sz="2700" b="1" dirty="0" smtClean="0">
                <a:latin typeface="Arial" panose="020B0604020202020204" pitchFamily="34" charset="0"/>
                <a:cs typeface="Arial" panose="020B0604020202020204" pitchFamily="34" charset="0"/>
              </a:rPr>
              <a:t>Wives, likewise, be submissive to your own husbands, that even if some do not obey the word, they, without a word, may be won by the conduct of their wives, </a:t>
            </a:r>
            <a:r>
              <a:rPr lang="en-US" sz="2700" b="1" i="1" baseline="300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a:t>
            </a:r>
            <a:r>
              <a:rPr lang="en-US" sz="2700" b="1" dirty="0" smtClean="0">
                <a:latin typeface="Arial" panose="020B0604020202020204" pitchFamily="34" charset="0"/>
                <a:cs typeface="Arial" panose="020B0604020202020204" pitchFamily="34" charset="0"/>
              </a:rPr>
              <a:t>when they observe your chaste conduct accompanied by fear. </a:t>
            </a:r>
            <a:r>
              <a:rPr lang="en-US" sz="2700" b="1" i="1" baseline="300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a:t>
            </a:r>
            <a:r>
              <a:rPr lang="en-US" sz="2700" b="1" dirty="0" smtClean="0">
                <a:latin typeface="Arial" panose="020B0604020202020204" pitchFamily="34" charset="0"/>
                <a:cs typeface="Arial" panose="020B0604020202020204" pitchFamily="34" charset="0"/>
              </a:rPr>
              <a:t>Do not let your adornment be merely outward—arranging the hair, wearing gold, or putting on fine apparel— </a:t>
            </a:r>
            <a:r>
              <a:rPr lang="en-US" sz="2700" b="1" i="1" baseline="300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a:t>
            </a:r>
            <a:r>
              <a:rPr lang="en-US" sz="2700" b="1" dirty="0" smtClean="0">
                <a:latin typeface="Arial" panose="020B0604020202020204" pitchFamily="34" charset="0"/>
                <a:cs typeface="Arial" panose="020B0604020202020204" pitchFamily="34" charset="0"/>
              </a:rPr>
              <a:t>rather let it be the hidden person of the heart, with the incorruptible beauty of a gentle and quiet spirit, which is very precious in the sight of God. </a:t>
            </a:r>
            <a:r>
              <a:rPr lang="en-US" sz="2700" b="1" i="1" baseline="300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a:t>
            </a:r>
            <a:r>
              <a:rPr lang="en-US" sz="2700" b="1" dirty="0" smtClean="0">
                <a:latin typeface="Arial" panose="020B0604020202020204" pitchFamily="34" charset="0"/>
                <a:cs typeface="Arial" panose="020B0604020202020204" pitchFamily="34" charset="0"/>
              </a:rPr>
              <a:t>For in this manner, in former times, the holy women who trusted in God also adorned themselves, being submissive to their own husbands, </a:t>
            </a:r>
            <a:r>
              <a:rPr lang="en-US" sz="2700" b="1" i="1" baseline="300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6 </a:t>
            </a:r>
            <a:r>
              <a:rPr lang="en-US" sz="2700" b="1" dirty="0" smtClean="0">
                <a:latin typeface="Arial" panose="020B0604020202020204" pitchFamily="34" charset="0"/>
                <a:cs typeface="Arial" panose="020B0604020202020204" pitchFamily="34" charset="0"/>
              </a:rPr>
              <a:t>as Sarah obeyed Abraham, calling him lord, whose daughters you are if you do good and are not afraid with any terror. </a:t>
            </a:r>
            <a:r>
              <a:rPr lang="en-US" sz="2700" b="1" i="1" baseline="300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a:t>
            </a:r>
            <a:r>
              <a:rPr lang="en-US" sz="2700" b="1" baseline="30000" dirty="0" smtClean="0">
                <a:latin typeface="Arial" panose="020B0604020202020204" pitchFamily="34" charset="0"/>
                <a:cs typeface="Arial" panose="020B0604020202020204" pitchFamily="34" charset="0"/>
              </a:rPr>
              <a:t> </a:t>
            </a:r>
            <a:r>
              <a:rPr lang="en-US" sz="2700" b="1" dirty="0" smtClean="0">
                <a:latin typeface="Arial" panose="020B0604020202020204" pitchFamily="34" charset="0"/>
                <a:cs typeface="Arial" panose="020B0604020202020204" pitchFamily="34" charset="0"/>
              </a:rPr>
              <a:t>Husbands, likewise, dwell with them with understanding, giving honor to the wife, as to the weaker vessel, and as being heirs together of the grace of life, that your prayers may not be hindered.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6381" y="0"/>
            <a:ext cx="4499238" cy="1109568"/>
          </a:xfrm>
          <a:prstGeom prst="rect">
            <a:avLst/>
          </a:prstGeom>
        </p:spPr>
      </p:pic>
    </p:spTree>
    <p:extLst>
      <p:ext uri="{BB962C8B-B14F-4D97-AF65-F5344CB8AC3E}">
        <p14:creationId xmlns:p14="http://schemas.microsoft.com/office/powerpoint/2010/main" val="2221723939"/>
      </p:ext>
    </p:extLst>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126717"/>
      </p:ext>
    </p:extLst>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6010655" y="2023698"/>
            <a:ext cx="6096001" cy="4834301"/>
          </a:xfrm>
          <a:prstGeom prst="rect">
            <a:avLst/>
          </a:prstGeom>
        </p:spPr>
      </p:pic>
      <p:sp>
        <p:nvSpPr>
          <p:cNvPr id="13" name="Rectangle 12"/>
          <p:cNvSpPr/>
          <p:nvPr/>
        </p:nvSpPr>
        <p:spPr>
          <a:xfrm>
            <a:off x="5799589" y="2023698"/>
            <a:ext cx="6518131" cy="6931855"/>
          </a:xfrm>
          <a:prstGeom prst="rect">
            <a:avLst/>
          </a:prstGeom>
          <a:noFill/>
        </p:spPr>
        <p:txBody>
          <a:bodyPr wrap="none" lIns="91440" tIns="45720" rIns="91440" bIns="45720">
            <a:prstTxWarp prst="textArchUp">
              <a:avLst/>
            </a:prstTxWarp>
            <a:spAutoFit/>
          </a:bodyPr>
          <a:lstStyle/>
          <a:p>
            <a:pPr algn="ctr"/>
            <a:r>
              <a:rPr lang="en-US" sz="4400" b="0" cap="none" spc="0" dirty="0" smtClean="0">
                <a:ln w="0"/>
                <a:solidFill>
                  <a:schemeClr val="tx1"/>
                </a:solidFill>
                <a:effectLst>
                  <a:outerShdw blurRad="38100" dist="19050" dir="2700000" algn="tl" rotWithShape="0">
                    <a:schemeClr val="dk1">
                      <a:alpha val="40000"/>
                    </a:schemeClr>
                  </a:outerShdw>
                </a:effectLst>
                <a:latin typeface="Monotype Corsiva" panose="03010101010201010101" pitchFamily="66" charset="0"/>
              </a:rPr>
              <a:t>“It’s worse than I took him for”</a:t>
            </a:r>
            <a:endParaRPr lang="en-US" sz="4400" b="0" cap="none" spc="0" dirty="0">
              <a:ln w="0"/>
              <a:solidFill>
                <a:schemeClr val="tx1"/>
              </a:solidFill>
              <a:effectLst>
                <a:outerShdw blurRad="38100" dist="19050" dir="2700000" algn="tl" rotWithShape="0">
                  <a:schemeClr val="dk1">
                    <a:alpha val="40000"/>
                  </a:schemeClr>
                </a:outerShdw>
              </a:effectLst>
              <a:latin typeface="Monotype Corsiva" panose="03010101010201010101" pitchFamily="66" charset="0"/>
            </a:endParaRPr>
          </a:p>
        </p:txBody>
      </p:sp>
      <p:sp>
        <p:nvSpPr>
          <p:cNvPr id="14" name="Rectangle 13"/>
          <p:cNvSpPr/>
          <p:nvPr/>
        </p:nvSpPr>
        <p:spPr>
          <a:xfrm>
            <a:off x="5799588" y="1945076"/>
            <a:ext cx="6518131" cy="6931855"/>
          </a:xfrm>
          <a:prstGeom prst="rect">
            <a:avLst/>
          </a:prstGeom>
          <a:noFill/>
        </p:spPr>
        <p:txBody>
          <a:bodyPr wrap="none" lIns="91440" tIns="45720" rIns="91440" bIns="45720">
            <a:prstTxWarp prst="textArchUp">
              <a:avLst/>
            </a:prstTxWarp>
            <a:spAutoFit/>
          </a:bodyPr>
          <a:lstStyle/>
          <a:p>
            <a:pPr algn="ctr"/>
            <a:r>
              <a:rPr lang="en-US" sz="4400" b="0" cap="none" spc="0" dirty="0" smtClean="0">
                <a:ln w="0"/>
                <a:solidFill>
                  <a:schemeClr val="tx1"/>
                </a:solidFill>
                <a:effectLst>
                  <a:outerShdw blurRad="38100" dist="19050" dir="2700000" algn="tl" rotWithShape="0">
                    <a:schemeClr val="dk1">
                      <a:alpha val="40000"/>
                    </a:schemeClr>
                  </a:outerShdw>
                </a:effectLst>
                <a:latin typeface="Monotype Corsiva" panose="03010101010201010101" pitchFamily="66" charset="0"/>
              </a:rPr>
              <a:t>Common Complaints from Wives</a:t>
            </a:r>
            <a:endParaRPr lang="en-US" sz="4400" b="0" cap="none" spc="0" dirty="0">
              <a:ln w="0"/>
              <a:solidFill>
                <a:schemeClr val="tx1"/>
              </a:solidFill>
              <a:effectLst>
                <a:outerShdw blurRad="38100" dist="19050" dir="2700000" algn="tl" rotWithShape="0">
                  <a:schemeClr val="dk1">
                    <a:alpha val="40000"/>
                  </a:schemeClr>
                </a:outerShdw>
              </a:effectLst>
              <a:latin typeface="Monotype Corsiva" panose="03010101010201010101" pitchFamily="66" charset="0"/>
            </a:endParaRPr>
          </a:p>
        </p:txBody>
      </p:sp>
      <p:grpSp>
        <p:nvGrpSpPr>
          <p:cNvPr id="28" name="Group 27"/>
          <p:cNvGrpSpPr/>
          <p:nvPr/>
        </p:nvGrpSpPr>
        <p:grpSpPr>
          <a:xfrm>
            <a:off x="189571" y="234176"/>
            <a:ext cx="3323063" cy="1200330"/>
            <a:chOff x="189571" y="234176"/>
            <a:chExt cx="3323063" cy="1200330"/>
          </a:xfrm>
        </p:grpSpPr>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571" y="234176"/>
              <a:ext cx="1788569" cy="1200329"/>
            </a:xfrm>
            <a:prstGeom prst="rect">
              <a:avLst/>
            </a:prstGeom>
          </p:spPr>
        </p:pic>
        <p:sp>
          <p:nvSpPr>
            <p:cNvPr id="16" name="TextBox 15"/>
            <p:cNvSpPr txBox="1"/>
            <p:nvPr/>
          </p:nvSpPr>
          <p:spPr>
            <a:xfrm>
              <a:off x="1728439" y="234177"/>
              <a:ext cx="1784195" cy="1200329"/>
            </a:xfrm>
            <a:prstGeom prst="rect">
              <a:avLst/>
            </a:prstGeom>
            <a:solidFill>
              <a:schemeClr val="bg1"/>
            </a:solidFill>
          </p:spPr>
          <p:txBody>
            <a:bodyPr wrap="square" rtlCol="0">
              <a:spAutoFit/>
            </a:bodyPr>
            <a:lstStyle/>
            <a:p>
              <a:pPr algn="ctr"/>
              <a:r>
                <a:rPr lang="en-US" sz="3600" b="1" dirty="0" smtClean="0">
                  <a:effectLst>
                    <a:outerShdw blurRad="38100" dist="38100" dir="2700000" algn="tl">
                      <a:srgbClr val="000000">
                        <a:alpha val="43137"/>
                      </a:srgbClr>
                    </a:outerShdw>
                  </a:effectLst>
                </a:rPr>
                <a:t>Ignoring Her</a:t>
              </a:r>
              <a:endParaRPr lang="en-US" sz="3600" b="1" dirty="0">
                <a:effectLst>
                  <a:outerShdw blurRad="38100" dist="38100" dir="2700000" algn="tl">
                    <a:srgbClr val="000000">
                      <a:alpha val="43137"/>
                    </a:srgbClr>
                  </a:outerShdw>
                </a:effectLst>
              </a:endParaRPr>
            </a:p>
          </p:txBody>
        </p:sp>
      </p:grpSp>
      <p:grpSp>
        <p:nvGrpSpPr>
          <p:cNvPr id="29" name="Group 28"/>
          <p:cNvGrpSpPr/>
          <p:nvPr/>
        </p:nvGrpSpPr>
        <p:grpSpPr>
          <a:xfrm>
            <a:off x="189571" y="1561171"/>
            <a:ext cx="3813717" cy="1200330"/>
            <a:chOff x="189571" y="1561171"/>
            <a:chExt cx="3813717" cy="1200330"/>
          </a:xfrm>
        </p:grpSpPr>
        <p:pic>
          <p:nvPicPr>
            <p:cNvPr id="17" name="Picture 16"/>
            <p:cNvPicPr>
              <a:picLocks noChangeAspect="1"/>
            </p:cNvPicPr>
            <p:nvPr/>
          </p:nvPicPr>
          <p:blipFill rotWithShape="1">
            <a:blip r:embed="rId4" cstate="print">
              <a:extLst>
                <a:ext uri="{28A0092B-C50C-407E-A947-70E740481C1C}">
                  <a14:useLocalDpi xmlns:a14="http://schemas.microsoft.com/office/drawing/2010/main" val="0"/>
                </a:ext>
              </a:extLst>
            </a:blip>
            <a:srcRect l="6225"/>
            <a:stretch/>
          </p:blipFill>
          <p:spPr>
            <a:xfrm>
              <a:off x="189571" y="1561171"/>
              <a:ext cx="1680024" cy="1200330"/>
            </a:xfrm>
            <a:prstGeom prst="rect">
              <a:avLst/>
            </a:prstGeom>
          </p:spPr>
        </p:pic>
        <p:sp>
          <p:nvSpPr>
            <p:cNvPr id="18" name="TextBox 17"/>
            <p:cNvSpPr txBox="1"/>
            <p:nvPr/>
          </p:nvSpPr>
          <p:spPr>
            <a:xfrm>
              <a:off x="1869595" y="1561172"/>
              <a:ext cx="2133693" cy="1200329"/>
            </a:xfrm>
            <a:prstGeom prst="rect">
              <a:avLst/>
            </a:prstGeom>
            <a:solidFill>
              <a:schemeClr val="bg1"/>
            </a:solidFill>
          </p:spPr>
          <p:txBody>
            <a:bodyPr wrap="square" rtlCol="0">
              <a:spAutoFit/>
            </a:bodyPr>
            <a:lstStyle/>
            <a:p>
              <a:pPr algn="ctr"/>
              <a:r>
                <a:rPr lang="en-US" sz="3600" b="1" dirty="0" smtClean="0">
                  <a:effectLst>
                    <a:outerShdw blurRad="38100" dist="38100" dir="2700000" algn="tl">
                      <a:srgbClr val="000000">
                        <a:alpha val="43137"/>
                      </a:srgbClr>
                    </a:outerShdw>
                  </a:effectLst>
                </a:rPr>
                <a:t>Forgetting Dates</a:t>
              </a:r>
              <a:endParaRPr lang="en-US" sz="3600" b="1" dirty="0">
                <a:effectLst>
                  <a:outerShdw blurRad="38100" dist="38100" dir="2700000" algn="tl">
                    <a:srgbClr val="000000">
                      <a:alpha val="43137"/>
                    </a:srgbClr>
                  </a:outerShdw>
                </a:effectLst>
              </a:endParaRPr>
            </a:p>
          </p:txBody>
        </p:sp>
      </p:grpSp>
      <p:grpSp>
        <p:nvGrpSpPr>
          <p:cNvPr id="30" name="Group 29"/>
          <p:cNvGrpSpPr/>
          <p:nvPr/>
        </p:nvGrpSpPr>
        <p:grpSpPr>
          <a:xfrm>
            <a:off x="189571" y="2888166"/>
            <a:ext cx="4114800" cy="1200330"/>
            <a:chOff x="189571" y="2888166"/>
            <a:chExt cx="4114800" cy="1200330"/>
          </a:xfrm>
        </p:grpSpPr>
        <p:pic>
          <p:nvPicPr>
            <p:cNvPr id="19" name="Picture 18"/>
            <p:cNvPicPr>
              <a:picLocks noChangeAspect="1"/>
            </p:cNvPicPr>
            <p:nvPr/>
          </p:nvPicPr>
          <p:blipFill rotWithShape="1">
            <a:blip r:embed="rId5" cstate="print">
              <a:extLst>
                <a:ext uri="{28A0092B-C50C-407E-A947-70E740481C1C}">
                  <a14:useLocalDpi xmlns:a14="http://schemas.microsoft.com/office/drawing/2010/main" val="0"/>
                </a:ext>
              </a:extLst>
            </a:blip>
            <a:srcRect l="9420"/>
            <a:stretch/>
          </p:blipFill>
          <p:spPr>
            <a:xfrm>
              <a:off x="189571" y="2888166"/>
              <a:ext cx="1634969" cy="1200330"/>
            </a:xfrm>
            <a:prstGeom prst="rect">
              <a:avLst/>
            </a:prstGeom>
          </p:spPr>
        </p:pic>
        <p:sp>
          <p:nvSpPr>
            <p:cNvPr id="20" name="TextBox 19"/>
            <p:cNvSpPr txBox="1"/>
            <p:nvPr/>
          </p:nvSpPr>
          <p:spPr>
            <a:xfrm>
              <a:off x="1755256" y="2888167"/>
              <a:ext cx="2549115" cy="1200329"/>
            </a:xfrm>
            <a:prstGeom prst="rect">
              <a:avLst/>
            </a:prstGeom>
            <a:solidFill>
              <a:schemeClr val="bg1"/>
            </a:solidFill>
          </p:spPr>
          <p:txBody>
            <a:bodyPr wrap="square" rtlCol="0">
              <a:spAutoFit/>
            </a:bodyPr>
            <a:lstStyle/>
            <a:p>
              <a:pPr algn="ctr"/>
              <a:r>
                <a:rPr lang="en-US" sz="3600" b="1" dirty="0" smtClean="0">
                  <a:effectLst>
                    <a:outerShdw blurRad="38100" dist="38100" dir="2700000" algn="tl">
                      <a:srgbClr val="000000">
                        <a:alpha val="43137"/>
                      </a:srgbClr>
                    </a:outerShdw>
                  </a:effectLst>
                </a:rPr>
                <a:t>Take Her For Granted</a:t>
              </a:r>
              <a:endParaRPr lang="en-US" sz="3600" b="1" dirty="0">
                <a:effectLst>
                  <a:outerShdw blurRad="38100" dist="38100" dir="2700000" algn="tl">
                    <a:srgbClr val="000000">
                      <a:alpha val="43137"/>
                    </a:srgbClr>
                  </a:outerShdw>
                </a:effectLst>
              </a:endParaRPr>
            </a:p>
          </p:txBody>
        </p:sp>
      </p:grpSp>
      <p:grpSp>
        <p:nvGrpSpPr>
          <p:cNvPr id="31" name="Group 30"/>
          <p:cNvGrpSpPr/>
          <p:nvPr/>
        </p:nvGrpSpPr>
        <p:grpSpPr>
          <a:xfrm>
            <a:off x="189571" y="4265979"/>
            <a:ext cx="4087984" cy="1200329"/>
            <a:chOff x="189571" y="4265979"/>
            <a:chExt cx="4087984" cy="1200329"/>
          </a:xfrm>
        </p:grpSpPr>
        <p:pic>
          <p:nvPicPr>
            <p:cNvPr id="21" name="Picture 20"/>
            <p:cNvPicPr>
              <a:picLocks noChangeAspect="1"/>
            </p:cNvPicPr>
            <p:nvPr/>
          </p:nvPicPr>
          <p:blipFill rotWithShape="1">
            <a:blip r:embed="rId6" cstate="print">
              <a:extLst>
                <a:ext uri="{28A0092B-C50C-407E-A947-70E740481C1C}">
                  <a14:useLocalDpi xmlns:a14="http://schemas.microsoft.com/office/drawing/2010/main" val="0"/>
                </a:ext>
              </a:extLst>
            </a:blip>
            <a:srcRect l="12945"/>
            <a:stretch/>
          </p:blipFill>
          <p:spPr>
            <a:xfrm>
              <a:off x="189571" y="4265979"/>
              <a:ext cx="1560453" cy="1200329"/>
            </a:xfrm>
            <a:prstGeom prst="rect">
              <a:avLst/>
            </a:prstGeom>
          </p:spPr>
        </p:pic>
        <p:sp>
          <p:nvSpPr>
            <p:cNvPr id="22" name="TextBox 21"/>
            <p:cNvSpPr txBox="1"/>
            <p:nvPr/>
          </p:nvSpPr>
          <p:spPr>
            <a:xfrm>
              <a:off x="1628079" y="4265979"/>
              <a:ext cx="2649476" cy="1200329"/>
            </a:xfrm>
            <a:prstGeom prst="rect">
              <a:avLst/>
            </a:prstGeom>
            <a:solidFill>
              <a:schemeClr val="bg1"/>
            </a:solidFill>
          </p:spPr>
          <p:txBody>
            <a:bodyPr wrap="square" rtlCol="0">
              <a:spAutoFit/>
            </a:bodyPr>
            <a:lstStyle/>
            <a:p>
              <a:pPr algn="ctr"/>
              <a:r>
                <a:rPr lang="en-US" sz="3600" b="1" dirty="0" smtClean="0">
                  <a:effectLst>
                    <a:outerShdw blurRad="38100" dist="38100" dir="2700000" algn="tl">
                      <a:srgbClr val="000000">
                        <a:alpha val="43137"/>
                      </a:srgbClr>
                    </a:outerShdw>
                  </a:effectLst>
                </a:rPr>
                <a:t>Just His Maid</a:t>
              </a:r>
              <a:endParaRPr lang="en-US" sz="3600" b="1" dirty="0">
                <a:effectLst>
                  <a:outerShdw blurRad="38100" dist="38100" dir="2700000" algn="tl">
                    <a:srgbClr val="000000">
                      <a:alpha val="43137"/>
                    </a:srgbClr>
                  </a:outerShdw>
                </a:effectLst>
              </a:endParaRPr>
            </a:p>
          </p:txBody>
        </p:sp>
      </p:grpSp>
      <p:grpSp>
        <p:nvGrpSpPr>
          <p:cNvPr id="32" name="Group 31"/>
          <p:cNvGrpSpPr/>
          <p:nvPr/>
        </p:nvGrpSpPr>
        <p:grpSpPr>
          <a:xfrm>
            <a:off x="189571" y="5567682"/>
            <a:ext cx="4188344" cy="1200329"/>
            <a:chOff x="189571" y="5567682"/>
            <a:chExt cx="4188344" cy="1200329"/>
          </a:xfrm>
        </p:grpSpPr>
        <p:pic>
          <p:nvPicPr>
            <p:cNvPr id="23" name="Picture 22"/>
            <p:cNvPicPr>
              <a:picLocks noChangeAspect="1"/>
            </p:cNvPicPr>
            <p:nvPr/>
          </p:nvPicPr>
          <p:blipFill rotWithShape="1">
            <a:blip r:embed="rId7" cstate="print">
              <a:extLst>
                <a:ext uri="{28A0092B-C50C-407E-A947-70E740481C1C}">
                  <a14:useLocalDpi xmlns:a14="http://schemas.microsoft.com/office/drawing/2010/main" val="0"/>
                </a:ext>
              </a:extLst>
            </a:blip>
            <a:srcRect l="18996" r="16204"/>
            <a:stretch/>
          </p:blipFill>
          <p:spPr>
            <a:xfrm>
              <a:off x="189571" y="5567682"/>
              <a:ext cx="1538868" cy="1200329"/>
            </a:xfrm>
            <a:prstGeom prst="rect">
              <a:avLst/>
            </a:prstGeom>
          </p:spPr>
        </p:pic>
        <p:sp>
          <p:nvSpPr>
            <p:cNvPr id="24" name="TextBox 23"/>
            <p:cNvSpPr txBox="1"/>
            <p:nvPr/>
          </p:nvSpPr>
          <p:spPr>
            <a:xfrm>
              <a:off x="1728439" y="5567682"/>
              <a:ext cx="2649476" cy="1200329"/>
            </a:xfrm>
            <a:prstGeom prst="rect">
              <a:avLst/>
            </a:prstGeom>
            <a:solidFill>
              <a:schemeClr val="bg1"/>
            </a:solidFill>
          </p:spPr>
          <p:txBody>
            <a:bodyPr wrap="square" rtlCol="0">
              <a:spAutoFit/>
            </a:bodyPr>
            <a:lstStyle/>
            <a:p>
              <a:pPr algn="ctr"/>
              <a:r>
                <a:rPr lang="en-US" sz="3600" b="1" dirty="0" smtClean="0">
                  <a:effectLst>
                    <a:outerShdw blurRad="38100" dist="38100" dir="2700000" algn="tl">
                      <a:srgbClr val="000000">
                        <a:alpha val="43137"/>
                      </a:srgbClr>
                    </a:outerShdw>
                  </a:effectLst>
                </a:rPr>
                <a:t>No  Romance</a:t>
              </a:r>
              <a:endParaRPr lang="en-US" sz="3600" b="1" dirty="0">
                <a:effectLst>
                  <a:outerShdw blurRad="38100" dist="38100" dir="2700000" algn="tl">
                    <a:srgbClr val="000000">
                      <a:alpha val="43137"/>
                    </a:srgbClr>
                  </a:outerShdw>
                </a:effectLst>
              </a:endParaRPr>
            </a:p>
          </p:txBody>
        </p:sp>
      </p:grpSp>
      <p:grpSp>
        <p:nvGrpSpPr>
          <p:cNvPr id="27" name="Group 26"/>
          <p:cNvGrpSpPr/>
          <p:nvPr/>
        </p:nvGrpSpPr>
        <p:grpSpPr>
          <a:xfrm>
            <a:off x="4192859" y="197546"/>
            <a:ext cx="3880624" cy="1236959"/>
            <a:chOff x="4192859" y="197546"/>
            <a:chExt cx="3880624" cy="1236959"/>
          </a:xfrm>
        </p:grpSpPr>
        <p:pic>
          <p:nvPicPr>
            <p:cNvPr id="25" name="Picture 24"/>
            <p:cNvPicPr>
              <a:picLocks noChangeAspect="1"/>
            </p:cNvPicPr>
            <p:nvPr/>
          </p:nvPicPr>
          <p:blipFill rotWithShape="1">
            <a:blip r:embed="rId8">
              <a:extLst>
                <a:ext uri="{28A0092B-C50C-407E-A947-70E740481C1C}">
                  <a14:useLocalDpi xmlns:a14="http://schemas.microsoft.com/office/drawing/2010/main" val="0"/>
                </a:ext>
              </a:extLst>
            </a:blip>
            <a:srcRect l="13549" r="12093"/>
            <a:stretch/>
          </p:blipFill>
          <p:spPr>
            <a:xfrm>
              <a:off x="4192859" y="197546"/>
              <a:ext cx="1382751" cy="1236959"/>
            </a:xfrm>
            <a:prstGeom prst="rect">
              <a:avLst/>
            </a:prstGeom>
          </p:spPr>
        </p:pic>
        <p:sp>
          <p:nvSpPr>
            <p:cNvPr id="26" name="TextBox 25"/>
            <p:cNvSpPr txBox="1"/>
            <p:nvPr/>
          </p:nvSpPr>
          <p:spPr>
            <a:xfrm>
              <a:off x="5575610" y="234176"/>
              <a:ext cx="2497873" cy="1200329"/>
            </a:xfrm>
            <a:prstGeom prst="rect">
              <a:avLst/>
            </a:prstGeom>
            <a:solidFill>
              <a:schemeClr val="bg1"/>
            </a:solidFill>
          </p:spPr>
          <p:txBody>
            <a:bodyPr wrap="square" rtlCol="0">
              <a:spAutoFit/>
            </a:bodyPr>
            <a:lstStyle/>
            <a:p>
              <a:pPr algn="ctr"/>
              <a:r>
                <a:rPr lang="en-US" sz="3600" b="1" dirty="0" smtClean="0">
                  <a:effectLst>
                    <a:outerShdw blurRad="38100" dist="38100" dir="2700000" algn="tl">
                      <a:srgbClr val="000000">
                        <a:alpha val="43137"/>
                      </a:srgbClr>
                    </a:outerShdw>
                  </a:effectLst>
                </a:rPr>
                <a:t>Wanting His Mother</a:t>
              </a:r>
              <a:endParaRPr lang="en-US" sz="36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60587542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circle(in)">
                                      <p:cBhvr>
                                        <p:cTn id="7" dur="20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circle(in)">
                                      <p:cBhvr>
                                        <p:cTn id="12" dur="20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circle(in)">
                                      <p:cBhvr>
                                        <p:cTn id="17" dur="20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circle(in)">
                                      <p:cBhvr>
                                        <p:cTn id="22" dur="20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circle(in)">
                                      <p:cBhvr>
                                        <p:cTn id="27" dur="20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circle(in)">
                                      <p:cBhvr>
                                        <p:cTn id="32" dur="20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3000"/>
                                        <p:tgtEl>
                                          <p:spTgt spid="14"/>
                                        </p:tgtEl>
                                      </p:cBhvr>
                                    </p:animEffect>
                                    <p:set>
                                      <p:cBhvr>
                                        <p:cTn id="37" dur="1" fill="hold">
                                          <p:stCondLst>
                                            <p:cond delay="2999"/>
                                          </p:stCondLst>
                                        </p:cTn>
                                        <p:tgtEl>
                                          <p:spTgt spid="14"/>
                                        </p:tgtEl>
                                        <p:attrNameLst>
                                          <p:attrName>style.visibility</p:attrName>
                                        </p:attrNameLst>
                                      </p:cBhvr>
                                      <p:to>
                                        <p:strVal val="hidden"/>
                                      </p:to>
                                    </p:set>
                                  </p:childTnLst>
                                </p:cTn>
                              </p:par>
                              <p:par>
                                <p:cTn id="38" presetID="22" presetClass="entr" presetSubtype="8"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6010655" y="2023698"/>
            <a:ext cx="6096001" cy="4834301"/>
          </a:xfrm>
          <a:prstGeom prst="rect">
            <a:avLst/>
          </a:prstGeom>
        </p:spPr>
      </p:pic>
      <p:grpSp>
        <p:nvGrpSpPr>
          <p:cNvPr id="6" name="Group 5"/>
          <p:cNvGrpSpPr/>
          <p:nvPr/>
        </p:nvGrpSpPr>
        <p:grpSpPr>
          <a:xfrm>
            <a:off x="219187" y="4724345"/>
            <a:ext cx="6276617" cy="1754326"/>
            <a:chOff x="261257" y="199846"/>
            <a:chExt cx="6276617" cy="1754326"/>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257" y="199846"/>
              <a:ext cx="1754326" cy="1754326"/>
            </a:xfrm>
            <a:prstGeom prst="rect">
              <a:avLst/>
            </a:prstGeom>
          </p:spPr>
        </p:pic>
        <p:sp>
          <p:nvSpPr>
            <p:cNvPr id="5" name="TextBox 4"/>
            <p:cNvSpPr txBox="1"/>
            <p:nvPr/>
          </p:nvSpPr>
          <p:spPr>
            <a:xfrm>
              <a:off x="2015584" y="199846"/>
              <a:ext cx="4522290" cy="1754326"/>
            </a:xfrm>
            <a:prstGeom prst="rect">
              <a:avLst/>
            </a:prstGeom>
            <a:noFill/>
            <a:ln>
              <a:solidFill>
                <a:schemeClr val="accent6">
                  <a:lumMod val="50000"/>
                </a:schemeClr>
              </a:solidFill>
            </a:ln>
          </p:spPr>
          <p:txBody>
            <a:bodyPr wrap="square" rtlCol="0">
              <a:spAutoFit/>
            </a:bodyPr>
            <a:lstStyle/>
            <a:p>
              <a:r>
                <a:rPr lang="en-US" b="1" dirty="0"/>
                <a:t>Name:</a:t>
              </a:r>
              <a:r>
                <a:rPr lang="en-US" dirty="0"/>
                <a:t> </a:t>
              </a:r>
              <a:r>
                <a:rPr lang="en-US" b="1" u="sng" dirty="0"/>
                <a:t>TJ</a:t>
              </a:r>
              <a:r>
                <a:rPr lang="en-US" b="1" dirty="0"/>
                <a:t/>
              </a:r>
              <a:br>
                <a:rPr lang="en-US" b="1" dirty="0"/>
              </a:br>
              <a:r>
                <a:rPr lang="en-US" b="1" dirty="0"/>
                <a:t>I’m looking for a girl named “Julie</a:t>
              </a:r>
              <a:r>
                <a:rPr lang="en-US" b="1" dirty="0" smtClean="0"/>
                <a:t>”. . . </a:t>
              </a:r>
              <a:r>
                <a:rPr lang="en-US" b="1" dirty="0"/>
                <a:t>it’s just easier that way. I got this “Julie” tattoo last year, and would prefer to not deal with </a:t>
              </a:r>
              <a:r>
                <a:rPr lang="en-US" b="1" dirty="0" smtClean="0"/>
                <a:t>it, </a:t>
              </a:r>
              <a:r>
                <a:rPr lang="en-US" b="1" dirty="0"/>
                <a:t>or if you want to change your name that’s cool.</a:t>
              </a:r>
              <a:br>
                <a:rPr lang="en-US" b="1" dirty="0"/>
              </a:br>
              <a:r>
                <a:rPr lang="en-US" b="1" dirty="0"/>
                <a:t>Location: Missouri, </a:t>
              </a:r>
              <a:r>
                <a:rPr lang="en-US" b="1" dirty="0" smtClean="0"/>
                <a:t>USA</a:t>
              </a:r>
              <a:endParaRPr lang="en-US" b="1" dirty="0"/>
            </a:p>
          </p:txBody>
        </p:sp>
      </p:grpSp>
      <p:grpSp>
        <p:nvGrpSpPr>
          <p:cNvPr id="9" name="Group 8"/>
          <p:cNvGrpSpPr/>
          <p:nvPr/>
        </p:nvGrpSpPr>
        <p:grpSpPr>
          <a:xfrm>
            <a:off x="219187" y="2551837"/>
            <a:ext cx="5201393" cy="1754326"/>
            <a:chOff x="261257" y="2194900"/>
            <a:chExt cx="5201393" cy="1754326"/>
          </a:xfrm>
        </p:grpSpPr>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57" y="2194900"/>
              <a:ext cx="1754326" cy="1754326"/>
            </a:xfrm>
            <a:prstGeom prst="rect">
              <a:avLst/>
            </a:prstGeom>
          </p:spPr>
        </p:pic>
        <p:sp>
          <p:nvSpPr>
            <p:cNvPr id="8" name="TextBox 7"/>
            <p:cNvSpPr txBox="1"/>
            <p:nvPr/>
          </p:nvSpPr>
          <p:spPr>
            <a:xfrm>
              <a:off x="2015584" y="2194900"/>
              <a:ext cx="3447066" cy="1754326"/>
            </a:xfrm>
            <a:prstGeom prst="rect">
              <a:avLst/>
            </a:prstGeom>
            <a:noFill/>
            <a:ln>
              <a:solidFill>
                <a:schemeClr val="accent6">
                  <a:lumMod val="50000"/>
                </a:schemeClr>
              </a:solidFill>
            </a:ln>
          </p:spPr>
          <p:txBody>
            <a:bodyPr wrap="square" rtlCol="0">
              <a:spAutoFit/>
            </a:bodyPr>
            <a:lstStyle/>
            <a:p>
              <a:r>
                <a:rPr lang="en-US" b="1" dirty="0"/>
                <a:t>Name:</a:t>
              </a:r>
              <a:r>
                <a:rPr lang="en-US" dirty="0"/>
                <a:t> </a:t>
              </a:r>
              <a:r>
                <a:rPr lang="en-US" b="1" u="sng" dirty="0"/>
                <a:t>Marcus</a:t>
              </a:r>
              <a:r>
                <a:rPr lang="en-US" b="1" dirty="0"/>
                <a:t/>
              </a:r>
              <a:br>
                <a:rPr lang="en-US" b="1" dirty="0"/>
              </a:br>
              <a:r>
                <a:rPr lang="en-US" b="1" dirty="0"/>
                <a:t>Ever drank paint thinner? Don’t! trust me its a bad idea. I’m a fun </a:t>
              </a:r>
              <a:r>
                <a:rPr lang="en-US" b="1" dirty="0" err="1"/>
                <a:t>lovin</a:t>
              </a:r>
              <a:r>
                <a:rPr lang="en-US" b="1" dirty="0"/>
                <a:t>’ guy who knows a few magic tricks.</a:t>
              </a:r>
              <a:br>
                <a:rPr lang="en-US" b="1" dirty="0"/>
              </a:br>
              <a:r>
                <a:rPr lang="en-US" b="1" dirty="0"/>
                <a:t>Location: Southern Idaho, USA</a:t>
              </a:r>
            </a:p>
          </p:txBody>
        </p:sp>
      </p:grpSp>
      <p:grpSp>
        <p:nvGrpSpPr>
          <p:cNvPr id="12" name="Group 11"/>
          <p:cNvGrpSpPr/>
          <p:nvPr/>
        </p:nvGrpSpPr>
        <p:grpSpPr>
          <a:xfrm>
            <a:off x="219186" y="338021"/>
            <a:ext cx="7312175" cy="1754327"/>
            <a:chOff x="276156" y="4189953"/>
            <a:chExt cx="7312175" cy="1754327"/>
          </a:xfrm>
        </p:grpSpPr>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6156" y="4189953"/>
              <a:ext cx="1754327" cy="1754327"/>
            </a:xfrm>
            <a:prstGeom prst="rect">
              <a:avLst/>
            </a:prstGeom>
          </p:spPr>
        </p:pic>
        <p:sp>
          <p:nvSpPr>
            <p:cNvPr id="11" name="TextBox 10"/>
            <p:cNvSpPr txBox="1"/>
            <p:nvPr/>
          </p:nvSpPr>
          <p:spPr>
            <a:xfrm>
              <a:off x="2015582" y="4189954"/>
              <a:ext cx="5572749" cy="1754326"/>
            </a:xfrm>
            <a:prstGeom prst="rect">
              <a:avLst/>
            </a:prstGeom>
            <a:noFill/>
            <a:ln>
              <a:solidFill>
                <a:schemeClr val="accent6">
                  <a:lumMod val="50000"/>
                </a:schemeClr>
              </a:solidFill>
            </a:ln>
          </p:spPr>
          <p:txBody>
            <a:bodyPr wrap="square" rtlCol="0">
              <a:spAutoFit/>
            </a:bodyPr>
            <a:lstStyle/>
            <a:p>
              <a:r>
                <a:rPr lang="en-US" b="1" dirty="0"/>
                <a:t>Name:</a:t>
              </a:r>
              <a:r>
                <a:rPr lang="en-US" dirty="0"/>
                <a:t> </a:t>
              </a:r>
              <a:r>
                <a:rPr lang="en-US" b="1" u="sng" dirty="0"/>
                <a:t>Earl</a:t>
              </a:r>
              <a:r>
                <a:rPr lang="en-US" dirty="0"/>
                <a:t/>
              </a:r>
              <a:br>
                <a:rPr lang="en-US" dirty="0"/>
              </a:br>
              <a:r>
                <a:rPr lang="en-US" b="1" dirty="0"/>
                <a:t>I deal in reality…and the reality is that I’m ready for love. I can chop lots of wood and can even climb a greased pole. I keep in shape by chasing chickens around my back yard. I keep my self clean and take baths weekly.</a:t>
              </a:r>
              <a:br>
                <a:rPr lang="en-US" b="1" dirty="0"/>
              </a:br>
              <a:r>
                <a:rPr lang="en-US" b="1" dirty="0"/>
                <a:t>Location: West Virginia, U.S.A</a:t>
              </a:r>
            </a:p>
          </p:txBody>
        </p:sp>
      </p:grpSp>
      <p:sp>
        <p:nvSpPr>
          <p:cNvPr id="13" name="Rectangle 12"/>
          <p:cNvSpPr/>
          <p:nvPr/>
        </p:nvSpPr>
        <p:spPr>
          <a:xfrm>
            <a:off x="5799589" y="2023698"/>
            <a:ext cx="6518131" cy="6931855"/>
          </a:xfrm>
          <a:prstGeom prst="rect">
            <a:avLst/>
          </a:prstGeom>
          <a:noFill/>
        </p:spPr>
        <p:txBody>
          <a:bodyPr wrap="none" lIns="91440" tIns="45720" rIns="91440" bIns="45720">
            <a:prstTxWarp prst="textArchUp">
              <a:avLst/>
            </a:prstTxWarp>
            <a:spAutoFit/>
          </a:bodyPr>
          <a:lstStyle/>
          <a:p>
            <a:pPr algn="ctr"/>
            <a:r>
              <a:rPr lang="en-US" sz="4400" b="0" cap="none" spc="0" dirty="0" smtClean="0">
                <a:ln w="0"/>
                <a:solidFill>
                  <a:schemeClr val="tx1"/>
                </a:solidFill>
                <a:effectLst>
                  <a:outerShdw blurRad="38100" dist="19050" dir="2700000" algn="tl" rotWithShape="0">
                    <a:schemeClr val="dk1">
                      <a:alpha val="40000"/>
                    </a:schemeClr>
                  </a:outerShdw>
                </a:effectLst>
                <a:latin typeface="Monotype Corsiva" panose="03010101010201010101" pitchFamily="66" charset="0"/>
              </a:rPr>
              <a:t>“It’s worse than I took him for”</a:t>
            </a:r>
            <a:endParaRPr lang="en-US" sz="4400" b="0" cap="none" spc="0" dirty="0">
              <a:ln w="0"/>
              <a:solidFill>
                <a:schemeClr val="tx1"/>
              </a:solidFill>
              <a:effectLst>
                <a:outerShdw blurRad="38100" dist="19050" dir="2700000" algn="tl" rotWithShape="0">
                  <a:schemeClr val="dk1">
                    <a:alpha val="40000"/>
                  </a:schemeClr>
                </a:outerShdw>
              </a:effectLst>
              <a:latin typeface="Monotype Corsiva" panose="03010101010201010101" pitchFamily="66" charset="0"/>
            </a:endParaRPr>
          </a:p>
        </p:txBody>
      </p:sp>
    </p:spTree>
    <p:extLst>
      <p:ext uri="{BB962C8B-B14F-4D97-AF65-F5344CB8AC3E}">
        <p14:creationId xmlns:p14="http://schemas.microsoft.com/office/powerpoint/2010/main" val="33484119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Oval 8"/>
          <p:cNvSpPr/>
          <p:nvPr/>
        </p:nvSpPr>
        <p:spPr>
          <a:xfrm>
            <a:off x="4304371" y="1438507"/>
            <a:ext cx="6200078" cy="5218771"/>
          </a:xfrm>
          <a:prstGeom prst="ellipse">
            <a:avLst/>
          </a:prstGeom>
          <a:solidFill>
            <a:srgbClr val="FFFFFF">
              <a:alpha val="65098"/>
            </a:srgbClr>
          </a:solidFill>
          <a:ln>
            <a:solidFill>
              <a:schemeClr val="bg1"/>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“Husbands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likewise, dwell with them with understanding, giving honor to the wife, as to the weaker vessel, and as being heirs together of the grace of life, that your prayers may not be </a:t>
            </a:r>
            <a:r>
              <a:rPr lang="en-US"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hindered”</a:t>
            </a:r>
          </a:p>
          <a:p>
            <a:pPr algn="ctr"/>
            <a:r>
              <a:rPr lang="en-US" sz="2800" b="1" dirty="0" smtClean="0">
                <a:ln>
                  <a:solidFill>
                    <a:srgbClr val="FFC000"/>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Peter 3:7</a:t>
            </a:r>
            <a:endParaRPr lang="en-US" sz="2800" b="1" dirty="0">
              <a:ln>
                <a:solidFill>
                  <a:srgbClr val="FFC000"/>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Rectangle 2"/>
          <p:cNvSpPr/>
          <p:nvPr/>
        </p:nvSpPr>
        <p:spPr>
          <a:xfrm>
            <a:off x="430027" y="0"/>
            <a:ext cx="11331948" cy="830997"/>
          </a:xfrm>
          <a:prstGeom prst="rect">
            <a:avLst/>
          </a:prstGeom>
          <a:solidFill>
            <a:srgbClr val="FFFFFF">
              <a:alpha val="69804"/>
            </a:srgbClr>
          </a:solidFill>
          <a:effectLst>
            <a:softEdge rad="63500"/>
          </a:effectLst>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smtClean="0">
                <a:ln/>
                <a:solidFill>
                  <a:schemeClr val="accent4"/>
                </a:solidFill>
                <a:effectLst/>
                <a:latin typeface="David" panose="020E0502060401010101" pitchFamily="34" charset="-79"/>
                <a:cs typeface="David" panose="020E0502060401010101" pitchFamily="34" charset="-79"/>
              </a:rPr>
              <a:t> </a:t>
            </a:r>
            <a:r>
              <a:rPr lang="en-US" sz="4800" b="1" cap="none" spc="0" dirty="0" smtClean="0">
                <a:ln>
                  <a:solidFill>
                    <a:sysClr val="windowText" lastClr="000000"/>
                  </a:solidFill>
                </a:ln>
                <a:solidFill>
                  <a:schemeClr val="accent4"/>
                </a:solidFill>
                <a:effectLst/>
                <a:latin typeface="David" panose="020E0502060401010101" pitchFamily="34" charset="-79"/>
                <a:cs typeface="David" panose="020E0502060401010101" pitchFamily="34" charset="-79"/>
              </a:rPr>
              <a:t>The Kind of Husband </a:t>
            </a:r>
            <a:r>
              <a:rPr lang="en-US" sz="4800" b="1" u="sng" cap="none" spc="0" dirty="0" smtClean="0">
                <a:ln>
                  <a:solidFill>
                    <a:sysClr val="windowText" lastClr="000000"/>
                  </a:solidFill>
                </a:ln>
                <a:solidFill>
                  <a:schemeClr val="accent4"/>
                </a:solidFill>
                <a:effectLst/>
                <a:latin typeface="David" panose="020E0502060401010101" pitchFamily="34" charset="-79"/>
                <a:cs typeface="David" panose="020E0502060401010101" pitchFamily="34" charset="-79"/>
              </a:rPr>
              <a:t>YOUR</a:t>
            </a:r>
            <a:r>
              <a:rPr lang="en-US" sz="4800" b="1" cap="none" spc="0" dirty="0" smtClean="0">
                <a:ln>
                  <a:solidFill>
                    <a:sysClr val="windowText" lastClr="000000"/>
                  </a:solidFill>
                </a:ln>
                <a:solidFill>
                  <a:schemeClr val="accent4"/>
                </a:solidFill>
                <a:effectLst/>
                <a:latin typeface="David" panose="020E0502060401010101" pitchFamily="34" charset="-79"/>
                <a:cs typeface="David" panose="020E0502060401010101" pitchFamily="34" charset="-79"/>
              </a:rPr>
              <a:t> Wife Needs  </a:t>
            </a:r>
            <a:endParaRPr lang="en-US" sz="4800" b="1" cap="none" spc="0" dirty="0">
              <a:ln>
                <a:solidFill>
                  <a:sysClr val="windowText" lastClr="000000"/>
                </a:solidFill>
              </a:ln>
              <a:solidFill>
                <a:schemeClr val="accent4"/>
              </a:solidFill>
              <a:effectLst/>
              <a:latin typeface="David" panose="020E0502060401010101" pitchFamily="34" charset="-79"/>
              <a:cs typeface="David" panose="020E0502060401010101" pitchFamily="34" charset="-79"/>
            </a:endParaRPr>
          </a:p>
        </p:txBody>
      </p:sp>
      <p:sp>
        <p:nvSpPr>
          <p:cNvPr id="5" name="Rounded Rectangle 4"/>
          <p:cNvSpPr/>
          <p:nvPr/>
        </p:nvSpPr>
        <p:spPr>
          <a:xfrm>
            <a:off x="559032" y="1581376"/>
            <a:ext cx="7694342" cy="747131"/>
          </a:xfrm>
          <a:prstGeom prst="round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59032" y="2632846"/>
            <a:ext cx="7694342" cy="747131"/>
          </a:xfrm>
          <a:prstGeom prst="round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59032" y="3741228"/>
            <a:ext cx="7694342" cy="747131"/>
          </a:xfrm>
          <a:prstGeom prst="round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59032" y="4843130"/>
            <a:ext cx="7694342" cy="747131"/>
          </a:xfrm>
          <a:prstGeom prst="round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59032" y="1603678"/>
            <a:ext cx="7805854" cy="3970318"/>
          </a:xfrm>
          <a:prstGeom prst="rect">
            <a:avLst/>
          </a:prstGeom>
          <a:noFill/>
        </p:spPr>
        <p:txBody>
          <a:bodyPr wrap="square" rtlCol="0">
            <a:spAutoFit/>
          </a:bodyPr>
          <a:lstStyle/>
          <a:p>
            <a:pPr algn="ctr"/>
            <a:r>
              <a:rPr lang="en-US" sz="3600" b="1" dirty="0" smtClean="0">
                <a:effectLst>
                  <a:outerShdw blurRad="38100" dist="38100" dir="2700000" algn="tl">
                    <a:srgbClr val="000000">
                      <a:alpha val="43137"/>
                    </a:srgbClr>
                  </a:outerShdw>
                </a:effectLst>
                <a:latin typeface="Monotype Corsiva" panose="03010101010201010101" pitchFamily="66" charset="0"/>
              </a:rPr>
              <a:t>A Husband who “Dwells With Her”</a:t>
            </a:r>
          </a:p>
          <a:p>
            <a:pPr algn="ctr"/>
            <a:endParaRPr lang="en-US" sz="3600" b="1" dirty="0">
              <a:effectLst>
                <a:outerShdw blurRad="38100" dist="38100" dir="2700000" algn="tl">
                  <a:srgbClr val="000000">
                    <a:alpha val="43137"/>
                  </a:srgbClr>
                </a:outerShdw>
              </a:effectLst>
              <a:latin typeface="Monotype Corsiva" panose="03010101010201010101" pitchFamily="66" charset="0"/>
            </a:endParaRPr>
          </a:p>
          <a:p>
            <a:pPr algn="ctr"/>
            <a:r>
              <a:rPr lang="en-US" sz="3600" b="1" dirty="0" smtClean="0">
                <a:effectLst>
                  <a:outerShdw blurRad="38100" dist="38100" dir="2700000" algn="tl">
                    <a:srgbClr val="000000">
                      <a:alpha val="43137"/>
                    </a:srgbClr>
                  </a:outerShdw>
                </a:effectLst>
                <a:latin typeface="Monotype Corsiva" panose="03010101010201010101" pitchFamily="66" charset="0"/>
              </a:rPr>
              <a:t>A Husband who “Understands Her”</a:t>
            </a:r>
          </a:p>
          <a:p>
            <a:pPr algn="ctr"/>
            <a:endParaRPr lang="en-US" sz="3600" b="1" dirty="0">
              <a:effectLst>
                <a:outerShdw blurRad="38100" dist="38100" dir="2700000" algn="tl">
                  <a:srgbClr val="000000">
                    <a:alpha val="43137"/>
                  </a:srgbClr>
                </a:outerShdw>
              </a:effectLst>
              <a:latin typeface="Monotype Corsiva" panose="03010101010201010101" pitchFamily="66" charset="0"/>
            </a:endParaRPr>
          </a:p>
          <a:p>
            <a:pPr algn="ctr"/>
            <a:r>
              <a:rPr lang="en-US" sz="3600" b="1" dirty="0" smtClean="0">
                <a:effectLst>
                  <a:outerShdw blurRad="38100" dist="38100" dir="2700000" algn="tl">
                    <a:srgbClr val="000000">
                      <a:alpha val="43137"/>
                    </a:srgbClr>
                  </a:outerShdw>
                </a:effectLst>
                <a:latin typeface="Monotype Corsiva" panose="03010101010201010101" pitchFamily="66" charset="0"/>
              </a:rPr>
              <a:t>A Husband who is “Intimate With Her”</a:t>
            </a:r>
          </a:p>
          <a:p>
            <a:pPr algn="ctr"/>
            <a:endParaRPr lang="en-US" sz="3600" b="1" dirty="0">
              <a:effectLst>
                <a:outerShdw blurRad="38100" dist="38100" dir="2700000" algn="tl">
                  <a:srgbClr val="000000">
                    <a:alpha val="43137"/>
                  </a:srgbClr>
                </a:outerShdw>
              </a:effectLst>
              <a:latin typeface="Monotype Corsiva" panose="03010101010201010101" pitchFamily="66" charset="0"/>
            </a:endParaRPr>
          </a:p>
          <a:p>
            <a:pPr algn="ctr"/>
            <a:r>
              <a:rPr lang="en-US" sz="3600" b="1" dirty="0" smtClean="0">
                <a:effectLst>
                  <a:outerShdw blurRad="38100" dist="38100" dir="2700000" algn="tl">
                    <a:srgbClr val="000000">
                      <a:alpha val="43137"/>
                    </a:srgbClr>
                  </a:outerShdw>
                </a:effectLst>
                <a:latin typeface="Monotype Corsiva" panose="03010101010201010101" pitchFamily="66" charset="0"/>
              </a:rPr>
              <a:t>A Husband  providing “Spiritual Leadership”</a:t>
            </a:r>
            <a:endParaRPr lang="en-US" sz="3600" b="1" dirty="0">
              <a:effectLst>
                <a:outerShdw blurRad="38100" dist="38100" dir="2700000" algn="tl">
                  <a:srgbClr val="000000">
                    <a:alpha val="43137"/>
                  </a:srgbClr>
                </a:outerShdw>
              </a:effectLst>
              <a:latin typeface="Monotype Corsiva" panose="03010101010201010101" pitchFamily="66" charset="0"/>
            </a:endParaRPr>
          </a:p>
        </p:txBody>
      </p:sp>
    </p:spTree>
    <p:extLst>
      <p:ext uri="{BB962C8B-B14F-4D97-AF65-F5344CB8AC3E}">
        <p14:creationId xmlns:p14="http://schemas.microsoft.com/office/powerpoint/2010/main" val="122805845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6000" fill="hold"/>
                                        <p:tgtEl>
                                          <p:spTgt spid="9"/>
                                        </p:tgtEl>
                                        <p:attrNameLst>
                                          <p:attrName>ppt_w</p:attrName>
                                        </p:attrNameLst>
                                      </p:cBhvr>
                                      <p:tavLst>
                                        <p:tav tm="0">
                                          <p:val>
                                            <p:fltVal val="0"/>
                                          </p:val>
                                        </p:tav>
                                        <p:tav tm="100000">
                                          <p:val>
                                            <p:strVal val="#ppt_w"/>
                                          </p:val>
                                        </p:tav>
                                      </p:tavLst>
                                    </p:anim>
                                    <p:anim calcmode="lin" valueType="num">
                                      <p:cBhvr>
                                        <p:cTn id="8" dur="6000" fill="hold"/>
                                        <p:tgtEl>
                                          <p:spTgt spid="9"/>
                                        </p:tgtEl>
                                        <p:attrNameLst>
                                          <p:attrName>ppt_h</p:attrName>
                                        </p:attrNameLst>
                                      </p:cBhvr>
                                      <p:tavLst>
                                        <p:tav tm="0">
                                          <p:val>
                                            <p:fltVal val="0"/>
                                          </p:val>
                                        </p:tav>
                                        <p:tav tm="100000">
                                          <p:val>
                                            <p:strVal val="#ppt_h"/>
                                          </p:val>
                                        </p:tav>
                                      </p:tavLst>
                                    </p:anim>
                                    <p:animEffect transition="in" filter="fade">
                                      <p:cBhvr>
                                        <p:cTn id="9" dur="6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1" nodeType="clickEffect">
                                  <p:stCondLst>
                                    <p:cond delay="0"/>
                                  </p:stCondLst>
                                  <p:childTnLst>
                                    <p:animScale>
                                      <p:cBhvr>
                                        <p:cTn id="13" dur="2000" fill="hold"/>
                                        <p:tgtEl>
                                          <p:spTgt spid="9"/>
                                        </p:tgtEl>
                                      </p:cBhvr>
                                      <p:by x="50000" y="50000"/>
                                    </p:animScale>
                                  </p:childTnLst>
                                </p:cTn>
                              </p:par>
                              <p:par>
                                <p:cTn id="14" presetID="49" presetClass="path" presetSubtype="0" accel="50000" decel="50000" fill="hold" grpId="2" nodeType="withEffect">
                                  <p:stCondLst>
                                    <p:cond delay="0"/>
                                  </p:stCondLst>
                                  <p:childTnLst>
                                    <p:animMotion origin="layout" path="M 1.01732E-6 4.62428E-6 L 0.24632 0.11699 " pathEditMode="relative" rAng="0" ptsTypes="AA">
                                      <p:cBhvr>
                                        <p:cTn id="15" dur="5000" fill="hold"/>
                                        <p:tgtEl>
                                          <p:spTgt spid="9"/>
                                        </p:tgtEl>
                                        <p:attrNameLst>
                                          <p:attrName>ppt_x</p:attrName>
                                          <p:attrName>ppt_y</p:attrName>
                                        </p:attrNameLst>
                                      </p:cBhvr>
                                      <p:rCtr x="12309" y="5850"/>
                                    </p:animMotion>
                                  </p:childTnLst>
                                </p:cTn>
                              </p:par>
                              <p:par>
                                <p:cTn id="16" presetID="22" presetClass="entr" presetSubtype="8"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left)">
                                      <p:cBhvr>
                                        <p:cTn id="18" dur="2000"/>
                                        <p:tgtEl>
                                          <p:spTgt spid="4">
                                            <p:txEl>
                                              <p:pRg st="0" end="0"/>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wipe(left)">
                                      <p:cBhvr>
                                        <p:cTn id="26" dur="2000"/>
                                        <p:tgtEl>
                                          <p:spTgt spid="4">
                                            <p:txEl>
                                              <p:pRg st="2" end="2"/>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up)">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wipe(left)">
                                      <p:cBhvr>
                                        <p:cTn id="34" dur="2000"/>
                                        <p:tgtEl>
                                          <p:spTgt spid="4">
                                            <p:txEl>
                                              <p:pRg st="4" end="4"/>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ipe(left)">
                                      <p:cBhvr>
                                        <p:cTn id="42" dur="2000"/>
                                        <p:tgtEl>
                                          <p:spTgt spid="4">
                                            <p:txEl>
                                              <p:pRg st="6" end="6"/>
                                            </p:tx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up)">
                                      <p:cBhvr>
                                        <p:cTn id="4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5" grpId="0" animBg="1"/>
      <p:bldP spid="6" grpId="0" animBg="1"/>
      <p:bldP spid="7" grpId="0" animBg="1"/>
      <p:bldP spid="8" grpId="0" animBg="1"/>
      <p:bldP spid="4"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9903044"/>
      </p:ext>
    </p:extLst>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167</Words>
  <Application>Microsoft Office PowerPoint</Application>
  <PresentationFormat>Custom</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 Bronger</dc:creator>
  <cp:lastModifiedBy>Deacons Room</cp:lastModifiedBy>
  <cp:revision>20</cp:revision>
  <dcterms:created xsi:type="dcterms:W3CDTF">2014-08-19T14:33:59Z</dcterms:created>
  <dcterms:modified xsi:type="dcterms:W3CDTF">2014-08-24T12:44:22Z</dcterms:modified>
</cp:coreProperties>
</file>