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5" r:id="rId6"/>
    <p:sldId id="266" r:id="rId7"/>
    <p:sldId id="263" r:id="rId8"/>
    <p:sldId id="268"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showGuides="1">
      <p:cViewPr varScale="1">
        <p:scale>
          <a:sx n="78" d="100"/>
          <a:sy n="78" d="100"/>
        </p:scale>
        <p:origin x="-114" y="-60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DF0931-E4D0-4913-B058-95A21AD46CD5}" type="datetimeFigureOut">
              <a:rPr lang="en-US" smtClean="0"/>
              <a:t>8/31/2014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0C6D82-C763-4E9D-8B23-ECD645788F52}" type="slidenum">
              <a:rPr lang="en-US" smtClean="0"/>
              <a:t>‹#›</a:t>
            </a:fld>
            <a:endParaRPr lang="en-US"/>
          </a:p>
        </p:txBody>
      </p:sp>
    </p:spTree>
    <p:extLst>
      <p:ext uri="{BB962C8B-B14F-4D97-AF65-F5344CB8AC3E}">
        <p14:creationId xmlns:p14="http://schemas.microsoft.com/office/powerpoint/2010/main" val="2594668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0C6D82-C763-4E9D-8B23-ECD645788F52}" type="slidenum">
              <a:rPr lang="en-US" smtClean="0"/>
              <a:t>1</a:t>
            </a:fld>
            <a:endParaRPr lang="en-US"/>
          </a:p>
        </p:txBody>
      </p:sp>
    </p:spTree>
    <p:extLst>
      <p:ext uri="{BB962C8B-B14F-4D97-AF65-F5344CB8AC3E}">
        <p14:creationId xmlns:p14="http://schemas.microsoft.com/office/powerpoint/2010/main" val="734775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0C6D82-C763-4E9D-8B23-ECD645788F52}" type="slidenum">
              <a:rPr lang="en-US" smtClean="0"/>
              <a:t>2</a:t>
            </a:fld>
            <a:endParaRPr lang="en-US"/>
          </a:p>
        </p:txBody>
      </p:sp>
    </p:spTree>
    <p:extLst>
      <p:ext uri="{BB962C8B-B14F-4D97-AF65-F5344CB8AC3E}">
        <p14:creationId xmlns:p14="http://schemas.microsoft.com/office/powerpoint/2010/main" val="2938199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0C6D82-C763-4E9D-8B23-ECD645788F52}" type="slidenum">
              <a:rPr lang="en-US" smtClean="0"/>
              <a:t>3</a:t>
            </a:fld>
            <a:endParaRPr lang="en-US"/>
          </a:p>
        </p:txBody>
      </p:sp>
    </p:spTree>
    <p:extLst>
      <p:ext uri="{BB962C8B-B14F-4D97-AF65-F5344CB8AC3E}">
        <p14:creationId xmlns:p14="http://schemas.microsoft.com/office/powerpoint/2010/main" val="2869777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0C6D82-C763-4E9D-8B23-ECD645788F52}" type="slidenum">
              <a:rPr lang="en-US" smtClean="0"/>
              <a:t>4</a:t>
            </a:fld>
            <a:endParaRPr lang="en-US"/>
          </a:p>
        </p:txBody>
      </p:sp>
    </p:spTree>
    <p:extLst>
      <p:ext uri="{BB962C8B-B14F-4D97-AF65-F5344CB8AC3E}">
        <p14:creationId xmlns:p14="http://schemas.microsoft.com/office/powerpoint/2010/main" val="3062206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0C6D82-C763-4E9D-8B23-ECD645788F52}" type="slidenum">
              <a:rPr lang="en-US" smtClean="0"/>
              <a:t>5</a:t>
            </a:fld>
            <a:endParaRPr lang="en-US"/>
          </a:p>
        </p:txBody>
      </p:sp>
    </p:spTree>
    <p:extLst>
      <p:ext uri="{BB962C8B-B14F-4D97-AF65-F5344CB8AC3E}">
        <p14:creationId xmlns:p14="http://schemas.microsoft.com/office/powerpoint/2010/main" val="2126058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0C6D82-C763-4E9D-8B23-ECD645788F52}" type="slidenum">
              <a:rPr lang="en-US" smtClean="0"/>
              <a:t>6</a:t>
            </a:fld>
            <a:endParaRPr lang="en-US"/>
          </a:p>
        </p:txBody>
      </p:sp>
    </p:spTree>
    <p:extLst>
      <p:ext uri="{BB962C8B-B14F-4D97-AF65-F5344CB8AC3E}">
        <p14:creationId xmlns:p14="http://schemas.microsoft.com/office/powerpoint/2010/main" val="860906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0C6D82-C763-4E9D-8B23-ECD645788F52}" type="slidenum">
              <a:rPr lang="en-US" smtClean="0"/>
              <a:t>7</a:t>
            </a:fld>
            <a:endParaRPr lang="en-US"/>
          </a:p>
        </p:txBody>
      </p:sp>
    </p:spTree>
    <p:extLst>
      <p:ext uri="{BB962C8B-B14F-4D97-AF65-F5344CB8AC3E}">
        <p14:creationId xmlns:p14="http://schemas.microsoft.com/office/powerpoint/2010/main" val="608142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0C6D82-C763-4E9D-8B23-ECD645788F52}" type="slidenum">
              <a:rPr lang="en-US" smtClean="0"/>
              <a:t>8</a:t>
            </a:fld>
            <a:endParaRPr lang="en-US"/>
          </a:p>
        </p:txBody>
      </p:sp>
    </p:spTree>
    <p:extLst>
      <p:ext uri="{BB962C8B-B14F-4D97-AF65-F5344CB8AC3E}">
        <p14:creationId xmlns:p14="http://schemas.microsoft.com/office/powerpoint/2010/main" val="27046524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0C6D82-C763-4E9D-8B23-ECD645788F52}" type="slidenum">
              <a:rPr lang="en-US" smtClean="0"/>
              <a:t>9</a:t>
            </a:fld>
            <a:endParaRPr lang="en-US"/>
          </a:p>
        </p:txBody>
      </p:sp>
    </p:spTree>
    <p:extLst>
      <p:ext uri="{BB962C8B-B14F-4D97-AF65-F5344CB8AC3E}">
        <p14:creationId xmlns:p14="http://schemas.microsoft.com/office/powerpoint/2010/main" val="400831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4F238B-B3B5-4D5D-AC34-30DB94D37840}" type="datetimeFigureOut">
              <a:rPr lang="en-US" smtClean="0"/>
              <a:t>8/31/2014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21398-6BE6-4040-AF45-E0A3CBD30186}" type="slidenum">
              <a:rPr lang="en-US" smtClean="0"/>
              <a:t>‹#›</a:t>
            </a:fld>
            <a:endParaRPr lang="en-US"/>
          </a:p>
        </p:txBody>
      </p:sp>
    </p:spTree>
    <p:extLst>
      <p:ext uri="{BB962C8B-B14F-4D97-AF65-F5344CB8AC3E}">
        <p14:creationId xmlns:p14="http://schemas.microsoft.com/office/powerpoint/2010/main" val="2900407977"/>
      </p:ext>
    </p:extLst>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4F238B-B3B5-4D5D-AC34-30DB94D37840}" type="datetimeFigureOut">
              <a:rPr lang="en-US" smtClean="0"/>
              <a:t>8/31/2014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21398-6BE6-4040-AF45-E0A3CBD30186}" type="slidenum">
              <a:rPr lang="en-US" smtClean="0"/>
              <a:t>‹#›</a:t>
            </a:fld>
            <a:endParaRPr lang="en-US"/>
          </a:p>
        </p:txBody>
      </p:sp>
    </p:spTree>
    <p:extLst>
      <p:ext uri="{BB962C8B-B14F-4D97-AF65-F5344CB8AC3E}">
        <p14:creationId xmlns:p14="http://schemas.microsoft.com/office/powerpoint/2010/main" val="2779923590"/>
      </p:ext>
    </p:extLst>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4F238B-B3B5-4D5D-AC34-30DB94D37840}" type="datetimeFigureOut">
              <a:rPr lang="en-US" smtClean="0"/>
              <a:t>8/31/2014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21398-6BE6-4040-AF45-E0A3CBD30186}" type="slidenum">
              <a:rPr lang="en-US" smtClean="0"/>
              <a:t>‹#›</a:t>
            </a:fld>
            <a:endParaRPr lang="en-US"/>
          </a:p>
        </p:txBody>
      </p:sp>
    </p:spTree>
    <p:extLst>
      <p:ext uri="{BB962C8B-B14F-4D97-AF65-F5344CB8AC3E}">
        <p14:creationId xmlns:p14="http://schemas.microsoft.com/office/powerpoint/2010/main" val="899250135"/>
      </p:ext>
    </p:extLst>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4F238B-B3B5-4D5D-AC34-30DB94D37840}" type="datetimeFigureOut">
              <a:rPr lang="en-US" smtClean="0"/>
              <a:t>8/31/2014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21398-6BE6-4040-AF45-E0A3CBD30186}" type="slidenum">
              <a:rPr lang="en-US" smtClean="0"/>
              <a:t>‹#›</a:t>
            </a:fld>
            <a:endParaRPr lang="en-US"/>
          </a:p>
        </p:txBody>
      </p:sp>
    </p:spTree>
    <p:extLst>
      <p:ext uri="{BB962C8B-B14F-4D97-AF65-F5344CB8AC3E}">
        <p14:creationId xmlns:p14="http://schemas.microsoft.com/office/powerpoint/2010/main" val="3078668355"/>
      </p:ext>
    </p:extLst>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4F238B-B3B5-4D5D-AC34-30DB94D37840}" type="datetimeFigureOut">
              <a:rPr lang="en-US" smtClean="0"/>
              <a:t>8/31/2014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21398-6BE6-4040-AF45-E0A3CBD30186}" type="slidenum">
              <a:rPr lang="en-US" smtClean="0"/>
              <a:t>‹#›</a:t>
            </a:fld>
            <a:endParaRPr lang="en-US"/>
          </a:p>
        </p:txBody>
      </p:sp>
    </p:spTree>
    <p:extLst>
      <p:ext uri="{BB962C8B-B14F-4D97-AF65-F5344CB8AC3E}">
        <p14:creationId xmlns:p14="http://schemas.microsoft.com/office/powerpoint/2010/main" val="1118254269"/>
      </p:ext>
    </p:extLst>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4F238B-B3B5-4D5D-AC34-30DB94D37840}" type="datetimeFigureOut">
              <a:rPr lang="en-US" smtClean="0"/>
              <a:t>8/31/2014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D21398-6BE6-4040-AF45-E0A3CBD30186}" type="slidenum">
              <a:rPr lang="en-US" smtClean="0"/>
              <a:t>‹#›</a:t>
            </a:fld>
            <a:endParaRPr lang="en-US"/>
          </a:p>
        </p:txBody>
      </p:sp>
    </p:spTree>
    <p:extLst>
      <p:ext uri="{BB962C8B-B14F-4D97-AF65-F5344CB8AC3E}">
        <p14:creationId xmlns:p14="http://schemas.microsoft.com/office/powerpoint/2010/main" val="3025614024"/>
      </p:ext>
    </p:extLst>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4F238B-B3B5-4D5D-AC34-30DB94D37840}" type="datetimeFigureOut">
              <a:rPr lang="en-US" smtClean="0"/>
              <a:t>8/31/2014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D21398-6BE6-4040-AF45-E0A3CBD30186}" type="slidenum">
              <a:rPr lang="en-US" smtClean="0"/>
              <a:t>‹#›</a:t>
            </a:fld>
            <a:endParaRPr lang="en-US"/>
          </a:p>
        </p:txBody>
      </p:sp>
    </p:spTree>
    <p:extLst>
      <p:ext uri="{BB962C8B-B14F-4D97-AF65-F5344CB8AC3E}">
        <p14:creationId xmlns:p14="http://schemas.microsoft.com/office/powerpoint/2010/main" val="3822044108"/>
      </p:ext>
    </p:extLst>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4F238B-B3B5-4D5D-AC34-30DB94D37840}" type="datetimeFigureOut">
              <a:rPr lang="en-US" smtClean="0"/>
              <a:t>8/31/2014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D21398-6BE6-4040-AF45-E0A3CBD30186}" type="slidenum">
              <a:rPr lang="en-US" smtClean="0"/>
              <a:t>‹#›</a:t>
            </a:fld>
            <a:endParaRPr lang="en-US"/>
          </a:p>
        </p:txBody>
      </p:sp>
    </p:spTree>
    <p:extLst>
      <p:ext uri="{BB962C8B-B14F-4D97-AF65-F5344CB8AC3E}">
        <p14:creationId xmlns:p14="http://schemas.microsoft.com/office/powerpoint/2010/main" val="3782180865"/>
      </p:ext>
    </p:extLst>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4F238B-B3B5-4D5D-AC34-30DB94D37840}" type="datetimeFigureOut">
              <a:rPr lang="en-US" smtClean="0"/>
              <a:t>8/31/2014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D21398-6BE6-4040-AF45-E0A3CBD30186}" type="slidenum">
              <a:rPr lang="en-US" smtClean="0"/>
              <a:t>‹#›</a:t>
            </a:fld>
            <a:endParaRPr lang="en-US"/>
          </a:p>
        </p:txBody>
      </p:sp>
    </p:spTree>
    <p:extLst>
      <p:ext uri="{BB962C8B-B14F-4D97-AF65-F5344CB8AC3E}">
        <p14:creationId xmlns:p14="http://schemas.microsoft.com/office/powerpoint/2010/main" val="890437500"/>
      </p:ext>
    </p:extLst>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4F238B-B3B5-4D5D-AC34-30DB94D37840}" type="datetimeFigureOut">
              <a:rPr lang="en-US" smtClean="0"/>
              <a:t>8/31/2014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D21398-6BE6-4040-AF45-E0A3CBD30186}" type="slidenum">
              <a:rPr lang="en-US" smtClean="0"/>
              <a:t>‹#›</a:t>
            </a:fld>
            <a:endParaRPr lang="en-US"/>
          </a:p>
        </p:txBody>
      </p:sp>
    </p:spTree>
    <p:extLst>
      <p:ext uri="{BB962C8B-B14F-4D97-AF65-F5344CB8AC3E}">
        <p14:creationId xmlns:p14="http://schemas.microsoft.com/office/powerpoint/2010/main" val="668893036"/>
      </p:ext>
    </p:extLst>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4F238B-B3B5-4D5D-AC34-30DB94D37840}" type="datetimeFigureOut">
              <a:rPr lang="en-US" smtClean="0"/>
              <a:t>8/31/2014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D21398-6BE6-4040-AF45-E0A3CBD30186}" type="slidenum">
              <a:rPr lang="en-US" smtClean="0"/>
              <a:t>‹#›</a:t>
            </a:fld>
            <a:endParaRPr lang="en-US"/>
          </a:p>
        </p:txBody>
      </p:sp>
    </p:spTree>
    <p:extLst>
      <p:ext uri="{BB962C8B-B14F-4D97-AF65-F5344CB8AC3E}">
        <p14:creationId xmlns:p14="http://schemas.microsoft.com/office/powerpoint/2010/main" val="2270995940"/>
      </p:ext>
    </p:extLst>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4F238B-B3B5-4D5D-AC34-30DB94D37840}" type="datetimeFigureOut">
              <a:rPr lang="en-US" smtClean="0"/>
              <a:t>8/31/2014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D21398-6BE6-4040-AF45-E0A3CBD30186}" type="slidenum">
              <a:rPr lang="en-US" smtClean="0"/>
              <a:t>‹#›</a:t>
            </a:fld>
            <a:endParaRPr lang="en-US"/>
          </a:p>
        </p:txBody>
      </p:sp>
    </p:spTree>
    <p:extLst>
      <p:ext uri="{BB962C8B-B14F-4D97-AF65-F5344CB8AC3E}">
        <p14:creationId xmlns:p14="http://schemas.microsoft.com/office/powerpoint/2010/main" val="1493876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ircl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jpg"/><Relationship Id="rId10" Type="http://schemas.openxmlformats.org/officeDocument/2006/relationships/image" Target="../media/image8.jpeg"/><Relationship Id="rId4" Type="http://schemas.openxmlformats.org/officeDocument/2006/relationships/image" Target="../media/image2.jpg"/><Relationship Id="rId9"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1813094"/>
      </p:ext>
    </p:extLst>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756" y="878774"/>
            <a:ext cx="11792197" cy="5763116"/>
          </a:xfrm>
          <a:prstGeom prst="rect">
            <a:avLst/>
          </a:prstGeom>
          <a:noFill/>
        </p:spPr>
        <p:txBody>
          <a:bodyPr wrap="square" rtlCol="0">
            <a:spAutoFit/>
          </a:bodyPr>
          <a:lstStyle/>
          <a:p>
            <a:r>
              <a:rPr lang="en-US" sz="3350" b="1" i="1" baseline="30000" dirty="0">
                <a:solidFill>
                  <a:srgbClr val="FF0000"/>
                </a:solidFill>
                <a:effectLst>
                  <a:outerShdw blurRad="38100" dist="38100" dir="2700000" algn="tl">
                    <a:srgbClr val="000000">
                      <a:alpha val="43137"/>
                    </a:srgbClr>
                  </a:outerShdw>
                </a:effectLst>
              </a:rPr>
              <a:t>23 </a:t>
            </a:r>
            <a:r>
              <a:rPr lang="en-US" sz="3350" b="1" dirty="0"/>
              <a:t>By faith Moses, when he was born, was hidden three months by his parents, because they saw he was a beautiful child; and they were not afraid of the king’s command</a:t>
            </a:r>
            <a:r>
              <a:rPr lang="en-US" sz="3350" b="1" dirty="0" smtClean="0"/>
              <a:t>. </a:t>
            </a:r>
            <a:r>
              <a:rPr lang="en-US" sz="3350" b="1" i="1" baseline="30000" dirty="0" smtClean="0">
                <a:solidFill>
                  <a:srgbClr val="FF0000"/>
                </a:solidFill>
                <a:effectLst>
                  <a:outerShdw blurRad="38100" dist="38100" dir="2700000" algn="tl">
                    <a:srgbClr val="000000">
                      <a:alpha val="43137"/>
                    </a:srgbClr>
                  </a:outerShdw>
                </a:effectLst>
              </a:rPr>
              <a:t>24</a:t>
            </a:r>
            <a:r>
              <a:rPr lang="en-US" sz="3350" b="1" baseline="30000" dirty="0"/>
              <a:t> </a:t>
            </a:r>
            <a:r>
              <a:rPr lang="en-US" sz="3350" b="1" dirty="0"/>
              <a:t>By faith Moses, when he became of age, refused to be called the son of Pharaoh’s daughter, </a:t>
            </a:r>
            <a:r>
              <a:rPr lang="en-US" sz="3350" b="1" i="1" baseline="30000" dirty="0">
                <a:solidFill>
                  <a:srgbClr val="FF0000"/>
                </a:solidFill>
                <a:effectLst>
                  <a:outerShdw blurRad="38100" dist="38100" dir="2700000" algn="tl">
                    <a:srgbClr val="000000">
                      <a:alpha val="43137"/>
                    </a:srgbClr>
                  </a:outerShdw>
                </a:effectLst>
              </a:rPr>
              <a:t>25 </a:t>
            </a:r>
            <a:r>
              <a:rPr lang="en-US" sz="3350" b="1" dirty="0"/>
              <a:t>choosing rather to suffer affliction with the people of God than to enjoy the passing pleasures of sin, </a:t>
            </a:r>
            <a:r>
              <a:rPr lang="en-US" sz="3350" b="1" i="1" baseline="30000" dirty="0">
                <a:solidFill>
                  <a:srgbClr val="FF0000"/>
                </a:solidFill>
                <a:effectLst>
                  <a:outerShdw blurRad="38100" dist="38100" dir="2700000" algn="tl">
                    <a:srgbClr val="000000">
                      <a:alpha val="43137"/>
                    </a:srgbClr>
                  </a:outerShdw>
                </a:effectLst>
              </a:rPr>
              <a:t>26 </a:t>
            </a:r>
            <a:r>
              <a:rPr lang="en-US" sz="3350" b="1" dirty="0"/>
              <a:t>esteeming the reproach of Christ greater riches than the treasures </a:t>
            </a:r>
            <a:r>
              <a:rPr lang="en-US" sz="3350" b="1" dirty="0" smtClean="0"/>
              <a:t>in </a:t>
            </a:r>
            <a:r>
              <a:rPr lang="en-US" sz="3350" b="1" dirty="0"/>
              <a:t>Egypt; for he looked to the reward</a:t>
            </a:r>
            <a:r>
              <a:rPr lang="en-US" sz="3350" b="1" dirty="0" smtClean="0"/>
              <a:t>. </a:t>
            </a:r>
            <a:r>
              <a:rPr lang="en-US" sz="3350" b="1" i="1" baseline="30000" dirty="0" smtClean="0">
                <a:solidFill>
                  <a:srgbClr val="FF0000"/>
                </a:solidFill>
                <a:effectLst>
                  <a:outerShdw blurRad="38100" dist="38100" dir="2700000" algn="tl">
                    <a:srgbClr val="000000">
                      <a:alpha val="43137"/>
                    </a:srgbClr>
                  </a:outerShdw>
                </a:effectLst>
              </a:rPr>
              <a:t>27</a:t>
            </a:r>
            <a:r>
              <a:rPr lang="en-US" sz="3350" b="1" i="1" baseline="30000" dirty="0">
                <a:solidFill>
                  <a:srgbClr val="FF0000"/>
                </a:solidFill>
                <a:effectLst>
                  <a:outerShdw blurRad="38100" dist="38100" dir="2700000" algn="tl">
                    <a:srgbClr val="000000">
                      <a:alpha val="43137"/>
                    </a:srgbClr>
                  </a:outerShdw>
                </a:effectLst>
              </a:rPr>
              <a:t> </a:t>
            </a:r>
            <a:r>
              <a:rPr lang="en-US" sz="3350" b="1" dirty="0"/>
              <a:t>By faith he forsook Egypt, not fearing the wrath of the king; for he endured as seeing Him who is invisible. </a:t>
            </a:r>
            <a:r>
              <a:rPr lang="en-US" sz="3350" b="1" i="1" baseline="30000" dirty="0">
                <a:solidFill>
                  <a:srgbClr val="FF0000"/>
                </a:solidFill>
                <a:effectLst>
                  <a:outerShdw blurRad="38100" dist="38100" dir="2700000" algn="tl">
                    <a:srgbClr val="000000">
                      <a:alpha val="43137"/>
                    </a:srgbClr>
                  </a:outerShdw>
                </a:effectLst>
              </a:rPr>
              <a:t>28</a:t>
            </a:r>
            <a:r>
              <a:rPr lang="en-US" sz="3350" b="1" baseline="30000" dirty="0"/>
              <a:t> </a:t>
            </a:r>
            <a:r>
              <a:rPr lang="en-US" sz="3350" b="1" dirty="0"/>
              <a:t>By faith he kept the Passover and the sprinkling of blood, lest he who destroyed the firstborn should touch them.</a:t>
            </a:r>
          </a:p>
        </p:txBody>
      </p:sp>
      <p:sp>
        <p:nvSpPr>
          <p:cNvPr id="3" name="Rectangle 2"/>
          <p:cNvSpPr/>
          <p:nvPr/>
        </p:nvSpPr>
        <p:spPr>
          <a:xfrm>
            <a:off x="2655222" y="0"/>
            <a:ext cx="6909264" cy="110799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cap="none" spc="600" dirty="0" smtClean="0">
                <a:ln w="11430">
                  <a:solidFill>
                    <a:srgbClr val="00B0F0"/>
                  </a:solidFill>
                </a:ln>
                <a:solidFill>
                  <a:srgbClr val="FF0000"/>
                </a:solidFill>
                <a:effectLst>
                  <a:outerShdw blurRad="50800" dist="39000" dir="5460000" algn="tl">
                    <a:srgbClr val="000000">
                      <a:alpha val="38000"/>
                    </a:srgbClr>
                  </a:outerShdw>
                </a:effectLst>
                <a:latin typeface="Monotype Corsiva" panose="03010101010201010101" pitchFamily="66" charset="0"/>
              </a:rPr>
              <a:t>Hebrews 11:23-28</a:t>
            </a:r>
            <a:endParaRPr lang="en-US" sz="6600" b="1" cap="none" spc="600" dirty="0">
              <a:ln w="11430">
                <a:solidFill>
                  <a:srgbClr val="00B0F0"/>
                </a:solidFill>
              </a:ln>
              <a:solidFill>
                <a:srgbClr val="FF0000"/>
              </a:solidFill>
              <a:effectLst>
                <a:outerShdw blurRad="50800" dist="39000" dir="5460000" algn="tl">
                  <a:srgbClr val="000000">
                    <a:alpha val="38000"/>
                  </a:srgbClr>
                </a:outerShdw>
              </a:effectLst>
              <a:latin typeface="Monotype Corsiva" panose="03010101010201010101" pitchFamily="66" charset="0"/>
            </a:endParaRPr>
          </a:p>
        </p:txBody>
      </p:sp>
    </p:spTree>
    <p:extLst>
      <p:ext uri="{BB962C8B-B14F-4D97-AF65-F5344CB8AC3E}">
        <p14:creationId xmlns:p14="http://schemas.microsoft.com/office/powerpoint/2010/main" val="2221723939"/>
      </p:ext>
    </p:extLst>
  </p:cSld>
  <p:clrMapOvr>
    <a:masterClrMapping/>
  </p:clrMapOvr>
  <p:transition spd="slow">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6126717"/>
      </p:ext>
    </p:extLst>
  </p:cSld>
  <p:clrMapOvr>
    <a:masterClrMapping/>
  </p:clrMapOvr>
  <p:transition spd="slow">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0">
              <a:schemeClr val="accent6">
                <a:lumMod val="0"/>
                <a:lumOff val="100000"/>
              </a:schemeClr>
            </a:gs>
            <a:gs pos="100000">
              <a:schemeClr val="tx1"/>
            </a:gs>
          </a:gsLst>
          <a:path path="circle">
            <a:fillToRect l="50000" t="-80000" r="50000" b="180000"/>
          </a:path>
        </a:gradFill>
        <a:effectLst/>
      </p:bgPr>
    </p:bg>
    <p:spTree>
      <p:nvGrpSpPr>
        <p:cNvPr id="1" name=""/>
        <p:cNvGrpSpPr/>
        <p:nvPr/>
      </p:nvGrpSpPr>
      <p:grpSpPr>
        <a:xfrm>
          <a:off x="0" y="0"/>
          <a:ext cx="0" cy="0"/>
          <a:chOff x="0" y="0"/>
          <a:chExt cx="0" cy="0"/>
        </a:xfrm>
      </p:grpSpPr>
      <p:sp>
        <p:nvSpPr>
          <p:cNvPr id="6" name="Oval 5"/>
          <p:cNvSpPr/>
          <p:nvPr/>
        </p:nvSpPr>
        <p:spPr>
          <a:xfrm>
            <a:off x="7712140" y="2889355"/>
            <a:ext cx="3864864" cy="3276600"/>
          </a:xfrm>
          <a:prstGeom prst="ellipse">
            <a:avLst/>
          </a:prstGeom>
          <a:solidFill>
            <a:schemeClr val="bg1"/>
          </a:solidFill>
          <a:ln>
            <a:solidFill>
              <a:schemeClr val="bg1"/>
            </a:solidFill>
          </a:ln>
          <a:effectLst>
            <a:glow rad="635000">
              <a:schemeClr val="bg1"/>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 the Lord spoke to Moses face to face, as a man speaks to his friend. </a:t>
            </a:r>
            <a:r>
              <a:rPr lang="en-US" sz="24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Exodus 33:11</a:t>
            </a:r>
            <a:endPar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t="8832" b="30922"/>
          <a:stretch/>
        </p:blipFill>
        <p:spPr>
          <a:xfrm>
            <a:off x="2005922" y="24385"/>
            <a:ext cx="8180156" cy="914400"/>
          </a:xfrm>
          <a:prstGeom prst="rect">
            <a:avLst/>
          </a:prstGeom>
        </p:spPr>
      </p:pic>
      <p:sp>
        <p:nvSpPr>
          <p:cNvPr id="33" name="Oval 32"/>
          <p:cNvSpPr/>
          <p:nvPr/>
        </p:nvSpPr>
        <p:spPr>
          <a:xfrm>
            <a:off x="7712140" y="2889355"/>
            <a:ext cx="3864864" cy="3276600"/>
          </a:xfrm>
          <a:prstGeom prst="ellipse">
            <a:avLst/>
          </a:prstGeom>
          <a:blipFill dpi="0" rotWithShape="1">
            <a:blip r:embed="rId4">
              <a:extLst>
                <a:ext uri="{28A0092B-C50C-407E-A947-70E740481C1C}">
                  <a14:useLocalDpi xmlns:a14="http://schemas.microsoft.com/office/drawing/2010/main" val="0"/>
                </a:ext>
              </a:extLst>
            </a:blip>
            <a:srcRect/>
            <a:stretch>
              <a:fillRect/>
            </a:stretch>
          </a:blipFill>
          <a:ln>
            <a:solidFill>
              <a:schemeClr val="bg1"/>
            </a:solidFill>
          </a:ln>
          <a:effectLst>
            <a:glow rad="635000">
              <a:schemeClr val="bg1"/>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4" name="Oval 33"/>
          <p:cNvSpPr/>
          <p:nvPr/>
        </p:nvSpPr>
        <p:spPr>
          <a:xfrm>
            <a:off x="7712140" y="2889355"/>
            <a:ext cx="3864864" cy="3276600"/>
          </a:xfrm>
          <a:prstGeom prst="ellipse">
            <a:avLst/>
          </a:prstGeom>
          <a:blipFill dpi="0" rotWithShape="1">
            <a:blip r:embed="rId5">
              <a:extLst>
                <a:ext uri="{28A0092B-C50C-407E-A947-70E740481C1C}">
                  <a14:useLocalDpi xmlns:a14="http://schemas.microsoft.com/office/drawing/2010/main" val="0"/>
                </a:ext>
              </a:extLst>
            </a:blip>
            <a:srcRect/>
            <a:stretch>
              <a:fillRect/>
            </a:stretch>
          </a:blipFill>
          <a:ln>
            <a:solidFill>
              <a:schemeClr val="bg1"/>
            </a:solidFill>
          </a:ln>
          <a:effectLst>
            <a:glow rad="635000">
              <a:schemeClr val="bg1"/>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5" name="Oval 34"/>
          <p:cNvSpPr/>
          <p:nvPr/>
        </p:nvSpPr>
        <p:spPr>
          <a:xfrm>
            <a:off x="7712140" y="2889355"/>
            <a:ext cx="3864864" cy="3276600"/>
          </a:xfrm>
          <a:prstGeom prst="ellipse">
            <a:avLst/>
          </a:prstGeom>
          <a:blipFill dpi="0" rotWithShape="1">
            <a:blip r:embed="rId6">
              <a:extLst>
                <a:ext uri="{28A0092B-C50C-407E-A947-70E740481C1C}">
                  <a14:useLocalDpi xmlns:a14="http://schemas.microsoft.com/office/drawing/2010/main" val="0"/>
                </a:ext>
              </a:extLst>
            </a:blip>
            <a:srcRect/>
            <a:stretch>
              <a:fillRect/>
            </a:stretch>
          </a:blipFill>
          <a:ln>
            <a:solidFill>
              <a:schemeClr val="bg1"/>
            </a:solidFill>
          </a:ln>
          <a:effectLst>
            <a:glow rad="635000">
              <a:schemeClr val="bg1"/>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6" name="Oval 35"/>
          <p:cNvSpPr/>
          <p:nvPr/>
        </p:nvSpPr>
        <p:spPr>
          <a:xfrm>
            <a:off x="7712140" y="2889355"/>
            <a:ext cx="3864864" cy="3276600"/>
          </a:xfrm>
          <a:prstGeom prst="ellipse">
            <a:avLst/>
          </a:prstGeom>
          <a:blipFill dpi="0" rotWithShape="1">
            <a:blip r:embed="rId7">
              <a:extLst>
                <a:ext uri="{28A0092B-C50C-407E-A947-70E740481C1C}">
                  <a14:useLocalDpi xmlns:a14="http://schemas.microsoft.com/office/drawing/2010/main" val="0"/>
                </a:ext>
              </a:extLst>
            </a:blip>
            <a:srcRect/>
            <a:stretch>
              <a:fillRect/>
            </a:stretch>
          </a:blipFill>
          <a:ln>
            <a:solidFill>
              <a:schemeClr val="bg1"/>
            </a:solidFill>
          </a:ln>
          <a:effectLst>
            <a:glow rad="635000">
              <a:schemeClr val="bg1"/>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7" name="Oval 36"/>
          <p:cNvSpPr/>
          <p:nvPr/>
        </p:nvSpPr>
        <p:spPr>
          <a:xfrm>
            <a:off x="7712140" y="2889355"/>
            <a:ext cx="3864864" cy="3276600"/>
          </a:xfrm>
          <a:prstGeom prst="ellipse">
            <a:avLst/>
          </a:prstGeom>
          <a:blipFill dpi="0" rotWithShape="1">
            <a:blip r:embed="rId8">
              <a:extLst>
                <a:ext uri="{28A0092B-C50C-407E-A947-70E740481C1C}">
                  <a14:useLocalDpi xmlns:a14="http://schemas.microsoft.com/office/drawing/2010/main" val="0"/>
                </a:ext>
              </a:extLst>
            </a:blip>
            <a:srcRect/>
            <a:stretch>
              <a:fillRect/>
            </a:stretch>
          </a:blipFill>
          <a:ln>
            <a:solidFill>
              <a:schemeClr val="bg1"/>
            </a:solidFill>
          </a:ln>
          <a:effectLst>
            <a:glow rad="635000">
              <a:schemeClr val="bg1"/>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8" name="Oval 37"/>
          <p:cNvSpPr/>
          <p:nvPr/>
        </p:nvSpPr>
        <p:spPr>
          <a:xfrm>
            <a:off x="7712140" y="2889355"/>
            <a:ext cx="3864864" cy="3276600"/>
          </a:xfrm>
          <a:prstGeom prst="ellipse">
            <a:avLst/>
          </a:prstGeom>
          <a:blipFill dpi="0" rotWithShape="1">
            <a:blip r:embed="rId9">
              <a:extLst>
                <a:ext uri="{28A0092B-C50C-407E-A947-70E740481C1C}">
                  <a14:useLocalDpi xmlns:a14="http://schemas.microsoft.com/office/drawing/2010/main" val="0"/>
                </a:ext>
              </a:extLst>
            </a:blip>
            <a:srcRect/>
            <a:stretch>
              <a:fillRect/>
            </a:stretch>
          </a:blipFill>
          <a:ln>
            <a:solidFill>
              <a:schemeClr val="bg1"/>
            </a:solidFill>
          </a:ln>
          <a:effectLst>
            <a:glow rad="635000">
              <a:schemeClr val="bg1"/>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1026" name="Picture 2" descr="http://www.creationswap.com/artwork/1/1/64/1164/1164_1164_5.jpg"/>
          <p:cNvPicPr>
            <a:picLocks noChangeAspect="1" noChangeArrowheads="1"/>
          </p:cNvPicPr>
          <p:nvPr/>
        </p:nvPicPr>
        <p:blipFill>
          <a:blip r:embed="rId10">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8314" y="1413446"/>
            <a:ext cx="6471656" cy="40129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792738" y="2078040"/>
            <a:ext cx="3342807" cy="3046988"/>
          </a:xfrm>
          <a:prstGeom prst="rect">
            <a:avLst/>
          </a:prstGeom>
          <a:noFill/>
        </p:spPr>
        <p:txBody>
          <a:bodyPr wrap="square" rtlCol="0">
            <a:spAutoFit/>
          </a:bodyPr>
          <a:lstStyle/>
          <a:p>
            <a:pPr algn="ctr"/>
            <a:r>
              <a:rPr lang="en-US" sz="3200" b="1" dirty="0">
                <a:ln>
                  <a:solidFill>
                    <a:srgbClr val="C00000"/>
                  </a:solidFill>
                </a:ln>
                <a:latin typeface="David" panose="020E0502060401010101" pitchFamily="34" charset="-79"/>
                <a:cs typeface="David" panose="020E0502060401010101" pitchFamily="34" charset="-79"/>
              </a:rPr>
              <a:t>By faith Moses, when he was born, was hidden three months by his parents</a:t>
            </a:r>
            <a:r>
              <a:rPr lang="en-US" sz="3200" b="1" dirty="0" smtClean="0">
                <a:ln>
                  <a:solidFill>
                    <a:srgbClr val="C00000"/>
                  </a:solidFill>
                </a:ln>
                <a:latin typeface="David" panose="020E0502060401010101" pitchFamily="34" charset="-79"/>
                <a:cs typeface="David" panose="020E0502060401010101" pitchFamily="34" charset="-79"/>
              </a:rPr>
              <a:t>,</a:t>
            </a:r>
          </a:p>
          <a:p>
            <a:pPr algn="ctr"/>
            <a:r>
              <a:rPr lang="en-US" sz="3200" b="1" dirty="0" smtClean="0">
                <a:ln>
                  <a:solidFill>
                    <a:srgbClr val="C00000"/>
                  </a:solidFill>
                </a:ln>
                <a:latin typeface="David" panose="020E0502060401010101" pitchFamily="34" charset="-79"/>
                <a:cs typeface="David" panose="020E0502060401010101" pitchFamily="34" charset="-79"/>
              </a:rPr>
              <a:t>(NKJ)</a:t>
            </a:r>
            <a:endParaRPr lang="en-US" sz="3200" b="1" dirty="0">
              <a:ln>
                <a:solidFill>
                  <a:srgbClr val="C00000"/>
                </a:solidFill>
              </a:ln>
              <a:latin typeface="David" panose="020E0502060401010101" pitchFamily="34" charset="-79"/>
              <a:cs typeface="David" panose="020E0502060401010101" pitchFamily="34" charset="-79"/>
            </a:endParaRPr>
          </a:p>
        </p:txBody>
      </p:sp>
      <p:sp>
        <p:nvSpPr>
          <p:cNvPr id="13" name="TextBox 12"/>
          <p:cNvSpPr txBox="1"/>
          <p:nvPr/>
        </p:nvSpPr>
        <p:spPr>
          <a:xfrm>
            <a:off x="1792738" y="2207370"/>
            <a:ext cx="3342807" cy="2554545"/>
          </a:xfrm>
          <a:prstGeom prst="rect">
            <a:avLst/>
          </a:prstGeom>
          <a:noFill/>
        </p:spPr>
        <p:txBody>
          <a:bodyPr wrap="square" rtlCol="0">
            <a:spAutoFit/>
          </a:bodyPr>
          <a:lstStyle/>
          <a:p>
            <a:pPr algn="ctr"/>
            <a:r>
              <a:rPr lang="en-US" sz="3200" b="1" dirty="0">
                <a:ln>
                  <a:solidFill>
                    <a:srgbClr val="C00000"/>
                  </a:solidFill>
                </a:ln>
                <a:latin typeface="David" panose="020E0502060401010101" pitchFamily="34" charset="-79"/>
                <a:cs typeface="David" panose="020E0502060401010101" pitchFamily="34" charset="-79"/>
              </a:rPr>
              <a:t>By faith Moses’ parents hid him for three months after he was born</a:t>
            </a:r>
            <a:r>
              <a:rPr lang="en-US" sz="3200" b="1" dirty="0" smtClean="0">
                <a:ln>
                  <a:solidFill>
                    <a:srgbClr val="C00000"/>
                  </a:solidFill>
                </a:ln>
                <a:latin typeface="David" panose="020E0502060401010101" pitchFamily="34" charset="-79"/>
                <a:cs typeface="David" panose="020E0502060401010101" pitchFamily="34" charset="-79"/>
              </a:rPr>
              <a:t>,</a:t>
            </a:r>
          </a:p>
          <a:p>
            <a:pPr algn="ctr"/>
            <a:r>
              <a:rPr lang="en-US" sz="3200" b="1" dirty="0" smtClean="0">
                <a:ln>
                  <a:solidFill>
                    <a:srgbClr val="C00000"/>
                  </a:solidFill>
                </a:ln>
                <a:latin typeface="David" panose="020E0502060401010101" pitchFamily="34" charset="-79"/>
                <a:cs typeface="David" panose="020E0502060401010101" pitchFamily="34" charset="-79"/>
              </a:rPr>
              <a:t>(NIV)</a:t>
            </a:r>
            <a:endParaRPr lang="en-US" sz="3200" b="1" dirty="0">
              <a:ln>
                <a:solidFill>
                  <a:srgbClr val="C00000"/>
                </a:solidFill>
              </a:ln>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605875423"/>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3000" fill="hold"/>
                                        <p:tgtEl>
                                          <p:spTgt spid="6"/>
                                        </p:tgtEl>
                                        <p:attrNameLst>
                                          <p:attrName>ppt_w</p:attrName>
                                        </p:attrNameLst>
                                      </p:cBhvr>
                                      <p:tavLst>
                                        <p:tav tm="0">
                                          <p:val>
                                            <p:fltVal val="0"/>
                                          </p:val>
                                        </p:tav>
                                        <p:tav tm="100000">
                                          <p:val>
                                            <p:strVal val="#ppt_w"/>
                                          </p:val>
                                        </p:tav>
                                      </p:tavLst>
                                    </p:anim>
                                    <p:anim calcmode="lin" valueType="num">
                                      <p:cBhvr>
                                        <p:cTn id="8" dur="3000" fill="hold"/>
                                        <p:tgtEl>
                                          <p:spTgt spid="6"/>
                                        </p:tgtEl>
                                        <p:attrNameLst>
                                          <p:attrName>ppt_h</p:attrName>
                                        </p:attrNameLst>
                                      </p:cBhvr>
                                      <p:tavLst>
                                        <p:tav tm="0">
                                          <p:val>
                                            <p:fltVal val="0"/>
                                          </p:val>
                                        </p:tav>
                                        <p:tav tm="100000">
                                          <p:val>
                                            <p:strVal val="#ppt_h"/>
                                          </p:val>
                                        </p:tav>
                                      </p:tavLst>
                                    </p:anim>
                                    <p:animEffect transition="in" filter="fade">
                                      <p:cBhvr>
                                        <p:cTn id="9" dur="3000"/>
                                        <p:tgtEl>
                                          <p:spTgt spid="6"/>
                                        </p:tgtEl>
                                      </p:cBhvr>
                                    </p:animEffect>
                                    <p:anim calcmode="lin" valueType="num">
                                      <p:cBhvr>
                                        <p:cTn id="10" dur="3000" fill="hold"/>
                                        <p:tgtEl>
                                          <p:spTgt spid="6"/>
                                        </p:tgtEl>
                                        <p:attrNameLst>
                                          <p:attrName>ppt_x</p:attrName>
                                        </p:attrNameLst>
                                      </p:cBhvr>
                                      <p:tavLst>
                                        <p:tav tm="0">
                                          <p:val>
                                            <p:fltVal val="0.5"/>
                                          </p:val>
                                        </p:tav>
                                        <p:tav tm="100000">
                                          <p:val>
                                            <p:strVal val="#ppt_x"/>
                                          </p:val>
                                        </p:tav>
                                      </p:tavLst>
                                    </p:anim>
                                    <p:anim calcmode="lin" valueType="num">
                                      <p:cBhvr>
                                        <p:cTn id="11" dur="3000" fill="hold"/>
                                        <p:tgtEl>
                                          <p:spTgt spid="6"/>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6" presetClass="exit" presetSubtype="16" fill="hold" grpId="1" nodeType="clickEffect">
                                  <p:stCondLst>
                                    <p:cond delay="0"/>
                                  </p:stCondLst>
                                  <p:childTnLst>
                                    <p:animEffect transition="out" filter="circle(in)">
                                      <p:cBhvr>
                                        <p:cTn id="15" dur="2000"/>
                                        <p:tgtEl>
                                          <p:spTgt spid="6"/>
                                        </p:tgtEl>
                                      </p:cBhvr>
                                    </p:animEffect>
                                    <p:set>
                                      <p:cBhvr>
                                        <p:cTn id="16" dur="1" fill="hold">
                                          <p:stCondLst>
                                            <p:cond delay="1999"/>
                                          </p:stCondLst>
                                        </p:cTn>
                                        <p:tgtEl>
                                          <p:spTgt spid="6"/>
                                        </p:tgtEl>
                                        <p:attrNameLst>
                                          <p:attrName>style.visibility</p:attrName>
                                        </p:attrNameLst>
                                      </p:cBhvr>
                                      <p:to>
                                        <p:strVal val="hidden"/>
                                      </p:to>
                                    </p:set>
                                  </p:childTnLst>
                                </p:cTn>
                              </p:par>
                              <p:par>
                                <p:cTn id="17" presetID="6" presetClass="entr" presetSubtype="16"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circle(in)">
                                      <p:cBhvr>
                                        <p:cTn id="19" dur="2000"/>
                                        <p:tgtEl>
                                          <p:spTgt spid="33"/>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xit" presetSubtype="16" fill="hold" grpId="1" nodeType="clickEffect">
                                  <p:stCondLst>
                                    <p:cond delay="0"/>
                                  </p:stCondLst>
                                  <p:childTnLst>
                                    <p:animEffect transition="out" filter="circle(in)">
                                      <p:cBhvr>
                                        <p:cTn id="23" dur="2000"/>
                                        <p:tgtEl>
                                          <p:spTgt spid="33"/>
                                        </p:tgtEl>
                                      </p:cBhvr>
                                    </p:animEffect>
                                    <p:set>
                                      <p:cBhvr>
                                        <p:cTn id="24" dur="1" fill="hold">
                                          <p:stCondLst>
                                            <p:cond delay="1999"/>
                                          </p:stCondLst>
                                        </p:cTn>
                                        <p:tgtEl>
                                          <p:spTgt spid="33"/>
                                        </p:tgtEl>
                                        <p:attrNameLst>
                                          <p:attrName>style.visibility</p:attrName>
                                        </p:attrNameLst>
                                      </p:cBhvr>
                                      <p:to>
                                        <p:strVal val="hidden"/>
                                      </p:to>
                                    </p:set>
                                  </p:childTnLst>
                                </p:cTn>
                              </p:par>
                              <p:par>
                                <p:cTn id="25" presetID="6" presetClass="entr" presetSubtype="16"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circle(in)">
                                      <p:cBhvr>
                                        <p:cTn id="27" dur="2000"/>
                                        <p:tgtEl>
                                          <p:spTgt spid="34"/>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xit" presetSubtype="16" fill="hold" grpId="1" nodeType="clickEffect">
                                  <p:stCondLst>
                                    <p:cond delay="0"/>
                                  </p:stCondLst>
                                  <p:childTnLst>
                                    <p:animEffect transition="out" filter="circle(in)">
                                      <p:cBhvr>
                                        <p:cTn id="31" dur="2000"/>
                                        <p:tgtEl>
                                          <p:spTgt spid="34"/>
                                        </p:tgtEl>
                                      </p:cBhvr>
                                    </p:animEffect>
                                    <p:set>
                                      <p:cBhvr>
                                        <p:cTn id="32" dur="1" fill="hold">
                                          <p:stCondLst>
                                            <p:cond delay="1999"/>
                                          </p:stCondLst>
                                        </p:cTn>
                                        <p:tgtEl>
                                          <p:spTgt spid="34"/>
                                        </p:tgtEl>
                                        <p:attrNameLst>
                                          <p:attrName>style.visibility</p:attrName>
                                        </p:attrNameLst>
                                      </p:cBhvr>
                                      <p:to>
                                        <p:strVal val="hidden"/>
                                      </p:to>
                                    </p:set>
                                  </p:childTnLst>
                                </p:cTn>
                              </p:par>
                              <p:par>
                                <p:cTn id="33" presetID="6" presetClass="entr" presetSubtype="16" fill="hold" grpId="0" nodeType="with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circle(in)">
                                      <p:cBhvr>
                                        <p:cTn id="35" dur="2000"/>
                                        <p:tgtEl>
                                          <p:spTgt spid="35"/>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xit" presetSubtype="16" fill="hold" grpId="1" nodeType="clickEffect">
                                  <p:stCondLst>
                                    <p:cond delay="0"/>
                                  </p:stCondLst>
                                  <p:childTnLst>
                                    <p:animEffect transition="out" filter="circle(in)">
                                      <p:cBhvr>
                                        <p:cTn id="39" dur="2000"/>
                                        <p:tgtEl>
                                          <p:spTgt spid="35"/>
                                        </p:tgtEl>
                                      </p:cBhvr>
                                    </p:animEffect>
                                    <p:set>
                                      <p:cBhvr>
                                        <p:cTn id="40" dur="1" fill="hold">
                                          <p:stCondLst>
                                            <p:cond delay="1999"/>
                                          </p:stCondLst>
                                        </p:cTn>
                                        <p:tgtEl>
                                          <p:spTgt spid="35"/>
                                        </p:tgtEl>
                                        <p:attrNameLst>
                                          <p:attrName>style.visibility</p:attrName>
                                        </p:attrNameLst>
                                      </p:cBhvr>
                                      <p:to>
                                        <p:strVal val="hidden"/>
                                      </p:to>
                                    </p:set>
                                  </p:childTnLst>
                                </p:cTn>
                              </p:par>
                              <p:par>
                                <p:cTn id="41" presetID="6" presetClass="entr" presetSubtype="16" fill="hold" grpId="0" nodeType="with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circle(in)">
                                      <p:cBhvr>
                                        <p:cTn id="43" dur="2000"/>
                                        <p:tgtEl>
                                          <p:spTgt spid="36"/>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xit" presetSubtype="16" fill="hold" grpId="1" nodeType="clickEffect">
                                  <p:stCondLst>
                                    <p:cond delay="0"/>
                                  </p:stCondLst>
                                  <p:childTnLst>
                                    <p:animEffect transition="out" filter="circle(in)">
                                      <p:cBhvr>
                                        <p:cTn id="47" dur="2000"/>
                                        <p:tgtEl>
                                          <p:spTgt spid="36"/>
                                        </p:tgtEl>
                                      </p:cBhvr>
                                    </p:animEffect>
                                    <p:set>
                                      <p:cBhvr>
                                        <p:cTn id="48" dur="1" fill="hold">
                                          <p:stCondLst>
                                            <p:cond delay="1999"/>
                                          </p:stCondLst>
                                        </p:cTn>
                                        <p:tgtEl>
                                          <p:spTgt spid="36"/>
                                        </p:tgtEl>
                                        <p:attrNameLst>
                                          <p:attrName>style.visibility</p:attrName>
                                        </p:attrNameLst>
                                      </p:cBhvr>
                                      <p:to>
                                        <p:strVal val="hidden"/>
                                      </p:to>
                                    </p:set>
                                  </p:childTnLst>
                                </p:cTn>
                              </p:par>
                              <p:par>
                                <p:cTn id="49" presetID="6" presetClass="entr" presetSubtype="16" fill="hold" grpId="0" nodeType="withEffect">
                                  <p:stCondLst>
                                    <p:cond delay="0"/>
                                  </p:stCondLst>
                                  <p:childTnLst>
                                    <p:set>
                                      <p:cBhvr>
                                        <p:cTn id="50" dur="1" fill="hold">
                                          <p:stCondLst>
                                            <p:cond delay="0"/>
                                          </p:stCondLst>
                                        </p:cTn>
                                        <p:tgtEl>
                                          <p:spTgt spid="37"/>
                                        </p:tgtEl>
                                        <p:attrNameLst>
                                          <p:attrName>style.visibility</p:attrName>
                                        </p:attrNameLst>
                                      </p:cBhvr>
                                      <p:to>
                                        <p:strVal val="visible"/>
                                      </p:to>
                                    </p:set>
                                    <p:animEffect transition="in" filter="circle(in)">
                                      <p:cBhvr>
                                        <p:cTn id="51" dur="2000"/>
                                        <p:tgtEl>
                                          <p:spTgt spid="37"/>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xit" presetSubtype="16" fill="hold" grpId="1" nodeType="clickEffect">
                                  <p:stCondLst>
                                    <p:cond delay="0"/>
                                  </p:stCondLst>
                                  <p:childTnLst>
                                    <p:animEffect transition="out" filter="circle(in)">
                                      <p:cBhvr>
                                        <p:cTn id="55" dur="2000"/>
                                        <p:tgtEl>
                                          <p:spTgt spid="37"/>
                                        </p:tgtEl>
                                      </p:cBhvr>
                                    </p:animEffect>
                                    <p:set>
                                      <p:cBhvr>
                                        <p:cTn id="56" dur="1" fill="hold">
                                          <p:stCondLst>
                                            <p:cond delay="1999"/>
                                          </p:stCondLst>
                                        </p:cTn>
                                        <p:tgtEl>
                                          <p:spTgt spid="37"/>
                                        </p:tgtEl>
                                        <p:attrNameLst>
                                          <p:attrName>style.visibility</p:attrName>
                                        </p:attrNameLst>
                                      </p:cBhvr>
                                      <p:to>
                                        <p:strVal val="hidden"/>
                                      </p:to>
                                    </p:set>
                                  </p:childTnLst>
                                </p:cTn>
                              </p:par>
                              <p:par>
                                <p:cTn id="57" presetID="6" presetClass="entr" presetSubtype="16" fill="hold" grpId="0" nodeType="with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circle(in)">
                                      <p:cBhvr>
                                        <p:cTn id="59" dur="2000"/>
                                        <p:tgtEl>
                                          <p:spTgt spid="38"/>
                                        </p:tgtEl>
                                      </p:cBhvr>
                                    </p:animEffect>
                                  </p:childTnLst>
                                </p:cTn>
                              </p:par>
                              <p:par>
                                <p:cTn id="60" presetID="16" presetClass="entr" presetSubtype="37" fill="hold" nodeType="withEffect">
                                  <p:stCondLst>
                                    <p:cond delay="0"/>
                                  </p:stCondLst>
                                  <p:childTnLst>
                                    <p:set>
                                      <p:cBhvr>
                                        <p:cTn id="61" dur="1" fill="hold">
                                          <p:stCondLst>
                                            <p:cond delay="0"/>
                                          </p:stCondLst>
                                        </p:cTn>
                                        <p:tgtEl>
                                          <p:spTgt spid="1026"/>
                                        </p:tgtEl>
                                        <p:attrNameLst>
                                          <p:attrName>style.visibility</p:attrName>
                                        </p:attrNameLst>
                                      </p:cBhvr>
                                      <p:to>
                                        <p:strVal val="visible"/>
                                      </p:to>
                                    </p:set>
                                    <p:animEffect transition="in" filter="barn(outVertical)">
                                      <p:cBhvr>
                                        <p:cTn id="62" dur="2000"/>
                                        <p:tgtEl>
                                          <p:spTgt spid="1026"/>
                                        </p:tgtEl>
                                      </p:cBhvr>
                                    </p:animEffect>
                                  </p:childTnLst>
                                </p:cTn>
                              </p:par>
                              <p:par>
                                <p:cTn id="63" presetID="16" presetClass="entr" presetSubtype="37" fill="hold" grpId="0" nodeType="withEffect">
                                  <p:stCondLst>
                                    <p:cond delay="0"/>
                                  </p:stCondLst>
                                  <p:childTnLst>
                                    <p:set>
                                      <p:cBhvr>
                                        <p:cTn id="64" dur="1" fill="hold">
                                          <p:stCondLst>
                                            <p:cond delay="0"/>
                                          </p:stCondLst>
                                        </p:cTn>
                                        <p:tgtEl>
                                          <p:spTgt spid="2"/>
                                        </p:tgtEl>
                                        <p:attrNameLst>
                                          <p:attrName>style.visibility</p:attrName>
                                        </p:attrNameLst>
                                      </p:cBhvr>
                                      <p:to>
                                        <p:strVal val="visible"/>
                                      </p:to>
                                    </p:set>
                                    <p:animEffect transition="in" filter="barn(outVertical)">
                                      <p:cBhvr>
                                        <p:cTn id="65" dur="2000"/>
                                        <p:tgtEl>
                                          <p:spTgt spid="2"/>
                                        </p:tgtEl>
                                      </p:cBhvr>
                                    </p:animEffect>
                                  </p:childTnLst>
                                </p:cTn>
                              </p:par>
                            </p:childTnLst>
                          </p:cTn>
                        </p:par>
                      </p:childTnLst>
                    </p:cTn>
                  </p:par>
                  <p:par>
                    <p:cTn id="66" fill="hold">
                      <p:stCondLst>
                        <p:cond delay="indefinite"/>
                      </p:stCondLst>
                      <p:childTnLst>
                        <p:par>
                          <p:cTn id="67" fill="hold">
                            <p:stCondLst>
                              <p:cond delay="0"/>
                            </p:stCondLst>
                            <p:childTnLst>
                              <p:par>
                                <p:cTn id="68" presetID="9" presetClass="exit" presetSubtype="0" fill="hold" grpId="1" nodeType="clickEffect">
                                  <p:stCondLst>
                                    <p:cond delay="0"/>
                                  </p:stCondLst>
                                  <p:childTnLst>
                                    <p:animEffect transition="out" filter="dissolve">
                                      <p:cBhvr>
                                        <p:cTn id="69" dur="2000"/>
                                        <p:tgtEl>
                                          <p:spTgt spid="2"/>
                                        </p:tgtEl>
                                      </p:cBhvr>
                                    </p:animEffect>
                                    <p:set>
                                      <p:cBhvr>
                                        <p:cTn id="70" dur="1" fill="hold">
                                          <p:stCondLst>
                                            <p:cond delay="1999"/>
                                          </p:stCondLst>
                                        </p:cTn>
                                        <p:tgtEl>
                                          <p:spTgt spid="2"/>
                                        </p:tgtEl>
                                        <p:attrNameLst>
                                          <p:attrName>style.visibility</p:attrName>
                                        </p:attrNameLst>
                                      </p:cBhvr>
                                      <p:to>
                                        <p:strVal val="hidden"/>
                                      </p:to>
                                    </p:set>
                                  </p:childTnLst>
                                </p:cTn>
                              </p:par>
                              <p:par>
                                <p:cTn id="71" presetID="9" presetClass="entr" presetSubtype="0" fill="hold" grpId="0" nodeType="with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dissolve">
                                      <p:cBhvr>
                                        <p:cTn id="73"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33" grpId="0" animBg="1"/>
      <p:bldP spid="33" grpId="1" animBg="1"/>
      <p:bldP spid="34" grpId="0" animBg="1"/>
      <p:bldP spid="34" grpId="1" animBg="1"/>
      <p:bldP spid="35" grpId="0" animBg="1"/>
      <p:bldP spid="35" grpId="1" animBg="1"/>
      <p:bldP spid="36" grpId="0" animBg="1"/>
      <p:bldP spid="36" grpId="1" animBg="1"/>
      <p:bldP spid="37" grpId="0" animBg="1"/>
      <p:bldP spid="37" grpId="1" animBg="1"/>
      <p:bldP spid="38" grpId="0" animBg="1"/>
      <p:bldP spid="2" grpId="0"/>
      <p:bldP spid="2" grpId="1"/>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0" b="-10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0" y="5086570"/>
            <a:ext cx="2718217" cy="1771430"/>
          </a:xfrm>
          <a:prstGeom prst="rect">
            <a:avLst/>
          </a:prstGeom>
          <a:effectLst>
            <a:softEdge rad="635000"/>
          </a:effectLst>
        </p:spPr>
      </p:pic>
      <p:sp>
        <p:nvSpPr>
          <p:cNvPr id="10" name="TextBox 9"/>
          <p:cNvSpPr txBox="1"/>
          <p:nvPr/>
        </p:nvSpPr>
        <p:spPr>
          <a:xfrm>
            <a:off x="179882" y="224852"/>
            <a:ext cx="11842229" cy="5632311"/>
          </a:xfrm>
          <a:prstGeom prst="rect">
            <a:avLst/>
          </a:prstGeom>
          <a:solidFill>
            <a:srgbClr val="FFFFFF">
              <a:alpha val="74902"/>
            </a:srgbClr>
          </a:solidFill>
        </p:spPr>
        <p:txBody>
          <a:bodyPr wrap="square" rtlCol="0">
            <a:spAutoFit/>
          </a:bodyPr>
          <a:lstStyle/>
          <a:p>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children of Israel were fruitful and increased abundantly, multiplied and grew exceedingly mighty; and the land was filled with them</a:t>
            </a:r>
            <a:r>
              <a:rPr lang="en-U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Now </a:t>
            </a: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there arose a new king over Egypt, who did not know Joseph. </a:t>
            </a:r>
            <a:r>
              <a:rPr lang="en-U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(Exod 1:7-8).</a:t>
            </a:r>
          </a:p>
          <a:p>
            <a:endParaRPr lang="en-U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 . let </a:t>
            </a: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us deal shrewdly with them, lest they multiply, and it happen, in the event of war, that they also join our enemies and fight against us, and so go up out of the </a:t>
            </a:r>
            <a:r>
              <a:rPr lang="en-U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land. Therefore </a:t>
            </a: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they set taskmasters over them to afflict them with their burdens</a:t>
            </a:r>
            <a:r>
              <a:rPr lang="en-U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(Exod 1:10-11).</a:t>
            </a:r>
          </a:p>
          <a:p>
            <a:endParaRPr lang="en-U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So Pharaoh commanded all his people, saying, e</a:t>
            </a:r>
            <a:r>
              <a:rPr lang="en-U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very </a:t>
            </a: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son who is </a:t>
            </a:r>
            <a:r>
              <a:rPr lang="en-U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born </a:t>
            </a: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shall cast into the </a:t>
            </a:r>
            <a:r>
              <a:rPr lang="en-U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river</a:t>
            </a: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 . (Exod 1:22).</a:t>
            </a:r>
            <a:endPar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805845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animEffect transition="in" filter="wipe(up)">
                                      <p:cBhvr>
                                        <p:cTn id="7" dur="2000"/>
                                        <p:tgtEl>
                                          <p:spTgt spid="10">
                                            <p:bg/>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xEl>
                                              <p:pRg st="0" end="0"/>
                                            </p:txEl>
                                          </p:spTgt>
                                        </p:tgtEl>
                                        <p:attrNameLst>
                                          <p:attrName>style.visibility</p:attrName>
                                        </p:attrNameLst>
                                      </p:cBhvr>
                                      <p:to>
                                        <p:strVal val="visible"/>
                                      </p:to>
                                    </p:set>
                                    <p:animEffect transition="in" filter="wipe(up)">
                                      <p:cBhvr>
                                        <p:cTn id="10" dur="2000"/>
                                        <p:tgtEl>
                                          <p:spTgt spid="10">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wipe(up)">
                                      <p:cBhvr>
                                        <p:cTn id="15" dur="2000"/>
                                        <p:tgtEl>
                                          <p:spTgt spid="10">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10">
                                            <p:txEl>
                                              <p:pRg st="4" end="4"/>
                                            </p:txEl>
                                          </p:spTgt>
                                        </p:tgtEl>
                                        <p:attrNameLst>
                                          <p:attrName>style.visibility</p:attrName>
                                        </p:attrNameLst>
                                      </p:cBhvr>
                                      <p:to>
                                        <p:strVal val="visible"/>
                                      </p:to>
                                    </p:set>
                                    <p:animEffect transition="in" filter="wipe(up)">
                                      <p:cBhvr>
                                        <p:cTn id="20" dur="20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bldLvl="5"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987384" y="134911"/>
            <a:ext cx="7944785" cy="4832092"/>
          </a:xfrm>
          <a:prstGeom prst="rect">
            <a:avLst/>
          </a:prstGeom>
          <a:solidFill>
            <a:srgbClr val="FFFFFF">
              <a:alpha val="74902"/>
            </a:srgbClr>
          </a:solidFill>
        </p:spPr>
        <p:txBody>
          <a:bodyPr wrap="square" rtlCol="0">
            <a:spAutoFit/>
          </a:bodyPr>
          <a:lstStyle/>
          <a:p>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a man of the house of Levi went and took as wife a daughter of Levi. </a:t>
            </a:r>
            <a:r>
              <a:rPr lang="en-U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So </a:t>
            </a: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woman conceived and bore a son. And when she saw that he was a beautiful child, </a:t>
            </a:r>
            <a:r>
              <a:rPr lang="en-US" sz="2800" b="1" dirty="0">
                <a:ln>
                  <a:solidFill>
                    <a:srgbClr val="C00000"/>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she hid him three months</a:t>
            </a: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a:t>
            </a: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when she could no longer hide him, she took an ark of bulrushes for him, daubed it with asphalt and pitch, put the child in it, and laid it in the reeds by the river’s bank.  </a:t>
            </a:r>
            <a:r>
              <a:rPr lang="en-U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a:t>
            </a: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his sister stood afar off, to know what would be done to him</a:t>
            </a:r>
            <a:r>
              <a:rPr lang="en-U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(Exod 2:1-4)</a:t>
            </a:r>
            <a:endPar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631082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ppt_x</p:attrName>
                                        </p:attrNameLst>
                                      </p:cBhvr>
                                      <p:tavLst>
                                        <p:tav tm="0">
                                          <p:val>
                                            <p:strVal val="#ppt_x"/>
                                          </p:val>
                                        </p:tav>
                                        <p:tav tm="100000">
                                          <p:val>
                                            <p:strVal val="#ppt_x"/>
                                          </p:val>
                                        </p:tav>
                                      </p:tavLst>
                                    </p:anim>
                                    <p:anim calcmode="lin" valueType="num">
                                      <p:cBhvr>
                                        <p:cTn id="9" dur="2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15" name="TextBox 14"/>
          <p:cNvSpPr txBox="1"/>
          <p:nvPr/>
        </p:nvSpPr>
        <p:spPr>
          <a:xfrm>
            <a:off x="5381469" y="194872"/>
            <a:ext cx="6490741" cy="4401205"/>
          </a:xfrm>
          <a:prstGeom prst="rect">
            <a:avLst/>
          </a:prstGeom>
          <a:solidFill>
            <a:srgbClr val="FFFFFF">
              <a:alpha val="74902"/>
            </a:srgbClr>
          </a:solidFill>
        </p:spPr>
        <p:txBody>
          <a:bodyPr wrap="square" rtlCol="0">
            <a:spAutoFit/>
          </a:bodyPr>
          <a:lstStyle/>
          <a:p>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“Then the daughter of Pharaoh came down to bathe at the river. And her maidens walked along the riverside; and when she saw the ark among the reeds, she sent her maid to get it. </a:t>
            </a:r>
            <a:r>
              <a:rPr lang="en-U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a:t>
            </a: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when she opened it, she saw the child, and behold, the baby wept. So she had compassion on him, and said, t</a:t>
            </a:r>
            <a:r>
              <a:rPr lang="en-U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his </a:t>
            </a:r>
            <a:r>
              <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is one of the Hebrews’ children</a:t>
            </a:r>
            <a:r>
              <a:rPr lang="en-US"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(Exodus 2:5-6)</a:t>
            </a:r>
            <a:endPar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841190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2000"/>
                                        <p:tgtEl>
                                          <p:spTgt spid="15"/>
                                        </p:tgtEl>
                                      </p:cBhvr>
                                    </p:animEffect>
                                    <p:anim calcmode="lin" valueType="num">
                                      <p:cBhvr>
                                        <p:cTn id="8" dur="2000" fill="hold"/>
                                        <p:tgtEl>
                                          <p:spTgt spid="15"/>
                                        </p:tgtEl>
                                        <p:attrNameLst>
                                          <p:attrName>ppt_x</p:attrName>
                                        </p:attrNameLst>
                                      </p:cBhvr>
                                      <p:tavLst>
                                        <p:tav tm="0">
                                          <p:val>
                                            <p:strVal val="#ppt_x"/>
                                          </p:val>
                                        </p:tav>
                                        <p:tav tm="100000">
                                          <p:val>
                                            <p:strVal val="#ppt_x"/>
                                          </p:val>
                                        </p:tav>
                                      </p:tavLst>
                                    </p:anim>
                                    <p:anim calcmode="lin" valueType="num">
                                      <p:cBhvr>
                                        <p:cTn id="9" dur="2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p:cNvSpPr txBox="1"/>
          <p:nvPr/>
        </p:nvSpPr>
        <p:spPr>
          <a:xfrm>
            <a:off x="3327816" y="734518"/>
            <a:ext cx="8379502" cy="5816977"/>
          </a:xfrm>
          <a:prstGeom prst="rect">
            <a:avLst/>
          </a:prstGeom>
          <a:noFill/>
        </p:spPr>
        <p:txBody>
          <a:bodyPr wrap="square" rtlCol="0">
            <a:spAutoFit/>
          </a:bodyPr>
          <a:lstStyle/>
          <a:p>
            <a:pPr>
              <a:lnSpc>
                <a:spcPct val="200000"/>
              </a:lnSpc>
            </a:pPr>
            <a:r>
              <a:rPr lang="en-US" sz="4800" b="1" dirty="0" smtClean="0">
                <a:ln>
                  <a:solidFill>
                    <a:srgbClr val="FFC000"/>
                  </a:solidFill>
                </a:ln>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 Faith that Produced Hope</a:t>
            </a:r>
          </a:p>
          <a:p>
            <a:pPr>
              <a:lnSpc>
                <a:spcPct val="200000"/>
              </a:lnSpc>
            </a:pPr>
            <a:r>
              <a:rPr lang="en-US" sz="4800" b="1" dirty="0" smtClean="0">
                <a:ln>
                  <a:solidFill>
                    <a:srgbClr val="FFC000"/>
                  </a:solidFill>
                </a:ln>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 Faith that Produced Courage</a:t>
            </a:r>
          </a:p>
          <a:p>
            <a:pPr>
              <a:lnSpc>
                <a:spcPct val="200000"/>
              </a:lnSpc>
            </a:pPr>
            <a:r>
              <a:rPr lang="en-US" sz="4800" b="1" dirty="0" smtClean="0">
                <a:ln>
                  <a:solidFill>
                    <a:srgbClr val="FFC000"/>
                  </a:solidFill>
                </a:ln>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 Faith that Produced Trust</a:t>
            </a:r>
          </a:p>
          <a:p>
            <a:pPr>
              <a:lnSpc>
                <a:spcPct val="200000"/>
              </a:lnSpc>
            </a:pPr>
            <a:r>
              <a:rPr lang="en-US" sz="4800" b="1" dirty="0" smtClean="0">
                <a:ln>
                  <a:solidFill>
                    <a:srgbClr val="FFC000"/>
                  </a:solidFill>
                </a:ln>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 Faith that Influenced a Son</a:t>
            </a:r>
            <a:endParaRPr lang="en-US" sz="4800" b="1" dirty="0">
              <a:ln>
                <a:solidFill>
                  <a:srgbClr val="FFC000"/>
                </a:solidFill>
              </a:ln>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32538" r="22750" b="17143"/>
          <a:stretch/>
        </p:blipFill>
        <p:spPr>
          <a:xfrm>
            <a:off x="587823" y="-1"/>
            <a:ext cx="2416629" cy="6858001"/>
          </a:xfrm>
          <a:prstGeom prst="rect">
            <a:avLst/>
          </a:prstGeom>
        </p:spPr>
      </p:pic>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t="11598" b="32592"/>
          <a:stretch/>
        </p:blipFill>
        <p:spPr>
          <a:xfrm>
            <a:off x="2028668" y="0"/>
            <a:ext cx="10058400" cy="734518"/>
          </a:xfrm>
          <a:prstGeom prst="rect">
            <a:avLst/>
          </a:prstGeom>
        </p:spPr>
      </p:pic>
    </p:spTree>
    <p:extLst>
      <p:ext uri="{BB962C8B-B14F-4D97-AF65-F5344CB8AC3E}">
        <p14:creationId xmlns:p14="http://schemas.microsoft.com/office/powerpoint/2010/main" val="2897736848"/>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left)">
                                      <p:cBhvr>
                                        <p:cTn id="2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5"/>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9903044"/>
      </p:ext>
    </p:extLst>
  </p:cSld>
  <p:clrMapOvr>
    <a:masterClrMapping/>
  </p:clrMapOvr>
  <p:transition spd="slow">
    <p:circl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644</TotalTime>
  <Words>410</Words>
  <Application>Microsoft Office PowerPoint</Application>
  <PresentationFormat>Custom</PresentationFormat>
  <Paragraphs>27</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J.R. Bronger</dc:creator>
  <cp:lastModifiedBy>Deacons Room</cp:lastModifiedBy>
  <cp:revision>34</cp:revision>
  <dcterms:created xsi:type="dcterms:W3CDTF">2014-08-19T14:33:59Z</dcterms:created>
  <dcterms:modified xsi:type="dcterms:W3CDTF">2014-08-31T15:32:04Z</dcterms:modified>
</cp:coreProperties>
</file>