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63" r:id="rId10"/>
    <p:sldId id="261" r:id="rId11"/>
    <p:sldId id="264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60" r:id="rId20"/>
    <p:sldId id="262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BFC7D6"/>
    <a:srgbClr val="BC143F"/>
    <a:srgbClr val="FFFFFF"/>
    <a:srgbClr val="000000"/>
    <a:srgbClr val="F6C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14" y="-606"/>
      </p:cViewPr>
      <p:guideLst>
        <p:guide orient="horz" pos="2160"/>
        <p:guide orient="horz" pos="217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2116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531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9025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88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3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5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6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1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4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74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7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51192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6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13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7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56501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16096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59769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97111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78629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71824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59083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9106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73627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50096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13865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20024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55737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33892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26304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12847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01178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55864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780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09003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15816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72310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45063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75824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58188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13695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56359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38423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91319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232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8937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40031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28244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32394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73334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31103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70267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12734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04916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7881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2985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7486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00548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70853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89281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07757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42223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52321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495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81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543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9DAE-646D-4829-BB3C-1F90DD319DAC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3007-BF7E-4C93-AE76-FDE9EC4D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8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3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E155-BA39-4018-A7BB-23F89EBF4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9BE6-D347-4EF9-B0FA-4DAD959172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140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74783" y="838200"/>
            <a:ext cx="8229600" cy="5867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7615" y="707804"/>
            <a:ext cx="10058399" cy="6454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Church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251200" y="1500517"/>
            <a:ext cx="2137368" cy="1829244"/>
            <a:chOff x="152400" y="304800"/>
            <a:chExt cx="1603026" cy="182924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04800"/>
              <a:ext cx="1603026" cy="182924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6887" y="762000"/>
              <a:ext cx="754052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Corinth</a:t>
              </a:r>
              <a:endPara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46800" y="1081061"/>
            <a:ext cx="2137368" cy="1829244"/>
            <a:chOff x="36688" y="2438400"/>
            <a:chExt cx="1603026" cy="18292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8" y="2438400"/>
              <a:ext cx="1603026" cy="1829244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46747" y="2836990"/>
              <a:ext cx="782907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Antioch</a:t>
              </a:r>
              <a:endPara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67447" y="2402527"/>
            <a:ext cx="2137368" cy="1829244"/>
            <a:chOff x="299987" y="4495800"/>
            <a:chExt cx="1603026" cy="182924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87" y="4495800"/>
              <a:ext cx="1603026" cy="182924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676707" y="4888468"/>
              <a:ext cx="85985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Ephesus</a:t>
              </a:r>
              <a:endPara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90152" y="3048000"/>
            <a:ext cx="2137368" cy="1829244"/>
            <a:chOff x="7504880" y="247270"/>
            <a:chExt cx="1603026" cy="18292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880" y="247270"/>
              <a:ext cx="1603026" cy="1829244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7905322" y="653534"/>
              <a:ext cx="802143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Danville</a:t>
              </a:r>
              <a:endPara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50381" y="4141628"/>
            <a:ext cx="2137368" cy="1829244"/>
            <a:chOff x="7504879" y="2286444"/>
            <a:chExt cx="1603026" cy="182924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879" y="2286444"/>
              <a:ext cx="1603026" cy="182924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7852423" y="2678668"/>
              <a:ext cx="907941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Plainfield</a:t>
              </a:r>
              <a:endPara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43200" y="3532472"/>
            <a:ext cx="2137368" cy="1829244"/>
            <a:chOff x="7391400" y="4648200"/>
            <a:chExt cx="1603026" cy="182924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400" y="4648200"/>
              <a:ext cx="1603026" cy="1829244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7624799" y="5041090"/>
              <a:ext cx="1158009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Brownsburg</a:t>
              </a:r>
              <a:endPara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Notched Right Arrow 21"/>
          <p:cNvSpPr/>
          <p:nvPr/>
        </p:nvSpPr>
        <p:spPr>
          <a:xfrm>
            <a:off x="299802" y="2347556"/>
            <a:ext cx="2263515" cy="711313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 12:13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3111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9700" y="254856"/>
            <a:ext cx="97503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6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What is “denomination”</a:t>
            </a:r>
            <a:r>
              <a:rPr lang="en-US" sz="6000" b="1" spc="6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?</a:t>
            </a:r>
            <a:endParaRPr lang="en-US" sz="6000" b="1" cap="none" spc="60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530" y="1045653"/>
            <a:ext cx="106580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DENOMINATION: “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religious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organization whose congregations are united in their adherence to its beliefs and 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practices.”</a:t>
            </a:r>
          </a:p>
          <a:p>
            <a:pPr marL="342900" indent="-342900">
              <a:buFont typeface="+mj-lt"/>
              <a:buAutoNum type="arabicPeriod"/>
            </a:pPr>
            <a:endParaRPr lang="en-US" sz="3200" b="1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DENOMINATIONALISM 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“The 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emphasizing of denominational differences to the point of being narrowly 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exclusive.”</a:t>
            </a:r>
          </a:p>
          <a:p>
            <a:endParaRPr lang="en-US" sz="3200" b="1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 denomination seeks to be a part of the whole—but distinctive from the other parts—exclusive in its name, organization, doctrine.</a:t>
            </a:r>
            <a:endParaRPr lang="en-US" sz="3200" b="1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647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74783" y="838200"/>
            <a:ext cx="8229600" cy="5867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7610" y="707804"/>
            <a:ext cx="10058399" cy="6454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Church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0" y="1482589"/>
            <a:ext cx="2235200" cy="1796143"/>
            <a:chOff x="141712" y="304798"/>
            <a:chExt cx="1676400" cy="1796143"/>
          </a:xfrm>
        </p:grpSpPr>
        <p:pic>
          <p:nvPicPr>
            <p:cNvPr id="1028" name="Picture 4" descr="http://www.bridalassociationofamerica.com/clipart/Churches/church_02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12" y="304798"/>
              <a:ext cx="1676400" cy="17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53849" y="1143000"/>
              <a:ext cx="67350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50800"/>
                  <a:solidFill>
                    <a:prstClr val="white"/>
                  </a:solidFill>
                  <a:latin typeface="Arial Narrow" panose="020B0606020202030204" pitchFamily="34" charset="0"/>
                </a:rPr>
                <a:t>Baptist</a:t>
              </a:r>
              <a:endParaRPr lang="en-US" sz="2000" b="1" dirty="0">
                <a:ln w="50800"/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44800" y="3625927"/>
            <a:ext cx="2235200" cy="1796143"/>
            <a:chOff x="63366" y="2249848"/>
            <a:chExt cx="1676400" cy="1796143"/>
          </a:xfrm>
        </p:grpSpPr>
        <p:pic>
          <p:nvPicPr>
            <p:cNvPr id="11" name="Picture 4" descr="http://www.bridalassociationofamerica.com/clipart/Churches/church_02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6" y="2249848"/>
              <a:ext cx="1676400" cy="17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19760" y="3120507"/>
              <a:ext cx="84061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50800"/>
                  <a:solidFill>
                    <a:prstClr val="white"/>
                  </a:solidFill>
                  <a:latin typeface="Arial Narrow" panose="020B0606020202030204" pitchFamily="34" charset="0"/>
                </a:rPr>
                <a:t>Nazarene</a:t>
              </a:r>
              <a:endParaRPr lang="en-US" sz="2000" b="1" dirty="0">
                <a:ln w="50800"/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71983" y="2891910"/>
            <a:ext cx="2235200" cy="1796143"/>
            <a:chOff x="101867" y="4191000"/>
            <a:chExt cx="1676400" cy="1796143"/>
          </a:xfrm>
        </p:grpSpPr>
        <p:pic>
          <p:nvPicPr>
            <p:cNvPr id="14" name="Picture 4" descr="http://www.bridalassociationofamerica.com/clipart/Churches/church_02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67" y="4191000"/>
              <a:ext cx="1676400" cy="17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98723" y="5089071"/>
              <a:ext cx="88269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50800"/>
                  <a:solidFill>
                    <a:prstClr val="white"/>
                  </a:solidFill>
                  <a:latin typeface="Arial Narrow" panose="020B0606020202030204" pitchFamily="34" charset="0"/>
                </a:rPr>
                <a:t>Methodist</a:t>
              </a:r>
              <a:endParaRPr lang="en-US" sz="2000" b="1" dirty="0">
                <a:ln w="50800"/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94400" y="1095766"/>
            <a:ext cx="2235200" cy="1796143"/>
            <a:chOff x="7467600" y="304799"/>
            <a:chExt cx="1676400" cy="1796143"/>
          </a:xfrm>
        </p:grpSpPr>
        <p:pic>
          <p:nvPicPr>
            <p:cNvPr id="12" name="Picture 4" descr="http://www.bridalassociationofamerica.com/clipart/Churches/church_02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04799"/>
              <a:ext cx="1676400" cy="17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7925769" y="1202869"/>
              <a:ext cx="76006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50800"/>
                  <a:solidFill>
                    <a:prstClr val="white"/>
                  </a:solidFill>
                  <a:latin typeface="Arial Narrow" panose="020B0606020202030204" pitchFamily="34" charset="0"/>
                </a:rPr>
                <a:t>Catholic</a:t>
              </a:r>
              <a:endParaRPr lang="en-US" sz="2000" b="1" dirty="0">
                <a:ln w="50800"/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29759" y="2422503"/>
            <a:ext cx="2235200" cy="1796143"/>
            <a:chOff x="7341669" y="2394857"/>
            <a:chExt cx="1676400" cy="1796143"/>
          </a:xfrm>
        </p:grpSpPr>
        <p:pic>
          <p:nvPicPr>
            <p:cNvPr id="10" name="Picture 4" descr="http://www.bridalassociationofamerica.com/clipart/Churches/church_02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1669" y="2394857"/>
              <a:ext cx="1676400" cy="17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773392" y="3258152"/>
              <a:ext cx="81296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50800"/>
                  <a:solidFill>
                    <a:prstClr val="white"/>
                  </a:solidFill>
                  <a:latin typeface="Arial Narrow" panose="020B0606020202030204" pitchFamily="34" charset="0"/>
                </a:rPr>
                <a:t>Lutheran</a:t>
              </a:r>
              <a:endParaRPr lang="en-US" sz="2000" b="1" dirty="0">
                <a:ln w="50800"/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36389" y="4218646"/>
            <a:ext cx="2235200" cy="1796143"/>
            <a:chOff x="7315200" y="4648200"/>
            <a:chExt cx="1676400" cy="1796143"/>
          </a:xfrm>
        </p:grpSpPr>
        <p:pic>
          <p:nvPicPr>
            <p:cNvPr id="13" name="Picture 4" descr="http://www.bridalassociationofamerica.com/clipart/Churches/church_02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648200"/>
              <a:ext cx="1676400" cy="179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694632" y="5546271"/>
              <a:ext cx="88269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dirty="0" smtClean="0">
                  <a:ln w="50800"/>
                  <a:solidFill>
                    <a:prstClr val="white"/>
                  </a:solidFill>
                  <a:latin typeface="Arial Narrow" panose="020B0606020202030204" pitchFamily="34" charset="0"/>
                </a:rPr>
                <a:t>Episcopal</a:t>
              </a:r>
              <a:endParaRPr lang="en-US" sz="2000" b="1" dirty="0">
                <a:ln w="50800"/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Notched Right Arrow 1"/>
          <p:cNvSpPr/>
          <p:nvPr/>
        </p:nvSpPr>
        <p:spPr>
          <a:xfrm>
            <a:off x="614597" y="3278725"/>
            <a:ext cx="1633928" cy="711313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SAVED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clker.com/cliparts/k/L/Z/0/Q/x/red-check-mark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25" y="3520166"/>
            <a:ext cx="1572339" cy="10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1628" y="1106428"/>
            <a:ext cx="2530152" cy="25088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88913" y="3945966"/>
            <a:ext cx="2530152" cy="25088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7325" y="3331226"/>
            <a:ext cx="2530152" cy="25088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8060" y="2179263"/>
            <a:ext cx="2530152" cy="25088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9325" y="2597212"/>
            <a:ext cx="2530152" cy="25088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42107" y="718456"/>
            <a:ext cx="2530152" cy="25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83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6459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54" y="3093238"/>
            <a:ext cx="2713351" cy="2157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011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6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Bible and denominationalism</a:t>
            </a:r>
            <a:endParaRPr lang="en-US" sz="6000" b="1" cap="none" spc="60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14" y="1029159"/>
            <a:ext cx="1783831" cy="178383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9801" y="1139262"/>
            <a:ext cx="81696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Bible calls for unity (Jn 17:20-21; 1 Cor 1:10-12)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5992458" y="1600917"/>
            <a:ext cx="3901057" cy="1052342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Promotes division</a:t>
            </a:r>
            <a:endParaRPr lang="en-US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801" y="2967345"/>
            <a:ext cx="81696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Bible says Jesus is the head (Col 1:18)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6066234" y="3444875"/>
            <a:ext cx="3901057" cy="1052342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Promotes freak</a:t>
            </a:r>
            <a:endParaRPr lang="en-US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801" y="4894117"/>
            <a:ext cx="81696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anose="020B0A04020102020204" pitchFamily="34" charset="0"/>
              </a:rPr>
              <a:t>Bible says every church teach same (1Cor 4:17)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5225714" y="5453027"/>
            <a:ext cx="3901057" cy="1052342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Different (Gal 1:8)</a:t>
            </a:r>
            <a:endParaRPr lang="en-US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70" y="3720371"/>
            <a:ext cx="12273" cy="17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70" y="3420371"/>
            <a:ext cx="12273" cy="1725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291662" y="5453037"/>
            <a:ext cx="2683393" cy="1300543"/>
            <a:chOff x="8976866" y="5453027"/>
            <a:chExt cx="2683393" cy="130054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3454" y="5453027"/>
              <a:ext cx="826805" cy="13005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6866" y="5453027"/>
              <a:ext cx="818369" cy="13005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508" y="5453027"/>
              <a:ext cx="861286" cy="1300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7336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5" b="34689"/>
          <a:stretch/>
        </p:blipFill>
        <p:spPr>
          <a:xfrm>
            <a:off x="3729849" y="449705"/>
            <a:ext cx="4742296" cy="854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4006" y="1184222"/>
            <a:ext cx="95037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 + Catholic Catechism = Catholic Church</a:t>
            </a: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 + Nazarene Manuel = Nazarene Church</a:t>
            </a: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 + Methodist Discipline = Methodist Church</a:t>
            </a: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 + Book of Mormon = Mormon Church</a:t>
            </a: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 + Baptist Guide = Baptist Church</a:t>
            </a: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Bible + NOTHING = church of Christ (Acts 11:26; Lk 8:11)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084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294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2968" y="2"/>
            <a:ext cx="77260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80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16:13-19</a:t>
            </a:r>
            <a:endParaRPr lang="en-US" sz="6000" b="1" cap="none" spc="80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" y="832810"/>
            <a:ext cx="1176528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When Jesus came into the region of Caesarea Philippi, He asked His disciples, saying, w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do men say that I, the Son of Man, am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9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So they said, s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ome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say John the Baptist, some Elijah, and others Jeremiah or one of the prophets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He said to them, b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who do you say that I am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9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Simon Peter answered and said, 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are the Christ, the Son of the living God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Jesus answered and said to him, b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lessed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are you, Simon Bar-Jonah, for flesh and blood has not revealed this to you, but My Father who is in heaven. </a:t>
            </a:r>
            <a:r>
              <a:rPr lang="en-US" sz="2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And I also say to you that you are Peter, and on this rock I will build My church, and the gates of Hades shall not prevail against it. </a:t>
            </a:r>
            <a:r>
              <a:rPr lang="en-US" sz="29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And I will give you the keys of the kingdom of heaven, and whatever you bind on earth will be bound in heaven, and whatever you loose on earth will be 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loosed </a:t>
            </a:r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in heaven</a:t>
            </a:r>
            <a:r>
              <a:rPr lang="en-U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283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5468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1126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"/>
          <a:stretch/>
        </p:blipFill>
        <p:spPr>
          <a:xfrm>
            <a:off x="3340608" y="0"/>
            <a:ext cx="88513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733712"/>
            <a:ext cx="442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 . . . on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rock I will build My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church” (Matthew 16:18).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820454"/>
            <a:ext cx="442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“Christ is head of the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church” (Ephesians 5:23).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97312"/>
            <a:ext cx="442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churches of Christ greet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you” (Romans 16:16).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4" y="0"/>
            <a:ext cx="56284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bg1"/>
                </a:solidFill>
                <a:effectLst/>
                <a:latin typeface="Monotype Corsiva" panose="03010101010201010101" pitchFamily="66" charset="0"/>
              </a:rPr>
              <a:t>Is the church of Christ</a:t>
            </a:r>
          </a:p>
          <a:p>
            <a:pPr algn="ctr"/>
            <a:r>
              <a:rPr lang="en-US" sz="5400" b="1" dirty="0" smtClean="0">
                <a:ln/>
                <a:solidFill>
                  <a:schemeClr val="bg1"/>
                </a:solidFill>
                <a:latin typeface="Monotype Corsiva" panose="03010101010201010101" pitchFamily="66" charset="0"/>
              </a:rPr>
              <a:t>a denomination?</a:t>
            </a:r>
            <a:endParaRPr lang="en-US" sz="5400" b="1" cap="none" spc="0" dirty="0">
              <a:ln/>
              <a:solidFill>
                <a:schemeClr val="bg1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6226" y="1993484"/>
            <a:ext cx="1494319" cy="1200329"/>
          </a:xfrm>
          <a:prstGeom prst="rect">
            <a:avLst/>
          </a:prstGeom>
          <a:solidFill>
            <a:srgbClr val="FFC000"/>
          </a:solidFill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</a:t>
            </a:r>
            <a:endParaRPr lang="en-US" sz="7200" b="1" cap="none" spc="3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8474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9700" y="254865"/>
            <a:ext cx="97503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6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What is “church”</a:t>
            </a:r>
            <a:r>
              <a:rPr lang="en-US" sz="6000" b="1" spc="6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?</a:t>
            </a:r>
            <a:endParaRPr lang="en-US" sz="6000" b="1" cap="none" spc="60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530" y="1270527"/>
            <a:ext cx="106280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Not: A building for public worship, “The little brick </a:t>
            </a:r>
            <a:r>
              <a:rPr lang="en-US" sz="32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endParaRPr lang="en-US" sz="3200" b="1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Not: A religious worship service, “I’ve been to </a:t>
            </a:r>
            <a:r>
              <a:rPr lang="en-US" sz="32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this morning”</a:t>
            </a:r>
          </a:p>
          <a:p>
            <a:pPr marL="342900" indent="-342900">
              <a:buFont typeface="+mj-lt"/>
              <a:buAutoNum type="arabicPeriod"/>
            </a:pPr>
            <a:endParaRPr lang="en-US" sz="3200" b="1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Not: A particular sect / denomination, “The Church of the Nazarene </a:t>
            </a:r>
            <a:r>
              <a:rPr lang="en-US" sz="32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b="1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369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9700" y="254865"/>
            <a:ext cx="97503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6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What is “church”</a:t>
            </a:r>
            <a:r>
              <a:rPr lang="en-US" sz="6000" b="1" spc="6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?</a:t>
            </a:r>
            <a:endParaRPr lang="en-US" sz="6000" b="1" cap="none" spc="60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519" y="1045662"/>
            <a:ext cx="10702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Consider Acts 8:1-4</a:t>
            </a:r>
          </a:p>
          <a:p>
            <a:pPr marL="342900" indent="-342900">
              <a:buFont typeface="+mj-lt"/>
              <a:buAutoNum type="arabicPeriod"/>
            </a:pPr>
            <a:endParaRPr lang="en-US" sz="3200" b="1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i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Ekklesia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(an assembly of people—Acts 19:32, 39, 41) “The church (assembly) of Christ (the Lord).” An O.T. equivalent—Numbers 20:4, “the assembly of the Lord.”</a:t>
            </a:r>
          </a:p>
          <a:p>
            <a:pPr marL="342900" indent="-342900">
              <a:buFont typeface="+mj-lt"/>
              <a:buAutoNum type="arabicPeriod"/>
            </a:pPr>
            <a:endParaRPr lang="en-US" sz="3200" b="1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The “church of Christ” refers to people who are “called” out of sin and into Christ—collectively they are the church of Christ (He owns them 1 Pet 1:18-19; Acts 20:28)</a:t>
            </a:r>
            <a:endParaRPr lang="en-US" sz="3200" b="1" dirty="0">
              <a:ln>
                <a:solidFill>
                  <a:srgbClr val="C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5773" y="1045662"/>
            <a:ext cx="332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(Men &amp; Women)</a:t>
            </a:r>
            <a:endParaRPr lang="en-US" sz="32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228" y="2698245"/>
            <a:ext cx="178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C3C3C"/>
                </a:solidFill>
                <a:latin typeface="Arial Black" panose="020B0A04020102020204" pitchFamily="34" charset="0"/>
              </a:rPr>
              <a:t>2 Thess 2:14</a:t>
            </a:r>
            <a:endParaRPr lang="en-US" b="1" dirty="0">
              <a:solidFill>
                <a:srgbClr val="3C3C3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92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" y="37008"/>
            <a:ext cx="12190477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843046"/>
            <a:ext cx="294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C3C3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…Matthew 16:18</a:t>
            </a:r>
            <a:endParaRPr lang="en-US" sz="1600" dirty="0">
              <a:solidFill>
                <a:srgbClr val="3C3C3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843046"/>
            <a:ext cx="294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C3C3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Acts 8:1, 39-40</a:t>
            </a:r>
            <a:endParaRPr lang="en-US" sz="1600" dirty="0">
              <a:solidFill>
                <a:srgbClr val="3C3C3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905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380</Words>
  <Application>Microsoft Office PowerPoint</Application>
  <PresentationFormat>Custom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57</cp:revision>
  <dcterms:created xsi:type="dcterms:W3CDTF">2014-07-13T16:56:16Z</dcterms:created>
  <dcterms:modified xsi:type="dcterms:W3CDTF">2014-08-10T20:38:57Z</dcterms:modified>
</cp:coreProperties>
</file>