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6C0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70" d="100"/>
          <a:sy n="70" d="100"/>
        </p:scale>
        <p:origin x="-114" y="-306"/>
      </p:cViewPr>
      <p:guideLst>
        <p:guide orient="horz" pos="217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209042116"/>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498375311"/>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89790257"/>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79DAE-646D-4829-BB3C-1F90DD319DAC}"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70051192"/>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79DAE-646D-4829-BB3C-1F90DD319DAC}" type="datetimeFigureOut">
              <a:rPr lang="en-US" smtClean="0"/>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4012099106"/>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E79DAE-646D-4829-BB3C-1F90DD319DAC}" type="datetimeFigureOut">
              <a:rPr lang="en-US" smtClean="0"/>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2720038780"/>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E79DAE-646D-4829-BB3C-1F90DD319DAC}" type="datetimeFigureOut">
              <a:rPr lang="en-US" smtClean="0"/>
              <a:t>7/27/2014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41570232"/>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E79DAE-646D-4829-BB3C-1F90DD319DAC}" type="datetimeFigureOut">
              <a:rPr lang="en-US" smtClean="0"/>
              <a:t>7/27/2014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2802352985"/>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79DAE-646D-4829-BB3C-1F90DD319DAC}" type="datetimeFigureOut">
              <a:rPr lang="en-US" smtClean="0"/>
              <a:t>7/27/2014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380824950"/>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79DAE-646D-4829-BB3C-1F90DD319DAC}" type="datetimeFigureOut">
              <a:rPr lang="en-US" smtClean="0"/>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378326812"/>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79DAE-646D-4829-BB3C-1F90DD319DAC}" type="datetimeFigureOut">
              <a:rPr lang="en-US" smtClean="0"/>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33007-BF7E-4C93-AE76-FDE9EC4D7897}" type="slidenum">
              <a:rPr lang="en-US" smtClean="0"/>
              <a:t>‹#›</a:t>
            </a:fld>
            <a:endParaRPr lang="en-US"/>
          </a:p>
        </p:txBody>
      </p:sp>
    </p:spTree>
    <p:extLst>
      <p:ext uri="{BB962C8B-B14F-4D97-AF65-F5344CB8AC3E}">
        <p14:creationId xmlns:p14="http://schemas.microsoft.com/office/powerpoint/2010/main" val="1404595435"/>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79DAE-646D-4829-BB3C-1F90DD319DAC}" type="datetimeFigureOut">
              <a:rPr lang="en-US" smtClean="0"/>
              <a:t>7/27/2014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33007-BF7E-4C93-AE76-FDE9EC4D7897}" type="slidenum">
              <a:rPr lang="en-US" smtClean="0"/>
              <a:t>‹#›</a:t>
            </a:fld>
            <a:endParaRPr lang="en-US"/>
          </a:p>
        </p:txBody>
      </p:sp>
    </p:spTree>
    <p:extLst>
      <p:ext uri="{BB962C8B-B14F-4D97-AF65-F5344CB8AC3E}">
        <p14:creationId xmlns:p14="http://schemas.microsoft.com/office/powerpoint/2010/main" val="3777460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ircl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314098"/>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1588957" y="0"/>
            <a:ext cx="10493115" cy="461665"/>
          </a:xfrm>
          <a:prstGeom prst="rect">
            <a:avLst/>
          </a:prstGeom>
          <a:solidFill>
            <a:srgbClr val="FFFFFF">
              <a:alpha val="80000"/>
            </a:srgbClr>
          </a:solidFill>
        </p:spPr>
        <p:txBody>
          <a:bodyPr wrap="square" rtlCol="0">
            <a:spAutoFit/>
          </a:bodyPr>
          <a:lstStyle/>
          <a:p>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8:32) You shall know the truth . . .</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p:cNvSpPr txBox="1"/>
          <p:nvPr/>
        </p:nvSpPr>
        <p:spPr>
          <a:xfrm>
            <a:off x="7600013" y="0"/>
            <a:ext cx="4482059"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the truth will hurt first!</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ent Arrow 9"/>
          <p:cNvSpPr/>
          <p:nvPr/>
        </p:nvSpPr>
        <p:spPr>
          <a:xfrm flipV="1">
            <a:off x="6385810" y="461658"/>
            <a:ext cx="1409075" cy="842479"/>
          </a:xfrm>
          <a:prstGeom prst="bentArrow">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7794885" y="842472"/>
            <a:ext cx="4287187" cy="461665"/>
          </a:xfrm>
          <a:prstGeom prst="rect">
            <a:avLst/>
          </a:prstGeom>
          <a:solidFill>
            <a:srgbClr val="FFFFFF">
              <a:alpha val="80000"/>
            </a:srgbClr>
          </a:solidFill>
        </p:spPr>
        <p:txBody>
          <a:bodyPr wrap="square" rtlCol="0">
            <a:spAutoFit/>
          </a:bodyPr>
          <a:lstStyle/>
          <a:p>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Admit / Confess—Rom 7:13</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TextBox 12"/>
          <p:cNvSpPr txBox="1"/>
          <p:nvPr/>
        </p:nvSpPr>
        <p:spPr>
          <a:xfrm>
            <a:off x="7794884" y="1306628"/>
            <a:ext cx="4287187" cy="461665"/>
          </a:xfrm>
          <a:prstGeom prst="rect">
            <a:avLst/>
          </a:prstGeom>
          <a:solidFill>
            <a:srgbClr val="FFFFFF">
              <a:alpha val="80000"/>
            </a:srgbClr>
          </a:solidFill>
        </p:spPr>
        <p:txBody>
          <a:bodyPr wrap="square" rtlCol="0">
            <a:spAutoFit/>
          </a:bodyPr>
          <a:lstStyle/>
          <a:p>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Surrender Mind—2 Cor 10:5</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p:cNvSpPr txBox="1"/>
          <p:nvPr/>
        </p:nvSpPr>
        <p:spPr>
          <a:xfrm>
            <a:off x="7794885" y="1768293"/>
            <a:ext cx="4287187" cy="461665"/>
          </a:xfrm>
          <a:prstGeom prst="rect">
            <a:avLst/>
          </a:prstGeom>
          <a:solidFill>
            <a:srgbClr val="FFFFFF">
              <a:alpha val="80000"/>
            </a:srgbClr>
          </a:solidFill>
        </p:spPr>
        <p:txBody>
          <a:bodyPr wrap="square" rtlCol="0">
            <a:spAutoFit/>
          </a:bodyPr>
          <a:lstStyle/>
          <a:p>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Think Spiritual—Phil 4:8</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TextBox 14"/>
          <p:cNvSpPr txBox="1"/>
          <p:nvPr/>
        </p:nvSpPr>
        <p:spPr>
          <a:xfrm>
            <a:off x="7794885" y="2229958"/>
            <a:ext cx="4287187" cy="461665"/>
          </a:xfrm>
          <a:prstGeom prst="rect">
            <a:avLst/>
          </a:prstGeom>
          <a:solidFill>
            <a:srgbClr val="FFFFFF">
              <a:alpha val="80000"/>
            </a:srgbClr>
          </a:solidFill>
        </p:spPr>
        <p:txBody>
          <a:bodyPr wrap="square" rtlCol="0">
            <a:spAutoFit/>
          </a:bodyPr>
          <a:lstStyle/>
          <a:p>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Watch &amp; Pray—Matt 26:41</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09582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2000"/>
                                        <p:tgtEl>
                                          <p:spTgt spid="1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p:cNvSpPr txBox="1"/>
          <p:nvPr/>
        </p:nvSpPr>
        <p:spPr>
          <a:xfrm>
            <a:off x="1349114" y="3444875"/>
            <a:ext cx="9413824" cy="2862322"/>
          </a:xfrm>
          <a:prstGeom prst="rect">
            <a:avLst/>
          </a:prstGeom>
          <a:noFill/>
        </p:spPr>
        <p:txBody>
          <a:bodyPr wrap="square" rtlCol="0">
            <a:spAutoFit/>
          </a:bodyPr>
          <a:lstStyle/>
          <a:p>
            <a:pPr algn="ctr"/>
            <a:r>
              <a:rPr lang="en-US" sz="3600" b="1" dirty="0">
                <a:ln>
                  <a:solidFill>
                    <a:schemeClr val="accent2">
                      <a:lumMod val="60000"/>
                      <a:lumOff val="40000"/>
                    </a:schemeClr>
                  </a:solidFill>
                </a:ln>
                <a:solidFill>
                  <a:schemeClr val="bg1"/>
                </a:solidFill>
                <a:effectLst>
                  <a:outerShdw blurRad="38100" dist="38100" dir="2700000" algn="tl">
                    <a:srgbClr val="000000">
                      <a:alpha val="43137"/>
                    </a:srgbClr>
                  </a:outerShdw>
                </a:effectLst>
              </a:rPr>
              <a:t>Surely His salvation is near to those who fear </a:t>
            </a:r>
            <a:r>
              <a:rPr lang="en-US" sz="3600" b="1" dirty="0" smtClean="0">
                <a:ln>
                  <a:solidFill>
                    <a:schemeClr val="accent2">
                      <a:lumMod val="60000"/>
                      <a:lumOff val="40000"/>
                    </a:schemeClr>
                  </a:solidFill>
                </a:ln>
                <a:solidFill>
                  <a:schemeClr val="bg1"/>
                </a:solidFill>
                <a:effectLst>
                  <a:outerShdw blurRad="38100" dist="38100" dir="2700000" algn="tl">
                    <a:srgbClr val="000000">
                      <a:alpha val="43137"/>
                    </a:srgbClr>
                  </a:outerShdw>
                </a:effectLst>
              </a:rPr>
              <a:t>Him, that </a:t>
            </a:r>
            <a:r>
              <a:rPr lang="en-US" sz="3600" b="1" dirty="0">
                <a:ln>
                  <a:solidFill>
                    <a:schemeClr val="accent2">
                      <a:lumMod val="60000"/>
                      <a:lumOff val="40000"/>
                    </a:schemeClr>
                  </a:solidFill>
                </a:ln>
                <a:solidFill>
                  <a:schemeClr val="bg1"/>
                </a:solidFill>
                <a:effectLst>
                  <a:outerShdw blurRad="38100" dist="38100" dir="2700000" algn="tl">
                    <a:srgbClr val="000000">
                      <a:alpha val="43137"/>
                    </a:srgbClr>
                  </a:outerShdw>
                </a:effectLst>
              </a:rPr>
              <a:t>glory may dwell in our </a:t>
            </a:r>
            <a:r>
              <a:rPr lang="en-US" sz="3600" b="1" dirty="0" smtClean="0">
                <a:ln>
                  <a:solidFill>
                    <a:schemeClr val="accent2">
                      <a:lumMod val="60000"/>
                      <a:lumOff val="40000"/>
                    </a:schemeClr>
                  </a:solidFill>
                </a:ln>
                <a:solidFill>
                  <a:schemeClr val="bg1"/>
                </a:solidFill>
                <a:effectLst>
                  <a:outerShdw blurRad="38100" dist="38100" dir="2700000" algn="tl">
                    <a:srgbClr val="000000">
                      <a:alpha val="43137"/>
                    </a:srgbClr>
                  </a:outerShdw>
                </a:effectLst>
              </a:rPr>
              <a:t>land. Mercy </a:t>
            </a:r>
            <a:r>
              <a:rPr lang="en-US" sz="3600" b="1" dirty="0">
                <a:ln>
                  <a:solidFill>
                    <a:schemeClr val="accent2">
                      <a:lumMod val="60000"/>
                      <a:lumOff val="40000"/>
                    </a:schemeClr>
                  </a:solidFill>
                </a:ln>
                <a:solidFill>
                  <a:schemeClr val="bg1"/>
                </a:solidFill>
                <a:effectLst>
                  <a:outerShdw blurRad="38100" dist="38100" dir="2700000" algn="tl">
                    <a:srgbClr val="000000">
                      <a:alpha val="43137"/>
                    </a:srgbClr>
                  </a:outerShdw>
                </a:effectLst>
              </a:rPr>
              <a:t>and truth have met together</a:t>
            </a:r>
            <a:r>
              <a:rPr lang="en-US" sz="3600" b="1" dirty="0" smtClean="0">
                <a:ln>
                  <a:solidFill>
                    <a:schemeClr val="accent2">
                      <a:lumMod val="60000"/>
                      <a:lumOff val="40000"/>
                    </a:schemeClr>
                  </a:solidFill>
                </a:ln>
                <a:solidFill>
                  <a:schemeClr val="bg1"/>
                </a:solidFill>
                <a:effectLst>
                  <a:outerShdw blurRad="38100" dist="38100" dir="2700000" algn="tl">
                    <a:srgbClr val="000000">
                      <a:alpha val="43137"/>
                    </a:srgbClr>
                  </a:outerShdw>
                </a:effectLst>
              </a:rPr>
              <a:t>; righteousness </a:t>
            </a:r>
            <a:r>
              <a:rPr lang="en-US" sz="3600" b="1" dirty="0">
                <a:ln>
                  <a:solidFill>
                    <a:schemeClr val="accent2">
                      <a:lumMod val="60000"/>
                      <a:lumOff val="40000"/>
                    </a:schemeClr>
                  </a:solidFill>
                </a:ln>
                <a:solidFill>
                  <a:schemeClr val="bg1"/>
                </a:solidFill>
                <a:effectLst>
                  <a:outerShdw blurRad="38100" dist="38100" dir="2700000" algn="tl">
                    <a:srgbClr val="000000">
                      <a:alpha val="43137"/>
                    </a:srgbClr>
                  </a:outerShdw>
                </a:effectLst>
              </a:rPr>
              <a:t>and peace have kissed</a:t>
            </a:r>
            <a:r>
              <a:rPr lang="en-US" sz="3600" b="1" dirty="0" smtClean="0">
                <a:ln>
                  <a:solidFill>
                    <a:schemeClr val="accent2">
                      <a:lumMod val="60000"/>
                      <a:lumOff val="40000"/>
                    </a:schemeClr>
                  </a:solidFill>
                </a:ln>
                <a:solidFill>
                  <a:schemeClr val="bg1"/>
                </a:solidFill>
                <a:effectLst>
                  <a:outerShdw blurRad="38100" dist="38100" dir="2700000" algn="tl">
                    <a:srgbClr val="000000">
                      <a:alpha val="43137"/>
                    </a:srgbClr>
                  </a:outerShdw>
                </a:effectLst>
              </a:rPr>
              <a:t>.</a:t>
            </a:r>
          </a:p>
          <a:p>
            <a:pPr algn="ctr"/>
            <a:r>
              <a:rPr lang="en-US" sz="3600" b="1" dirty="0" smtClean="0">
                <a:ln>
                  <a:solidFill>
                    <a:schemeClr val="accent2">
                      <a:lumMod val="60000"/>
                      <a:lumOff val="40000"/>
                    </a:schemeClr>
                  </a:solidFill>
                </a:ln>
                <a:solidFill>
                  <a:schemeClr val="bg1"/>
                </a:solidFill>
                <a:effectLst>
                  <a:outerShdw blurRad="38100" dist="38100" dir="2700000" algn="tl">
                    <a:srgbClr val="000000">
                      <a:alpha val="43137"/>
                    </a:srgbClr>
                  </a:outerShdw>
                </a:effectLst>
              </a:rPr>
              <a:t>(Psalm 85:9-10)</a:t>
            </a:r>
            <a:endParaRPr lang="en-US" sz="3600" b="1" dirty="0">
              <a:ln>
                <a:solidFill>
                  <a:schemeClr val="accent2">
                    <a:lumMod val="60000"/>
                    <a:lumOff val="40000"/>
                  </a:schemeClr>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387167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Effect transition="in" filter="fade">
                                      <p:cBhvr>
                                        <p:cTn id="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729474"/>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21874" y="0"/>
            <a:ext cx="6748259"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800" dirty="0" smtClean="0">
                <a:ln w="11430">
                  <a:solidFill>
                    <a:srgbClr val="002060"/>
                  </a:solidFill>
                </a:ln>
                <a:solidFill>
                  <a:srgbClr val="FF0000"/>
                </a:solidFill>
                <a:effectLst>
                  <a:outerShdw blurRad="50800" dist="39000" dir="5460000" algn="tl">
                    <a:srgbClr val="000000">
                      <a:alpha val="38000"/>
                    </a:srgbClr>
                  </a:outerShdw>
                </a:effectLst>
              </a:rPr>
              <a:t>Romans 7:13-20</a:t>
            </a:r>
            <a:endParaRPr lang="en-US" sz="6000" b="1" cap="none" spc="800" dirty="0">
              <a:ln w="11430">
                <a:solidFill>
                  <a:srgbClr val="002060"/>
                </a:solidFill>
              </a:ln>
              <a:solidFill>
                <a:srgbClr val="FF0000"/>
              </a:solidFill>
              <a:effectLst>
                <a:outerShdw blurRad="50800" dist="39000" dir="5460000" algn="tl">
                  <a:srgbClr val="000000">
                    <a:alpha val="38000"/>
                  </a:srgbClr>
                </a:outerShdw>
              </a:effectLst>
            </a:endParaRPr>
          </a:p>
        </p:txBody>
      </p:sp>
      <p:sp>
        <p:nvSpPr>
          <p:cNvPr id="4" name="TextBox 3"/>
          <p:cNvSpPr txBox="1"/>
          <p:nvPr/>
        </p:nvSpPr>
        <p:spPr>
          <a:xfrm>
            <a:off x="213360" y="869359"/>
            <a:ext cx="11765280" cy="5793894"/>
          </a:xfrm>
          <a:prstGeom prst="rect">
            <a:avLst/>
          </a:prstGeom>
          <a:noFill/>
        </p:spPr>
        <p:txBody>
          <a:bodyPr wrap="square" rtlCol="0">
            <a:spAutoFit/>
          </a:bodyPr>
          <a:lstStyle/>
          <a:p>
            <a:r>
              <a:rPr lang="en-US" sz="285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r>
              <a:rPr lang="en-US" sz="2850" b="1" baseline="30000" dirty="0">
                <a:latin typeface="Arial" panose="020B0604020202020204" pitchFamily="34" charset="0"/>
                <a:cs typeface="Arial" panose="020B0604020202020204" pitchFamily="34" charset="0"/>
              </a:rPr>
              <a:t> </a:t>
            </a:r>
            <a:r>
              <a:rPr lang="en-US" sz="2850" b="1" dirty="0">
                <a:latin typeface="Arial" panose="020B0604020202020204" pitchFamily="34" charset="0"/>
                <a:cs typeface="Arial" panose="020B0604020202020204" pitchFamily="34" charset="0"/>
              </a:rPr>
              <a:t>Has then what is good become death to me? Certainly not! But sin, that it might appear sin, was producing death in me through what is good, so that sin through the commandment might become exceedingly sinful. </a:t>
            </a:r>
            <a:r>
              <a:rPr lang="en-US" sz="285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14 </a:t>
            </a:r>
            <a:r>
              <a:rPr lang="en-US" sz="2850" b="1" dirty="0">
                <a:latin typeface="Arial" panose="020B0604020202020204" pitchFamily="34" charset="0"/>
                <a:cs typeface="Arial" panose="020B0604020202020204" pitchFamily="34" charset="0"/>
              </a:rPr>
              <a:t>For we know that the law is spiritual, but I am carnal, sold under sin. </a:t>
            </a:r>
            <a:r>
              <a:rPr lang="en-US" sz="285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a:t>
            </a:r>
            <a:r>
              <a:rPr lang="en-US" sz="2850" b="1" baseline="30000" dirty="0">
                <a:latin typeface="Arial" panose="020B0604020202020204" pitchFamily="34" charset="0"/>
                <a:cs typeface="Arial" panose="020B0604020202020204" pitchFamily="34" charset="0"/>
              </a:rPr>
              <a:t> </a:t>
            </a:r>
            <a:r>
              <a:rPr lang="en-US" sz="2850" b="1" dirty="0">
                <a:latin typeface="Arial" panose="020B0604020202020204" pitchFamily="34" charset="0"/>
                <a:cs typeface="Arial" panose="020B0604020202020204" pitchFamily="34" charset="0"/>
              </a:rPr>
              <a:t>For what I am doing, I do not understand. For what I will to do, that I do not practice; but what I hate, that I do. </a:t>
            </a:r>
            <a:r>
              <a:rPr lang="en-US" sz="285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16 </a:t>
            </a:r>
            <a:r>
              <a:rPr lang="en-US" sz="2850" b="1" dirty="0">
                <a:latin typeface="Arial" panose="020B0604020202020204" pitchFamily="34" charset="0"/>
                <a:cs typeface="Arial" panose="020B0604020202020204" pitchFamily="34" charset="0"/>
              </a:rPr>
              <a:t>If, then, I do what I will not to do, I agree with the law that it is good. </a:t>
            </a:r>
            <a:r>
              <a:rPr lang="en-US" sz="285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17 </a:t>
            </a:r>
            <a:r>
              <a:rPr lang="en-US" sz="2850" b="1" dirty="0">
                <a:latin typeface="Arial" panose="020B0604020202020204" pitchFamily="34" charset="0"/>
                <a:cs typeface="Arial" panose="020B0604020202020204" pitchFamily="34" charset="0"/>
              </a:rPr>
              <a:t>But now, it is no longer I who do it, but sin that dwells in me. </a:t>
            </a:r>
            <a:r>
              <a:rPr lang="en-US" sz="285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a:t>
            </a:r>
            <a:r>
              <a:rPr lang="en-US" sz="2850" b="1" baseline="30000" dirty="0">
                <a:latin typeface="Arial" panose="020B0604020202020204" pitchFamily="34" charset="0"/>
                <a:cs typeface="Arial" panose="020B0604020202020204" pitchFamily="34" charset="0"/>
              </a:rPr>
              <a:t> </a:t>
            </a:r>
            <a:r>
              <a:rPr lang="en-US" sz="2850" b="1" dirty="0">
                <a:latin typeface="Arial" panose="020B0604020202020204" pitchFamily="34" charset="0"/>
                <a:cs typeface="Arial" panose="020B0604020202020204" pitchFamily="34" charset="0"/>
              </a:rPr>
              <a:t>For I know that in me (that is, in my flesh) nothing good dwells; for to will is present with me, but how to perform what is good I do not find. </a:t>
            </a:r>
            <a:r>
              <a:rPr lang="en-US" sz="285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19 </a:t>
            </a:r>
            <a:r>
              <a:rPr lang="en-US" sz="2850" b="1" dirty="0">
                <a:latin typeface="Arial" panose="020B0604020202020204" pitchFamily="34" charset="0"/>
                <a:cs typeface="Arial" panose="020B0604020202020204" pitchFamily="34" charset="0"/>
              </a:rPr>
              <a:t>For the good that I will to do, I do not do; but the evil I will not to do, that I practice. </a:t>
            </a:r>
            <a:r>
              <a:rPr lang="en-US" sz="285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r>
              <a:rPr lang="en-US" sz="2850" b="1" baseline="30000" dirty="0">
                <a:latin typeface="Arial" panose="020B0604020202020204" pitchFamily="34" charset="0"/>
                <a:cs typeface="Arial" panose="020B0604020202020204" pitchFamily="34" charset="0"/>
              </a:rPr>
              <a:t> </a:t>
            </a:r>
            <a:r>
              <a:rPr lang="en-US" sz="2850" b="1" dirty="0">
                <a:latin typeface="Arial" panose="020B0604020202020204" pitchFamily="34" charset="0"/>
                <a:cs typeface="Arial" panose="020B0604020202020204" pitchFamily="34" charset="0"/>
              </a:rPr>
              <a:t>Now if I do what I will not to do, it is no longer I who do it, but sin that dwells in me</a:t>
            </a:r>
            <a:r>
              <a:rPr lang="en-US" sz="2850" b="1" dirty="0" smtClean="0">
                <a:latin typeface="Arial" panose="020B0604020202020204" pitchFamily="34" charset="0"/>
                <a:cs typeface="Arial" panose="020B0604020202020204" pitchFamily="34" charset="0"/>
              </a:rPr>
              <a:t>.</a:t>
            </a:r>
            <a:endParaRPr lang="en-US" sz="28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428381"/>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546854"/>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03136" y="5056572"/>
            <a:ext cx="5193792" cy="1569660"/>
          </a:xfrm>
          <a:prstGeom prst="rect">
            <a:avLst/>
          </a:prstGeom>
          <a:solidFill>
            <a:srgbClr val="FFFFFF">
              <a:alpha val="74902"/>
            </a:srgbClr>
          </a:solidFill>
          <a:effectLst>
            <a:softEdge rad="63500"/>
          </a:effectLst>
        </p:spPr>
        <p:txBody>
          <a:bodyPr wrap="square" rtlCol="0">
            <a:spAutoFit/>
          </a:bodyPr>
          <a:lstStyle/>
          <a:p>
            <a:pPr algn="ctr"/>
            <a:r>
              <a:rPr lang="en-US" sz="2400" b="1" dirty="0" smtClean="0">
                <a:latin typeface="Arial" panose="020B0604020202020204" pitchFamily="34" charset="0"/>
                <a:cs typeface="Arial" panose="020B0604020202020204" pitchFamily="34" charset="0"/>
              </a:rPr>
              <a:t>“His </a:t>
            </a:r>
            <a:r>
              <a:rPr lang="en-US" sz="2400" b="1" dirty="0">
                <a:latin typeface="Arial" panose="020B0604020202020204" pitchFamily="34" charset="0"/>
                <a:cs typeface="Arial" panose="020B0604020202020204" pitchFamily="34" charset="0"/>
              </a:rPr>
              <a:t>own iniquities </a:t>
            </a:r>
            <a:r>
              <a:rPr lang="en-US" sz="2400" b="1" dirty="0">
                <a:ln>
                  <a:solidFill>
                    <a:srgbClr val="FF0000"/>
                  </a:solidFill>
                </a:ln>
                <a:latin typeface="Arial" panose="020B0604020202020204" pitchFamily="34" charset="0"/>
                <a:cs typeface="Arial" panose="020B0604020202020204" pitchFamily="34" charset="0"/>
              </a:rPr>
              <a:t>entrap</a:t>
            </a:r>
            <a:r>
              <a:rPr lang="en-US" sz="2400" b="1" dirty="0">
                <a:latin typeface="Arial" panose="020B0604020202020204" pitchFamily="34" charset="0"/>
                <a:cs typeface="Arial" panose="020B0604020202020204" pitchFamily="34" charset="0"/>
              </a:rPr>
              <a:t> the wicked </a:t>
            </a:r>
            <a:r>
              <a:rPr lang="en-US" sz="2400" b="1" dirty="0" smtClean="0">
                <a:latin typeface="Arial" panose="020B0604020202020204" pitchFamily="34" charset="0"/>
                <a:cs typeface="Arial" panose="020B0604020202020204" pitchFamily="34" charset="0"/>
              </a:rPr>
              <a:t>man, and </a:t>
            </a:r>
            <a:r>
              <a:rPr lang="en-US" sz="2400" b="1" dirty="0">
                <a:latin typeface="Arial" panose="020B0604020202020204" pitchFamily="34" charset="0"/>
                <a:cs typeface="Arial" panose="020B0604020202020204" pitchFamily="34" charset="0"/>
              </a:rPr>
              <a:t>he is </a:t>
            </a:r>
            <a:r>
              <a:rPr lang="en-US" sz="2400" b="1" dirty="0">
                <a:ln>
                  <a:solidFill>
                    <a:srgbClr val="FF0000"/>
                  </a:solidFill>
                </a:ln>
                <a:latin typeface="Arial" panose="020B0604020202020204" pitchFamily="34" charset="0"/>
                <a:cs typeface="Arial" panose="020B0604020202020204" pitchFamily="34" charset="0"/>
              </a:rPr>
              <a:t>caught in the cords of his sin</a:t>
            </a:r>
            <a:r>
              <a:rPr lang="en-US" sz="2400" b="1" dirty="0" smtClean="0">
                <a:latin typeface="Arial" panose="020B0604020202020204" pitchFamily="34" charset="0"/>
                <a:cs typeface="Arial" panose="020B0604020202020204" pitchFamily="34" charset="0"/>
              </a:rPr>
              <a:t>.”</a:t>
            </a:r>
          </a:p>
          <a:p>
            <a:pPr algn="ctr"/>
            <a:r>
              <a:rPr lang="en-US" sz="2400" b="1" dirty="0" smtClean="0">
                <a:latin typeface="Arial" panose="020B0604020202020204" pitchFamily="34" charset="0"/>
                <a:cs typeface="Arial" panose="020B0604020202020204" pitchFamily="34" charset="0"/>
              </a:rPr>
              <a:t>(Proverbs 5:22)</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250852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803136" y="5056572"/>
            <a:ext cx="5193792" cy="1569660"/>
          </a:xfrm>
          <a:prstGeom prst="rect">
            <a:avLst/>
          </a:prstGeom>
          <a:solidFill>
            <a:srgbClr val="FFFFFF">
              <a:alpha val="74902"/>
            </a:srgbClr>
          </a:solidFill>
          <a:effectLst>
            <a:softEdge rad="63500"/>
          </a:effectLst>
        </p:spPr>
        <p:txBody>
          <a:bodyPr wrap="square" rtlCol="0">
            <a:spAutoFit/>
          </a:bodyPr>
          <a:lstStyle/>
          <a:p>
            <a:pPr algn="ctr"/>
            <a:r>
              <a:rPr lang="en-US" sz="2400" b="1" dirty="0">
                <a:latin typeface="Arial" panose="020B0604020202020204" pitchFamily="34" charset="0"/>
                <a:cs typeface="Arial" panose="020B0604020202020204" pitchFamily="34" charset="0"/>
              </a:rPr>
              <a:t>“having </a:t>
            </a:r>
            <a:r>
              <a:rPr lang="en-US" sz="2400" b="1" dirty="0">
                <a:ln>
                  <a:solidFill>
                    <a:srgbClr val="FF0000"/>
                  </a:solidFill>
                </a:ln>
                <a:latin typeface="Arial" panose="020B0604020202020204" pitchFamily="34" charset="0"/>
                <a:cs typeface="Arial" panose="020B0604020202020204" pitchFamily="34" charset="0"/>
              </a:rPr>
              <a:t>eyes full of adultery </a:t>
            </a:r>
            <a:r>
              <a:rPr lang="en-US" sz="2400" b="1" dirty="0">
                <a:latin typeface="Arial" panose="020B0604020202020204" pitchFamily="34" charset="0"/>
                <a:cs typeface="Arial" panose="020B0604020202020204" pitchFamily="34" charset="0"/>
              </a:rPr>
              <a:t>and that </a:t>
            </a:r>
            <a:r>
              <a:rPr lang="en-US" sz="2400" b="1" dirty="0">
                <a:ln>
                  <a:solidFill>
                    <a:srgbClr val="FF0000"/>
                  </a:solidFill>
                </a:ln>
                <a:latin typeface="Arial" panose="020B0604020202020204" pitchFamily="34" charset="0"/>
                <a:cs typeface="Arial" panose="020B0604020202020204" pitchFamily="34" charset="0"/>
              </a:rPr>
              <a:t>cannot cease from sin</a:t>
            </a:r>
            <a:r>
              <a:rPr lang="en-US" sz="2400" b="1" dirty="0">
                <a:latin typeface="Arial" panose="020B0604020202020204" pitchFamily="34" charset="0"/>
                <a:cs typeface="Arial" panose="020B0604020202020204" pitchFamily="34" charset="0"/>
              </a:rPr>
              <a:t>, enticing unstable </a:t>
            </a:r>
            <a:r>
              <a:rPr lang="en-US" sz="2400" b="1" dirty="0" smtClean="0">
                <a:latin typeface="Arial" panose="020B0604020202020204" pitchFamily="34" charset="0"/>
                <a:cs typeface="Arial" panose="020B0604020202020204" pitchFamily="34" charset="0"/>
              </a:rPr>
              <a:t>souls.”</a:t>
            </a:r>
            <a:endParaRPr lang="en-US" sz="2400" b="1" dirty="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(2 Peter 2:14)</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733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644577" y="686681"/>
            <a:ext cx="10942820" cy="6186309"/>
          </a:xfrm>
          <a:prstGeom prst="rect">
            <a:avLst/>
          </a:prstGeom>
          <a:solidFill>
            <a:srgbClr val="FFFFFF">
              <a:alpha val="74902"/>
            </a:srgbClr>
          </a:solidFill>
        </p:spPr>
        <p:txBody>
          <a:bodyPr wrap="square" rtlCol="0">
            <a:spAutoFit/>
          </a:bodyPr>
          <a:lstStyle/>
          <a:p>
            <a:r>
              <a:rPr lang="en-US" sz="3600" b="1" dirty="0" smtClean="0">
                <a:effectLst>
                  <a:outerShdw blurRad="38100" dist="38100" dir="2700000" algn="tl">
                    <a:srgbClr val="000000">
                      <a:alpha val="43137"/>
                    </a:srgbClr>
                  </a:outerShdw>
                </a:effectLst>
              </a:rPr>
              <a:t>A Teenager discovers dad’s files of child porn on the computer!</a:t>
            </a:r>
          </a:p>
          <a:p>
            <a:endParaRPr lang="en-US" sz="3600" b="1" dirty="0" smtClean="0">
              <a:effectLst>
                <a:outerShdw blurRad="38100" dist="38100" dir="2700000" algn="tl">
                  <a:srgbClr val="000000">
                    <a:alpha val="43137"/>
                  </a:srgbClr>
                </a:outerShdw>
              </a:effectLst>
            </a:endParaRPr>
          </a:p>
          <a:p>
            <a:r>
              <a:rPr lang="en-US" sz="3600" b="1" dirty="0" smtClean="0">
                <a:effectLst>
                  <a:outerShdw blurRad="38100" dist="38100" dir="2700000" algn="tl">
                    <a:srgbClr val="000000">
                      <a:alpha val="43137"/>
                    </a:srgbClr>
                  </a:outerShdw>
                </a:effectLst>
              </a:rPr>
              <a:t>A wife stumbles upon an email from her husband’s mistress!</a:t>
            </a:r>
          </a:p>
          <a:p>
            <a:endParaRPr lang="en-US" sz="3600" b="1" dirty="0" smtClean="0">
              <a:effectLst>
                <a:outerShdw blurRad="38100" dist="38100" dir="2700000" algn="tl">
                  <a:srgbClr val="000000">
                    <a:alpha val="43137"/>
                  </a:srgbClr>
                </a:outerShdw>
              </a:effectLst>
            </a:endParaRPr>
          </a:p>
          <a:p>
            <a:r>
              <a:rPr lang="en-US" sz="3600" b="1" dirty="0" smtClean="0">
                <a:effectLst>
                  <a:outerShdw blurRad="38100" dist="38100" dir="2700000" algn="tl">
                    <a:srgbClr val="000000">
                      <a:alpha val="43137"/>
                    </a:srgbClr>
                  </a:outerShdw>
                </a:effectLst>
              </a:rPr>
              <a:t>A mother comes out of a drunken haze </a:t>
            </a:r>
            <a:r>
              <a:rPr lang="en-US" sz="3600" b="1" smtClean="0">
                <a:effectLst>
                  <a:outerShdw blurRad="38100" dist="38100" dir="2700000" algn="tl">
                    <a:srgbClr val="000000">
                      <a:alpha val="43137"/>
                    </a:srgbClr>
                  </a:outerShdw>
                </a:effectLst>
              </a:rPr>
              <a:t>to see </a:t>
            </a:r>
            <a:r>
              <a:rPr lang="en-US" sz="3600" b="1" dirty="0" smtClean="0">
                <a:effectLst>
                  <a:outerShdw blurRad="38100" dist="38100" dir="2700000" algn="tl">
                    <a:srgbClr val="000000">
                      <a:alpha val="43137"/>
                    </a:srgbClr>
                  </a:outerShdw>
                </a:effectLst>
              </a:rPr>
              <a:t>the red imprint of her hand on her daughter’s face!</a:t>
            </a:r>
          </a:p>
          <a:p>
            <a:endParaRPr lang="en-US" sz="3600" b="1" dirty="0" smtClean="0">
              <a:effectLst>
                <a:outerShdw blurRad="38100" dist="38100" dir="2700000" algn="tl">
                  <a:srgbClr val="000000">
                    <a:alpha val="43137"/>
                  </a:srgbClr>
                </a:outerShdw>
              </a:effectLst>
            </a:endParaRPr>
          </a:p>
          <a:p>
            <a:r>
              <a:rPr lang="en-US" sz="3600" b="1" dirty="0" smtClean="0">
                <a:effectLst>
                  <a:outerShdw blurRad="38100" dist="38100" dir="2700000" algn="tl">
                    <a:srgbClr val="000000">
                      <a:alpha val="43137"/>
                    </a:srgbClr>
                  </a:outerShdw>
                </a:effectLst>
              </a:rPr>
              <a:t>A squad car pulls into the driveway to examine the car after a hit-and-run!</a:t>
            </a:r>
          </a:p>
        </p:txBody>
      </p:sp>
      <p:sp>
        <p:nvSpPr>
          <p:cNvPr id="2" name="Rectangle 1"/>
          <p:cNvSpPr/>
          <p:nvPr/>
        </p:nvSpPr>
        <p:spPr>
          <a:xfrm>
            <a:off x="212827" y="-717"/>
            <a:ext cx="11766363" cy="769441"/>
          </a:xfrm>
          <a:prstGeom prst="rect">
            <a:avLst/>
          </a:prstGeom>
          <a:noFill/>
        </p:spPr>
        <p:txBody>
          <a:bodyPr wrap="none" lIns="91440" tIns="45720" rIns="91440" bIns="45720">
            <a:spAutoFit/>
          </a:bodyPr>
          <a:lstStyle/>
          <a:p>
            <a:pPr algn="ctr"/>
            <a:r>
              <a:rPr lang="en-US" sz="4400" b="1" cap="none" spc="30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latin typeface="Imprint MT Shadow" panose="04020605060303030202" pitchFamily="82" charset="0"/>
              </a:rPr>
              <a:t>Why Do I Do What I Don’t Want To Do?</a:t>
            </a:r>
            <a:endParaRPr lang="en-US" sz="4400" b="1" cap="none" spc="300"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latin typeface="Imprint MT Shadow" panose="04020605060303030202" pitchFamily="82" charset="0"/>
            </a:endParaRPr>
          </a:p>
        </p:txBody>
      </p:sp>
    </p:spTree>
    <p:extLst>
      <p:ext uri="{BB962C8B-B14F-4D97-AF65-F5344CB8AC3E}">
        <p14:creationId xmlns:p14="http://schemas.microsoft.com/office/powerpoint/2010/main" val="4026847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2000"/>
                                        <p:tgtEl>
                                          <p:spTgt spid="3">
                                            <p:bg/>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up)">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99607" y="2713219"/>
            <a:ext cx="6355829" cy="3405741"/>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Jealously (Titus 3:3)</a:t>
            </a:r>
          </a:p>
          <a:p>
            <a:pPr marL="285750" indent="-285750">
              <a:lnSpc>
                <a:spcPct val="200000"/>
              </a:lnSpc>
              <a:buFont typeface="Wingdings" panose="05000000000000000000" pitchFamily="2" charset="2"/>
              <a:buChar char="Ø"/>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Temper (Ephesians 4:31)</a:t>
            </a:r>
          </a:p>
          <a:p>
            <a:pPr marL="285750" indent="-285750">
              <a:lnSpc>
                <a:spcPct val="200000"/>
              </a:lnSpc>
              <a:buFont typeface="Wingdings" panose="05000000000000000000" pitchFamily="2" charset="2"/>
              <a:buChar char="Ø"/>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Hate (Matthew 5:44)</a:t>
            </a:r>
          </a:p>
          <a:p>
            <a:pPr marL="285750" indent="-285750">
              <a:lnSpc>
                <a:spcPct val="200000"/>
              </a:lnSpc>
              <a:buFont typeface="Wingdings" panose="05000000000000000000" pitchFamily="2" charset="2"/>
              <a:buChar char="Ø"/>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W/out self-control (2 Timothy 3:3)</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rot="20488415">
            <a:off x="1706054" y="3447020"/>
            <a:ext cx="9109674" cy="1015663"/>
          </a:xfrm>
          <a:prstGeom prst="rect">
            <a:avLst/>
          </a:prstGeom>
          <a:solidFill>
            <a:schemeClr val="tx1">
              <a:lumMod val="95000"/>
              <a:lumOff val="5000"/>
            </a:schemeClr>
          </a:solidFill>
          <a:effectLst>
            <a:glow rad="254000">
              <a:srgbClr val="FF0000">
                <a:alpha val="75000"/>
              </a:srgbClr>
            </a:glow>
          </a:effectLst>
        </p:spPr>
        <p:txBody>
          <a:bodyPr wrap="none" lIns="91440" tIns="45720" rIns="91440" bIns="45720">
            <a:spAutoFit/>
          </a:bodyPr>
          <a:lstStyle/>
          <a:p>
            <a:pPr algn="ctr"/>
            <a:r>
              <a:rPr lang="en-US" sz="6000" b="1" i="1" cap="none" spc="0" dirty="0" smtClean="0">
                <a:ln w="18000">
                  <a:solidFill>
                    <a:schemeClr val="accent2">
                      <a:lumMod val="60000"/>
                      <a:lumOff val="40000"/>
                    </a:schemeClr>
                  </a:solidFill>
                  <a:prstDash val="solid"/>
                  <a:miter lim="800000"/>
                </a:ln>
                <a:solidFill>
                  <a:srgbClr val="FF0000"/>
                </a:solidFill>
                <a:effectLst>
                  <a:outerShdw blurRad="25500" dist="23000" dir="7020000" algn="tl">
                    <a:srgbClr val="000000">
                      <a:alpha val="50000"/>
                    </a:srgbClr>
                  </a:outerShdw>
                </a:effectLst>
              </a:rPr>
              <a:t>We Know These Are Wrong!</a:t>
            </a:r>
            <a:endParaRPr lang="en-US" sz="6000" b="1" i="1" cap="none" spc="0" dirty="0">
              <a:ln w="18000">
                <a:solidFill>
                  <a:schemeClr val="accent2">
                    <a:lumMod val="60000"/>
                    <a:lumOff val="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585112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4437088" y="5021703"/>
            <a:ext cx="7724931" cy="1815882"/>
          </a:xfrm>
          <a:prstGeom prst="rect">
            <a:avLst/>
          </a:prstGeom>
          <a:noFill/>
        </p:spPr>
        <p:txBody>
          <a:bodyPr wrap="square" rtlCol="0">
            <a:spAutoFit/>
          </a:bodyPr>
          <a:lstStyle/>
          <a:p>
            <a:pPr algn="r"/>
            <a:r>
              <a:rPr lang="en-US" sz="2750" b="1" spc="300" dirty="0">
                <a:solidFill>
                  <a:srgbClr val="F6C006"/>
                </a:solidFill>
                <a:effectLst>
                  <a:outerShdw blurRad="38100" dist="38100" dir="2700000" algn="tl">
                    <a:srgbClr val="000000">
                      <a:alpha val="43137"/>
                    </a:srgbClr>
                  </a:outerShdw>
                </a:effectLst>
                <a:latin typeface="Baskerville Old Face" panose="02020602080505020303" pitchFamily="18" charset="0"/>
              </a:rPr>
              <a:t>For what I am doing, I do not understand. For what I will to do, that I do not practice; but what I hate, that I do.</a:t>
            </a:r>
            <a:br>
              <a:rPr lang="en-US" sz="2750" b="1" spc="300" dirty="0">
                <a:solidFill>
                  <a:srgbClr val="F6C006"/>
                </a:solidFill>
                <a:effectLst>
                  <a:outerShdw blurRad="38100" dist="38100" dir="2700000" algn="tl">
                    <a:srgbClr val="000000">
                      <a:alpha val="43137"/>
                    </a:srgbClr>
                  </a:outerShdw>
                </a:effectLst>
                <a:latin typeface="Baskerville Old Face" panose="02020602080505020303" pitchFamily="18" charset="0"/>
              </a:rPr>
            </a:br>
            <a:r>
              <a:rPr lang="en-US" sz="2750" b="1" spc="300" dirty="0" smtClean="0">
                <a:solidFill>
                  <a:srgbClr val="F6C006"/>
                </a:solidFill>
                <a:effectLst>
                  <a:outerShdw blurRad="38100" dist="38100" dir="2700000" algn="tl">
                    <a:srgbClr val="000000">
                      <a:alpha val="43137"/>
                    </a:srgbClr>
                  </a:outerShdw>
                </a:effectLst>
                <a:latin typeface="Baskerville Old Face" panose="02020602080505020303" pitchFamily="18" charset="0"/>
              </a:rPr>
              <a:t>(Romans 7:15)</a:t>
            </a:r>
            <a:endParaRPr lang="en-US" sz="2750" b="1" spc="300" dirty="0">
              <a:solidFill>
                <a:srgbClr val="F6C006"/>
              </a:solidFill>
              <a:effectLst>
                <a:outerShdw blurRad="38100" dist="38100" dir="2700000" algn="tl">
                  <a:srgbClr val="000000">
                    <a:alpha val="43137"/>
                  </a:srgbClr>
                </a:outerShdw>
              </a:effectLst>
              <a:latin typeface="Baskerville Old Face" panose="02020602080505020303" pitchFamily="18" charset="0"/>
            </a:endParaRPr>
          </a:p>
        </p:txBody>
      </p:sp>
      <p:sp>
        <p:nvSpPr>
          <p:cNvPr id="10" name="TextBox 9"/>
          <p:cNvSpPr txBox="1"/>
          <p:nvPr/>
        </p:nvSpPr>
        <p:spPr>
          <a:xfrm>
            <a:off x="4437087" y="5404816"/>
            <a:ext cx="7724931" cy="1361911"/>
          </a:xfrm>
          <a:prstGeom prst="rect">
            <a:avLst/>
          </a:prstGeom>
          <a:noFill/>
        </p:spPr>
        <p:txBody>
          <a:bodyPr wrap="square" rtlCol="0">
            <a:spAutoFit/>
          </a:bodyPr>
          <a:lstStyle/>
          <a:p>
            <a:pPr algn="r"/>
            <a:r>
              <a:rPr lang="en-US" sz="2750" b="1" spc="300" dirty="0">
                <a:solidFill>
                  <a:srgbClr val="F6C006"/>
                </a:solidFill>
                <a:effectLst>
                  <a:outerShdw blurRad="38100" dist="38100" dir="2700000" algn="tl">
                    <a:srgbClr val="000000">
                      <a:alpha val="43137"/>
                    </a:srgbClr>
                  </a:outerShdw>
                </a:effectLst>
                <a:latin typeface="Baskerville Old Face" panose="02020602080505020303" pitchFamily="18" charset="0"/>
              </a:rPr>
              <a:t>O wretched man that I am! Who will deliver me from this body of death?</a:t>
            </a:r>
          </a:p>
          <a:p>
            <a:pPr algn="r"/>
            <a:r>
              <a:rPr lang="en-US" sz="2750" b="1" spc="300" dirty="0" smtClean="0">
                <a:solidFill>
                  <a:srgbClr val="F6C006"/>
                </a:solidFill>
                <a:effectLst>
                  <a:outerShdw blurRad="38100" dist="38100" dir="2700000" algn="tl">
                    <a:srgbClr val="000000">
                      <a:alpha val="43137"/>
                    </a:srgbClr>
                  </a:outerShdw>
                </a:effectLst>
                <a:latin typeface="Baskerville Old Face" panose="02020602080505020303" pitchFamily="18" charset="0"/>
              </a:rPr>
              <a:t>(</a:t>
            </a:r>
            <a:r>
              <a:rPr lang="en-US" sz="2750" b="1" spc="300" dirty="0">
                <a:solidFill>
                  <a:srgbClr val="F6C006"/>
                </a:solidFill>
                <a:effectLst>
                  <a:outerShdw blurRad="38100" dist="38100" dir="2700000" algn="tl">
                    <a:srgbClr val="000000">
                      <a:alpha val="43137"/>
                    </a:srgbClr>
                  </a:outerShdw>
                </a:effectLst>
                <a:latin typeface="Baskerville Old Face" panose="02020602080505020303" pitchFamily="18" charset="0"/>
              </a:rPr>
              <a:t>Romans </a:t>
            </a:r>
            <a:r>
              <a:rPr lang="en-US" sz="2750" b="1" spc="300" dirty="0" smtClean="0">
                <a:solidFill>
                  <a:srgbClr val="F6C006"/>
                </a:solidFill>
                <a:effectLst>
                  <a:outerShdw blurRad="38100" dist="38100" dir="2700000" algn="tl">
                    <a:srgbClr val="000000">
                      <a:alpha val="43137"/>
                    </a:srgbClr>
                  </a:outerShdw>
                </a:effectLst>
                <a:latin typeface="Baskerville Old Face" panose="02020602080505020303" pitchFamily="18" charset="0"/>
              </a:rPr>
              <a:t>7:24)</a:t>
            </a:r>
            <a:endParaRPr lang="en-US" sz="2750" b="1" spc="300" dirty="0">
              <a:solidFill>
                <a:srgbClr val="F6C006"/>
              </a:solidFill>
              <a:effectLst>
                <a:outerShdw blurRad="38100" dist="38100" dir="2700000" algn="tl">
                  <a:srgbClr val="000000">
                    <a:alpha val="43137"/>
                  </a:srgbClr>
                </a:outerShdw>
              </a:effectLst>
              <a:latin typeface="Baskerville Old Face" panose="02020602080505020303" pitchFamily="18" charset="0"/>
            </a:endParaRPr>
          </a:p>
        </p:txBody>
      </p:sp>
      <p:sp>
        <p:nvSpPr>
          <p:cNvPr id="11" name="TextBox 10"/>
          <p:cNvSpPr txBox="1"/>
          <p:nvPr/>
        </p:nvSpPr>
        <p:spPr>
          <a:xfrm>
            <a:off x="4422096" y="4582832"/>
            <a:ext cx="7724931" cy="2208297"/>
          </a:xfrm>
          <a:prstGeom prst="rect">
            <a:avLst/>
          </a:prstGeom>
          <a:noFill/>
        </p:spPr>
        <p:txBody>
          <a:bodyPr wrap="square" rtlCol="0">
            <a:spAutoFit/>
          </a:bodyPr>
          <a:lstStyle/>
          <a:p>
            <a:pPr algn="r"/>
            <a:r>
              <a:rPr lang="en-US" sz="2750" b="1" spc="300" dirty="0">
                <a:solidFill>
                  <a:srgbClr val="F6C006"/>
                </a:solidFill>
                <a:effectLst>
                  <a:outerShdw blurRad="38100" dist="38100" dir="2700000" algn="tl">
                    <a:srgbClr val="000000">
                      <a:alpha val="43137"/>
                    </a:srgbClr>
                  </a:outerShdw>
                </a:effectLst>
                <a:latin typeface="Baskerville Old Face" panose="02020602080505020303" pitchFamily="18" charset="0"/>
              </a:rPr>
              <a:t>For the flesh lusts against the Spirit, and the Spirit against the flesh; and these are contrary to one another, so that you do not do the things that you wish</a:t>
            </a:r>
          </a:p>
          <a:p>
            <a:pPr algn="r"/>
            <a:r>
              <a:rPr lang="en-US" sz="2750" b="1" spc="300" dirty="0" smtClean="0">
                <a:solidFill>
                  <a:srgbClr val="F6C006"/>
                </a:solidFill>
                <a:effectLst>
                  <a:outerShdw blurRad="38100" dist="38100" dir="2700000" algn="tl">
                    <a:srgbClr val="000000">
                      <a:alpha val="43137"/>
                    </a:srgbClr>
                  </a:outerShdw>
                </a:effectLst>
                <a:latin typeface="Baskerville Old Face" panose="02020602080505020303" pitchFamily="18" charset="0"/>
              </a:rPr>
              <a:t>(Galatians 5:17)</a:t>
            </a:r>
            <a:endParaRPr lang="en-US" sz="2750" b="1" spc="300" dirty="0">
              <a:solidFill>
                <a:srgbClr val="F6C006"/>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542508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2000"/>
                                        <p:tgtEl>
                                          <p:spTgt spid="9"/>
                                        </p:tgtEl>
                                      </p:cBhvr>
                                    </p:animEffect>
                                    <p:anim calcmode="lin" valueType="num">
                                      <p:cBhvr>
                                        <p:cTn id="14" dur="2000"/>
                                        <p:tgtEl>
                                          <p:spTgt spid="9"/>
                                        </p:tgtEl>
                                        <p:attrNameLst>
                                          <p:attrName>ppt_x</p:attrName>
                                        </p:attrNameLst>
                                      </p:cBhvr>
                                      <p:tavLst>
                                        <p:tav tm="0">
                                          <p:val>
                                            <p:strVal val="ppt_x"/>
                                          </p:val>
                                        </p:tav>
                                        <p:tav tm="100000">
                                          <p:val>
                                            <p:strVal val="ppt_x"/>
                                          </p:val>
                                        </p:tav>
                                      </p:tavLst>
                                    </p:anim>
                                    <p:anim calcmode="lin" valueType="num">
                                      <p:cBhvr>
                                        <p:cTn id="15" dur="2000"/>
                                        <p:tgtEl>
                                          <p:spTgt spid="9"/>
                                        </p:tgtEl>
                                        <p:attrNameLst>
                                          <p:attrName>ppt_y</p:attrName>
                                        </p:attrNameLst>
                                      </p:cBhvr>
                                      <p:tavLst>
                                        <p:tav tm="0">
                                          <p:val>
                                            <p:strVal val="ppt_y"/>
                                          </p:val>
                                        </p:tav>
                                        <p:tav tm="100000">
                                          <p:val>
                                            <p:strVal val="ppt_y+.1"/>
                                          </p:val>
                                        </p:tav>
                                      </p:tavLst>
                                    </p:anim>
                                    <p:set>
                                      <p:cBhvr>
                                        <p:cTn id="16" dur="1" fill="hold">
                                          <p:stCondLst>
                                            <p:cond delay="1999"/>
                                          </p:stCondLst>
                                        </p:cTn>
                                        <p:tgtEl>
                                          <p:spTgt spid="9"/>
                                        </p:tgtEl>
                                        <p:attrNameLst>
                                          <p:attrName>style.visibility</p:attrName>
                                        </p:attrNameLst>
                                      </p:cBhvr>
                                      <p:to>
                                        <p:strVal val="hidden"/>
                                      </p:to>
                                    </p:set>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ppt_x</p:attrName>
                                        </p:attrNameLst>
                                      </p:cBhvr>
                                      <p:tavLst>
                                        <p:tav tm="0">
                                          <p:val>
                                            <p:strVal val="#ppt_x"/>
                                          </p:val>
                                        </p:tav>
                                        <p:tav tm="100000">
                                          <p:val>
                                            <p:strVal val="#ppt_x"/>
                                          </p:val>
                                        </p:tav>
                                      </p:tavLst>
                                    </p:anim>
                                    <p:anim calcmode="lin" valueType="num">
                                      <p:cBhvr>
                                        <p:cTn id="21"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2000"/>
                                        <p:tgtEl>
                                          <p:spTgt spid="10"/>
                                        </p:tgtEl>
                                      </p:cBhvr>
                                    </p:animEffect>
                                    <p:anim calcmode="lin" valueType="num">
                                      <p:cBhvr>
                                        <p:cTn id="26" dur="2000"/>
                                        <p:tgtEl>
                                          <p:spTgt spid="10"/>
                                        </p:tgtEl>
                                        <p:attrNameLst>
                                          <p:attrName>ppt_x</p:attrName>
                                        </p:attrNameLst>
                                      </p:cBhvr>
                                      <p:tavLst>
                                        <p:tav tm="0">
                                          <p:val>
                                            <p:strVal val="ppt_x"/>
                                          </p:val>
                                        </p:tav>
                                        <p:tav tm="100000">
                                          <p:val>
                                            <p:strVal val="ppt_x"/>
                                          </p:val>
                                        </p:tav>
                                      </p:tavLst>
                                    </p:anim>
                                    <p:anim calcmode="lin" valueType="num">
                                      <p:cBhvr>
                                        <p:cTn id="27" dur="2000"/>
                                        <p:tgtEl>
                                          <p:spTgt spid="10"/>
                                        </p:tgtEl>
                                        <p:attrNameLst>
                                          <p:attrName>ppt_y</p:attrName>
                                        </p:attrNameLst>
                                      </p:cBhvr>
                                      <p:tavLst>
                                        <p:tav tm="0">
                                          <p:val>
                                            <p:strVal val="ppt_y"/>
                                          </p:val>
                                        </p:tav>
                                        <p:tav tm="100000">
                                          <p:val>
                                            <p:strVal val="ppt_y+.1"/>
                                          </p:val>
                                        </p:tav>
                                      </p:tavLst>
                                    </p:anim>
                                    <p:set>
                                      <p:cBhvr>
                                        <p:cTn id="28" dur="1" fill="hold">
                                          <p:stCondLst>
                                            <p:cond delay="1999"/>
                                          </p:stCondLst>
                                        </p:cTn>
                                        <p:tgtEl>
                                          <p:spTgt spid="10"/>
                                        </p:tgtEl>
                                        <p:attrNameLst>
                                          <p:attrName>style.visibility</p:attrName>
                                        </p:attrNameLst>
                                      </p:cBhvr>
                                      <p:to>
                                        <p:strVal val="hidden"/>
                                      </p:to>
                                    </p:set>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anim calcmode="lin" valueType="num">
                                      <p:cBhvr>
                                        <p:cTn id="32" dur="2000" fill="hold"/>
                                        <p:tgtEl>
                                          <p:spTgt spid="11"/>
                                        </p:tgtEl>
                                        <p:attrNameLst>
                                          <p:attrName>ppt_x</p:attrName>
                                        </p:attrNameLst>
                                      </p:cBhvr>
                                      <p:tavLst>
                                        <p:tav tm="0">
                                          <p:val>
                                            <p:strVal val="#ppt_x"/>
                                          </p:val>
                                        </p:tav>
                                        <p:tav tm="100000">
                                          <p:val>
                                            <p:strVal val="#ppt_x"/>
                                          </p:val>
                                        </p:tav>
                                      </p:tavLst>
                                    </p:anim>
                                    <p:anim calcmode="lin" valueType="num">
                                      <p:cBhvr>
                                        <p:cTn id="33"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17000" r="-17000"/>
          </a:stretch>
        </a:blipFill>
        <a:effectLst/>
      </p:bgPr>
    </p:bg>
    <p:spTree>
      <p:nvGrpSpPr>
        <p:cNvPr id="1" name=""/>
        <p:cNvGrpSpPr/>
        <p:nvPr/>
      </p:nvGrpSpPr>
      <p:grpSpPr>
        <a:xfrm>
          <a:off x="0" y="0"/>
          <a:ext cx="0" cy="0"/>
          <a:chOff x="0" y="0"/>
          <a:chExt cx="0" cy="0"/>
        </a:xfrm>
      </p:grpSpPr>
      <p:sp>
        <p:nvSpPr>
          <p:cNvPr id="8" name="Rectangle 7"/>
          <p:cNvSpPr/>
          <p:nvPr/>
        </p:nvSpPr>
        <p:spPr>
          <a:xfrm>
            <a:off x="212818" y="0"/>
            <a:ext cx="11766363" cy="769441"/>
          </a:xfrm>
          <a:prstGeom prst="rect">
            <a:avLst/>
          </a:prstGeom>
          <a:noFill/>
        </p:spPr>
        <p:txBody>
          <a:bodyPr wrap="none" lIns="91440" tIns="45720" rIns="91440" bIns="45720">
            <a:spAutoFit/>
          </a:bodyPr>
          <a:lstStyle/>
          <a:p>
            <a:pPr algn="ctr"/>
            <a:r>
              <a:rPr lang="en-US" sz="4400" b="1" cap="none" spc="300" dirty="0" smtClean="0">
                <a:ln w="1905">
                  <a:solidFill>
                    <a:schemeClr val="tx1"/>
                  </a:solidFill>
                </a:ln>
                <a:solidFill>
                  <a:schemeClr val="bg1"/>
                </a:solidFill>
                <a:effectLst>
                  <a:glow rad="139700">
                    <a:schemeClr val="tx1">
                      <a:lumMod val="95000"/>
                      <a:lumOff val="5000"/>
                      <a:alpha val="95000"/>
                    </a:schemeClr>
                  </a:glow>
                </a:effectLst>
                <a:latin typeface="Imprint MT Shadow" panose="04020605060303030202" pitchFamily="82" charset="0"/>
              </a:rPr>
              <a:t>Why Do I Do What I Don’t Want To Do?</a:t>
            </a:r>
            <a:endParaRPr lang="en-US" sz="4400" b="1" cap="none" spc="300" dirty="0">
              <a:ln w="1905">
                <a:solidFill>
                  <a:schemeClr val="tx1"/>
                </a:solidFill>
              </a:ln>
              <a:solidFill>
                <a:schemeClr val="bg1"/>
              </a:solidFill>
              <a:effectLst>
                <a:glow rad="139700">
                  <a:schemeClr val="tx1">
                    <a:lumMod val="95000"/>
                    <a:lumOff val="5000"/>
                    <a:alpha val="95000"/>
                  </a:schemeClr>
                </a:glow>
              </a:effectLst>
              <a:latin typeface="Imprint MT Shadow" panose="04020605060303030202" pitchFamily="82" charset="0"/>
            </a:endParaRPr>
          </a:p>
        </p:txBody>
      </p:sp>
      <p:sp>
        <p:nvSpPr>
          <p:cNvPr id="7" name="TextBox 6"/>
          <p:cNvSpPr txBox="1"/>
          <p:nvPr/>
        </p:nvSpPr>
        <p:spPr>
          <a:xfrm>
            <a:off x="212818" y="1672757"/>
            <a:ext cx="11766363" cy="3170099"/>
          </a:xfrm>
          <a:prstGeom prst="rect">
            <a:avLst/>
          </a:prstGeom>
          <a:solidFill>
            <a:schemeClr val="bg1">
              <a:alpha val="60000"/>
            </a:schemeClr>
          </a:solidFill>
          <a:effectLst>
            <a:softEdge rad="317500"/>
          </a:effectLst>
        </p:spPr>
        <p:txBody>
          <a:bodyPr wrap="square" rtlCol="0">
            <a:spAutoFit/>
          </a:bodyPr>
          <a:lstStyle/>
          <a:p>
            <a:endParaRPr lang="en-US" sz="4000" b="1" spc="300" dirty="0" smtClean="0">
              <a:effectLst>
                <a:outerShdw blurRad="38100" dist="38100" dir="2700000" algn="tl">
                  <a:srgbClr val="000000">
                    <a:alpha val="43137"/>
                  </a:srgbClr>
                </a:outerShdw>
              </a:effectLst>
              <a:latin typeface="Monotype Corsiva" panose="03010101010201010101" pitchFamily="66" charset="0"/>
            </a:endParaRPr>
          </a:p>
          <a:p>
            <a:pPr algn="ctr"/>
            <a:r>
              <a:rPr lang="en-US" sz="4000" b="1" spc="300" dirty="0" smtClean="0">
                <a:effectLst>
                  <a:outerShdw blurRad="38100" dist="38100" dir="2700000" algn="tl">
                    <a:srgbClr val="000000">
                      <a:alpha val="43137"/>
                    </a:srgbClr>
                  </a:outerShdw>
                </a:effectLst>
                <a:latin typeface="Monotype Corsiva" panose="03010101010201010101" pitchFamily="66" charset="0"/>
              </a:rPr>
              <a:t>Failure to Take Responsibility for Choices / Behavior</a:t>
            </a:r>
          </a:p>
          <a:p>
            <a:endParaRPr lang="en-US" sz="4000" b="1" spc="300" dirty="0" smtClean="0">
              <a:effectLst>
                <a:outerShdw blurRad="38100" dist="38100" dir="2700000" algn="tl">
                  <a:srgbClr val="000000">
                    <a:alpha val="43137"/>
                  </a:srgbClr>
                </a:outerShdw>
              </a:effectLst>
              <a:latin typeface="Monotype Corsiva" panose="03010101010201010101" pitchFamily="66" charset="0"/>
            </a:endParaRPr>
          </a:p>
          <a:p>
            <a:pPr algn="ctr"/>
            <a:r>
              <a:rPr lang="en-US" sz="4000" b="1" spc="300" dirty="0" smtClean="0">
                <a:effectLst>
                  <a:outerShdw blurRad="38100" dist="38100" dir="2700000" algn="tl">
                    <a:srgbClr val="000000">
                      <a:alpha val="43137"/>
                    </a:srgbClr>
                  </a:outerShdw>
                </a:effectLst>
                <a:latin typeface="Monotype Corsiva" panose="03010101010201010101" pitchFamily="66" charset="0"/>
              </a:rPr>
              <a:t>Accepting the “Forbidden Fruit Disorder”</a:t>
            </a:r>
          </a:p>
          <a:p>
            <a:endParaRPr lang="en-US" sz="4000" b="1" spc="300" dirty="0">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56483696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linds(vertical)">
                                      <p:cBhvr>
                                        <p:cTn id="7" dur="2000"/>
                                        <p:tgtEl>
                                          <p:spTgt spid="7">
                                            <p:bg/>
                                          </p:spTgt>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linds(horizontal)">
                                      <p:cBhvr>
                                        <p:cTn id="11" dur="2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linds(horizontal)">
                                      <p:cBhvr>
                                        <p:cTn id="16"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335</Words>
  <Application>Microsoft Office PowerPoint</Application>
  <PresentationFormat>Custom</PresentationFormat>
  <Paragraphs>37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Deacons Room</cp:lastModifiedBy>
  <cp:revision>22</cp:revision>
  <dcterms:created xsi:type="dcterms:W3CDTF">2014-07-13T16:56:16Z</dcterms:created>
  <dcterms:modified xsi:type="dcterms:W3CDTF">2014-07-27T12:57:43Z</dcterms:modified>
</cp:coreProperties>
</file>