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1" d="100"/>
          <a:sy n="61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3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2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2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3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35BD1-4EB8-4B53-95D8-4F5976DFEFC5}" type="datetimeFigureOut">
              <a:rPr lang="en-US" smtClean="0"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7696-6DA9-4013-B81A-8AFDD1423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2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73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at midnight Paul and Silas were praying and singing hymns to God, and the prisoners were listening to them. </a:t>
            </a:r>
            <a:r>
              <a:rPr lang="en-US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Suddenly there was a great earthquake, so that the foundations of the prison were shaken; and immediately all the doors were opened and everyone’s chains were loosed. </a:t>
            </a:r>
            <a:r>
              <a:rPr lang="en-US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27 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the keeper of the prison, awaking from sleep and seeing the prison doors open, supposing the prisoners had fled, drew his sword and was about to kill himself. </a:t>
            </a:r>
            <a:r>
              <a:rPr lang="en-US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28 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But Paul called with a loud voice, saying, do yourself no harm, for we are all here. </a:t>
            </a:r>
            <a:r>
              <a:rPr lang="en-US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29 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he called for a light, ran in, and fell down trembling before Paul and Silas. </a:t>
            </a:r>
            <a:r>
              <a:rPr lang="en-US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he brought them out and said, sirs, what must I do to be saved? </a:t>
            </a:r>
            <a:r>
              <a:rPr lang="en-US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 they said, believe on the Lord Jesus Christ, and you will be saved, you and your household. </a:t>
            </a:r>
            <a:r>
              <a:rPr lang="en-US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r>
              <a:rPr lang="en-US" sz="2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Then they spoke the word of the Lord to him and to all who were in his house. </a:t>
            </a:r>
            <a:r>
              <a:rPr lang="en-US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33 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he took them the same hour of the night and washed their stripes. And immediately he and all his family were baptized. </a:t>
            </a:r>
            <a:r>
              <a:rPr lang="en-US" sz="2200" b="1" i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34 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 when he had brought them into his house, he set food before them; and he rejoiced, having believed in God with all his household.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090663" y="0"/>
            <a:ext cx="5077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>
                  <a:solidFill>
                    <a:schemeClr val="accent1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Acts 16:25-34</a:t>
            </a:r>
            <a:endParaRPr lang="en-US" sz="5400" b="1" cap="none" spc="600" dirty="0">
              <a:ln w="11430">
                <a:solidFill>
                  <a:schemeClr val="accent1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35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1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r="1401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7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5410200" y="3276600"/>
            <a:ext cx="2209800" cy="838200"/>
          </a:xfrm>
          <a:prstGeom prst="wedgeRectCallout">
            <a:avLst>
              <a:gd name="adj1" fmla="val 20547"/>
              <a:gd name="adj2" fmla="val -177079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Instantly, directly,  straightway, at once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2189356"/>
            <a:ext cx="228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70855" y="3429000"/>
            <a:ext cx="32159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cap="none" spc="60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  <a:latin typeface="Monotype Corsiva" panose="03010101010201010101" pitchFamily="66" charset="0"/>
              </a:rPr>
              <a:t>Acts 2:37-41</a:t>
            </a:r>
            <a:endParaRPr lang="en-US" sz="3600" b="1" cap="none" spc="600" dirty="0">
              <a:ln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60007" dir="1500000" sy="-30000" kx="800400" algn="bl" rotWithShape="0">
                  <a:schemeClr val="bg1">
                    <a:alpha val="2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0854" y="3962400"/>
            <a:ext cx="321594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600" b="1" cap="none" spc="600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0007" dir="1500000" sy="-30000" kx="800400" algn="bl" rotWithShape="0">
                    <a:schemeClr val="bg1">
                      <a:alpha val="20000"/>
                    </a:schemeClr>
                  </a:outerShdw>
                </a:effectLst>
                <a:latin typeface="Monotype Corsiva" panose="03010101010201010101" pitchFamily="66" charset="0"/>
              </a:rPr>
              <a:t>Acts 8:35-38</a:t>
            </a:r>
            <a:endParaRPr lang="en-US" sz="3600" b="1" cap="none" spc="600" dirty="0">
              <a:ln>
                <a:solidFill>
                  <a:srgbClr val="FFFF00"/>
                </a:solidFill>
                <a:prstDash val="solid"/>
              </a:ln>
              <a:solidFill>
                <a:schemeClr val="bg1"/>
              </a:solidFill>
              <a:effectLst>
                <a:outerShdw blurRad="60007" dir="1500000" sy="-30000" kx="800400" algn="bl" rotWithShape="0">
                  <a:schemeClr val="bg1">
                    <a:alpha val="20000"/>
                  </a:scheme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2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57745">
            <a:off x="188791" y="197822"/>
            <a:ext cx="5418471" cy="830997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  <a:sp3d>
            <a:bevelT prst="convex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90500">
                    <a:schemeClr val="tx1">
                      <a:alpha val="8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Those Who Delay</a:t>
            </a:r>
            <a:endParaRPr lang="en-US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90500">
                  <a:schemeClr val="tx1">
                    <a:alpha val="8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1460988"/>
            <a:ext cx="453842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anose="03010101010101010101" pitchFamily="66" charset="0"/>
              </a:rPr>
              <a:t>Felix—Acts 24:25</a:t>
            </a:r>
            <a:endParaRPr lang="en-US" sz="3200" b="0" cap="none" spc="3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8863" y="1447800"/>
            <a:ext cx="5359159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3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Lucida Calligraphy" panose="03010101010101010101" pitchFamily="66" charset="0"/>
              </a:rPr>
              <a:t>Agrippa—Acts 26:28</a:t>
            </a:r>
            <a:endParaRPr lang="en-US" sz="3200" b="0" cap="none" spc="3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5176" y="1447799"/>
            <a:ext cx="4282027" cy="584775"/>
          </a:xfrm>
          <a:prstGeom prst="rect">
            <a:avLst/>
          </a:prstGeom>
          <a:solidFill>
            <a:srgbClr val="000000">
              <a:alpha val="74902"/>
            </a:srgbClr>
          </a:solidFill>
          <a:effectLst>
            <a:glow rad="228600">
              <a:schemeClr val="bg1"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Are Non-Believers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19600" y="2362200"/>
            <a:ext cx="4282027" cy="584775"/>
          </a:xfrm>
          <a:prstGeom prst="rect">
            <a:avLst/>
          </a:prstGeom>
          <a:solidFill>
            <a:srgbClr val="000000">
              <a:alpha val="74902"/>
            </a:srgbClr>
          </a:solidFill>
          <a:effectLst>
            <a:glow rad="228600">
              <a:schemeClr val="bg1"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Are Tempting God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3215136"/>
            <a:ext cx="4282027" cy="584775"/>
          </a:xfrm>
          <a:prstGeom prst="rect">
            <a:avLst/>
          </a:prstGeom>
          <a:solidFill>
            <a:srgbClr val="000000">
              <a:alpha val="74902"/>
            </a:srgbClr>
          </a:solidFill>
          <a:effectLst>
            <a:glow rad="228600">
              <a:schemeClr val="bg1"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Are Defying God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4063425"/>
            <a:ext cx="4282027" cy="584775"/>
          </a:xfrm>
          <a:prstGeom prst="rect">
            <a:avLst/>
          </a:prstGeom>
          <a:solidFill>
            <a:srgbClr val="000000">
              <a:alpha val="74902"/>
            </a:srgbClr>
          </a:solidFill>
          <a:effectLst>
            <a:glow rad="228600">
              <a:schemeClr val="bg1"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Are Without Love</a:t>
            </a:r>
            <a:endParaRPr lang="en-US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9600" y="4901625"/>
            <a:ext cx="4282027" cy="584775"/>
          </a:xfrm>
          <a:prstGeom prst="rect">
            <a:avLst/>
          </a:prstGeom>
          <a:solidFill>
            <a:srgbClr val="000000">
              <a:alpha val="74902"/>
            </a:srgbClr>
          </a:solidFill>
          <a:effectLst>
            <a:glow rad="228600">
              <a:schemeClr val="bg1">
                <a:alpha val="5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spc="-3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Are Stumbling Blocks</a:t>
            </a:r>
            <a:endParaRPr lang="en-US" sz="3200" b="1" spc="-3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5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" y="8382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33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Young people tell what they wish to do in life,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Old folks tell what they have done in life,</a:t>
            </a:r>
          </a:p>
          <a:p>
            <a:pPr>
              <a:lnSpc>
                <a:spcPct val="150000"/>
              </a:lnSpc>
            </a:pPr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Fools tell what they wish they had done in life?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4179358"/>
            <a:ext cx="7315200" cy="26481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God said to him, </a:t>
            </a: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ool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This night your soul will be required of you; then whose will those things be which you have provided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(Luke 12:20)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430" y="30240"/>
            <a:ext cx="7911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30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Engravers MT" panose="02090707080505020304" pitchFamily="18" charset="0"/>
              </a:rPr>
              <a:t>Consider This</a:t>
            </a:r>
            <a:endParaRPr lang="en-US" sz="5400" b="1" cap="all" spc="3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Engravers MT" panose="0209070708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0" t="-650" r="12052" b="65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58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5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2" grpId="1" uiExpand="1" build="allAtOnce"/>
      <p:bldP spid="3" grpId="0" animBg="1"/>
      <p:bldP spid="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5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103</Words>
  <Application>Microsoft Office PowerPoint</Application>
  <PresentationFormat>On-screen Show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Deacons Room</cp:lastModifiedBy>
  <cp:revision>16</cp:revision>
  <dcterms:created xsi:type="dcterms:W3CDTF">2014-05-13T14:18:28Z</dcterms:created>
  <dcterms:modified xsi:type="dcterms:W3CDTF">2014-05-18T12:41:42Z</dcterms:modified>
</cp:coreProperties>
</file>