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742" r:id="rId8"/>
  </p:sldMasterIdLst>
  <p:notesMasterIdLst>
    <p:notesMasterId r:id="rId29"/>
  </p:notesMasterIdLst>
  <p:sldIdLst>
    <p:sldId id="270" r:id="rId9"/>
    <p:sldId id="306" r:id="rId10"/>
    <p:sldId id="307" r:id="rId11"/>
    <p:sldId id="294" r:id="rId12"/>
    <p:sldId id="291" r:id="rId13"/>
    <p:sldId id="292" r:id="rId14"/>
    <p:sldId id="293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3" r:id="rId26"/>
    <p:sldId id="308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66"/>
    <a:srgbClr val="0000CC"/>
    <a:srgbClr val="F36363"/>
    <a:srgbClr val="D52D2D"/>
    <a:srgbClr val="DDDDDD"/>
    <a:srgbClr val="663300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9656B-D3F8-42B5-97B7-9340A0A1FE1D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6DD4-3E59-46FA-B10D-9BFEDB77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5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6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5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DD4-3E59-46FA-B10D-9BFEDB779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C0B3-0AFC-4988-9924-83480A8A1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7766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E001-94EE-4CB7-8301-3794A0459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7132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F4F17-9F1F-455F-AD12-F8943D1B5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8263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6C87-6837-49B0-B4A4-5775B0A20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338336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4D017-03C2-43B5-B582-E4AA98C31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6794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9B3D-4311-485B-BAC7-1BEFF7122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48582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1AA2-D461-4CC6-AFFF-D08CB1DA7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88113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E8FC1-E074-48D7-941F-BFBEE0E09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838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B1F2-B953-40B9-8421-A04A942D8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4911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5511-68B5-449A-A886-C5CAA85A7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911823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98451-CDF4-4872-B6B9-5D971EC49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8353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2782-CCEB-4B36-BB27-29980E166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074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12EF-0F60-4A65-B421-805CD707F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58999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05A-E918-466B-89F4-D55A3EF07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87230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3425-309F-4A06-81A3-CE4943B9F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636600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B6ED5-CE85-41D3-995A-4F5D774D3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69059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81D5-3035-40CE-A768-3F32BF1AE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823022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1B83A-FBE8-448E-A684-4E79AD056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44533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A1D0-EABA-4D21-B5EF-196219D56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591498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9994-E79B-462D-B6F5-2A3579F43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07059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ED8D8-0310-4FAA-A5A4-B13099EA9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5002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7507-0E8D-404B-BEF3-9EC8B0ABC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5331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429B-7277-40F8-9A30-DD195C3E3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2704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050CB-0AD2-44DD-B405-BCF0201E0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328814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6314-B5E0-4688-8F1B-07171C7B9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79915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4F7C3-C7EC-4DC3-B584-64B66095C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3950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24DDF-7EBA-4F38-82C0-20944AFB5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22764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D706-CEB8-49AD-81B3-0E5488FAB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52792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F53D-F58E-4CA0-86BB-8178A0D00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28938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622D-95FE-43A2-83AD-DAF4FACE8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59347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3569F-FAD9-40EF-A13F-259682262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32935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6C864-5FE4-4371-9236-592338F9B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446901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BE50-A21B-4185-89D1-68B7401CD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2049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B1EB-1BEF-4390-9A07-A7BD85264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6401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66C59-985C-468C-81CA-3F910C00D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895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FADC4-0586-4501-90DB-8994CB5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018664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0507-1177-4453-9CBC-8FC07FFF6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928584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D00E7-19A9-4514-A241-E9084D759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68958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6E5E-F5F9-4D1F-B130-BEFA39AF8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19946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EE91-AAB3-487C-8788-A698E3671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53754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F5EFD-E606-4315-BB3E-FBED9C043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0180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04FC7-70A8-47E2-97E0-F568F68B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00865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543A0-99A7-4E21-98DB-44995A5E7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43114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C2EB-0337-4DCB-988D-62BE22D0F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6198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42CC8-6201-48BB-B8B7-FD06EF45B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6750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BAA3-BEB2-4DF7-9AA8-935A27A27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50886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8E3B-D5B9-475C-9ED3-3E608C478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66574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6A62-E150-4745-B4F4-D8CAE005F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058638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3A15B-0213-40A9-A6FA-EFD67936A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6291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DCB4C-E294-4F94-B9D0-C874E3D74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993907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E17C-77CE-4DE2-83D1-51BB0E992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126827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C2B6D-486C-4660-8AF4-3BF009EEB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78037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22E8-4ED8-4F02-BDE6-F412685D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8566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6AB3-A781-4BE8-82FF-CD8DD5F86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669354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4EB79-F7BA-4BD8-BAA3-E7201F9D6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3448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4AB6D-EFEB-4E78-B398-817E206CE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357888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3671-D3FB-4656-8DF6-D41078BDE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48339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E997A-BAAA-411F-94E1-5AEDA018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94447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E89B-B4AE-477A-B26A-5EEBA12EE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07876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4E771-96F7-4EC2-B4FA-21900931F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53472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847C9-9484-4BF6-A5F2-89980C6B2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53667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171C-4304-4DE7-825C-EC9AFDF24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13993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05089-47CF-420F-A621-58E34A9DD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91127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90A1E-10A1-44A8-AAAA-5FA5C14A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23292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F1E6B-3A99-42AB-BAE5-ADF613C29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29585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5B7A-02DA-43ED-B531-D5176FB6A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9477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8B38-4DC3-41B4-AF5C-85ED7FC12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44380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C31A-748D-4B25-AE4F-BAB81D4CD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66797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9C776-7078-45F7-8B18-3D9ABF688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727730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1A47C-AC06-4408-8432-AD1AE6B36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01841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9ABFD-7FC8-4CF4-99F9-A551B866D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80607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8AFCF-FBF7-489A-854E-54F320E11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76480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DC76-87BB-44E5-9E7D-83EE9824A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348204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4CF11-BFA1-47E8-A097-D3D14EF2E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207339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279D-9119-4B48-BDA4-81DFF88CC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80480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BA20-7AA5-47F7-A607-F9E2716D75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86573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7F561-5F63-4AB8-BC3E-13273453FE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321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7198-1A34-4175-B098-2165EA8D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31982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AFF5-2493-45B1-BDBA-C6C4A07E4C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6533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D761-C90A-49B3-A804-BA0F16F058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83522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D3A18-0E30-44D7-B35E-C5CF61DAA9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74957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72BDF-C791-4AE8-9509-95B7B638B4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2004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AABD8-BAC4-43B1-9916-2A0075A2C5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6392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B7B55-12C6-4F36-AA5B-3D3CF4F90E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34854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C22D-52F4-4502-B05C-3148C8416C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93362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293C-0872-4FDC-955E-04998AFBF9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14530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85E99-1B4F-4DD2-BF86-CE4CA879A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87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50CB-4516-495A-8BFE-E5E379965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74298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DB4DB4-A240-4C4D-8E25-F22F1902AA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D8E13D-9793-4B08-A38E-7C81DCEABD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37C41F-F4E1-453A-B0CF-E255E0910C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39430-0A37-4A03-A7D3-5A7C146DF1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28763B-9268-43C2-82B7-49A3BE527F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A57630-83C3-4A23-A96C-26F678913F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1B9304-5A85-459A-AC6B-CE5D941507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E1173D-5E0F-4AFC-B0A8-0447648C12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8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853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78855" name="Oval 7" descr="noahs_ark_bible_animals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4724400" y="4343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Buckets </a:t>
            </a: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4343400" y="5257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Scaffolding</a:t>
            </a: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35433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Hammers</a:t>
            </a:r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30480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Ladders</a:t>
            </a: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457200" y="3657600"/>
            <a:ext cx="22098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Gopher Wood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300 cubits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50 cubits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30 cubits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 stories/decks</a:t>
            </a:r>
          </a:p>
        </p:txBody>
      </p:sp>
      <p:sp>
        <p:nvSpPr>
          <p:cNvPr id="78877" name="WordArt 29"/>
          <p:cNvSpPr>
            <a:spLocks noChangeArrowheads="1" noChangeShapeType="1" noTextEdit="1"/>
          </p:cNvSpPr>
          <p:nvPr/>
        </p:nvSpPr>
        <p:spPr bwMode="auto">
          <a:xfrm>
            <a:off x="6629400" y="3886200"/>
            <a:ext cx="1905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Different Wood</a:t>
            </a:r>
          </a:p>
        </p:txBody>
      </p:sp>
      <p:sp>
        <p:nvSpPr>
          <p:cNvPr id="78878" name="WordArt 30"/>
          <p:cNvSpPr>
            <a:spLocks noChangeArrowheads="1" noChangeShapeType="1" noTextEdit="1"/>
          </p:cNvSpPr>
          <p:nvPr/>
        </p:nvSpPr>
        <p:spPr bwMode="auto">
          <a:xfrm>
            <a:off x="6629400" y="4648200"/>
            <a:ext cx="1905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Life Boat</a:t>
            </a:r>
          </a:p>
        </p:txBody>
      </p:sp>
      <p:sp>
        <p:nvSpPr>
          <p:cNvPr id="78879" name="WordArt 31"/>
          <p:cNvSpPr>
            <a:spLocks noChangeArrowheads="1" noChangeShapeType="1" noTextEdit="1"/>
          </p:cNvSpPr>
          <p:nvPr/>
        </p:nvSpPr>
        <p:spPr bwMode="auto">
          <a:xfrm>
            <a:off x="6477000" y="5334000"/>
            <a:ext cx="2057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Change Size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/>
      <p:bldP spid="78873" grpId="0"/>
      <p:bldP spid="78874" grpId="1"/>
      <p:bldP spid="78875" grpId="1"/>
      <p:bldP spid="78876" grpId="0"/>
      <p:bldP spid="78877" grpId="0" animBg="1"/>
      <p:bldP spid="78878" grpId="0" animBg="1"/>
      <p:bldP spid="78879" grpId="0" animBg="1"/>
      <p:bldP spid="78881" grpId="0" animBg="1"/>
      <p:bldP spid="788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80900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0901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80903" name="Oval 7" descr="untitled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57200" y="3657600"/>
            <a:ext cx="2209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Ibuprofen is in a group of drugs called nonsteroidal anti-inflammatory drugs. </a:t>
            </a:r>
          </a:p>
        </p:txBody>
      </p:sp>
      <p:sp>
        <p:nvSpPr>
          <p:cNvPr id="80913" name="WordArt 17"/>
          <p:cNvSpPr>
            <a:spLocks noChangeArrowheads="1" noChangeShapeType="1" noTextEdit="1"/>
          </p:cNvSpPr>
          <p:nvPr/>
        </p:nvSpPr>
        <p:spPr bwMode="auto">
          <a:xfrm>
            <a:off x="6858000" y="3962400"/>
            <a:ext cx="1295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Tylenol</a:t>
            </a:r>
          </a:p>
        </p:txBody>
      </p: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6934200" y="4648200"/>
            <a:ext cx="1295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Aspirin</a:t>
            </a:r>
          </a:p>
        </p:txBody>
      </p:sp>
      <p:sp>
        <p:nvSpPr>
          <p:cNvPr id="80916" name="WordArt 20"/>
          <p:cNvSpPr>
            <a:spLocks noChangeArrowheads="1" noChangeShapeType="1" noTextEdit="1"/>
          </p:cNvSpPr>
          <p:nvPr/>
        </p:nvSpPr>
        <p:spPr bwMode="auto">
          <a:xfrm>
            <a:off x="6934200" y="5257800"/>
            <a:ext cx="1295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Xanax</a:t>
            </a: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429000" y="3810000"/>
            <a:ext cx="11430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Advil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Motrin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3429000" y="4724400"/>
            <a:ext cx="11430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Midol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4572000" y="5257800"/>
            <a:ext cx="14478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Nuprin</a:t>
            </a:r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3" grpId="0" animBg="1"/>
      <p:bldP spid="80914" grpId="0" animBg="1"/>
      <p:bldP spid="80916" grpId="0" animBg="1"/>
      <p:bldP spid="80918" grpId="0" animBg="1"/>
      <p:bldP spid="80919" grpId="0" animBg="1"/>
      <p:bldP spid="80920" grpId="0" animBg="1"/>
      <p:bldP spid="80921" grpId="0" animBg="1"/>
      <p:bldP spid="80922" grpId="0" animBg="1"/>
      <p:bldP spid="80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81924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925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81927" name="Oval 7" descr="01 lords supper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57200" y="3962400"/>
            <a:ext cx="22098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Lord’s Supper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Unleavened  Bread &amp; Fruit of the Vine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Each Sunday</a:t>
            </a:r>
          </a:p>
        </p:txBody>
      </p:sp>
      <p:sp>
        <p:nvSpPr>
          <p:cNvPr id="81931" name="WordArt 11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2057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Peanut Butter</a:t>
            </a:r>
          </a:p>
        </p:txBody>
      </p:sp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6629400" y="4648200"/>
            <a:ext cx="1828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Nehi Orange</a:t>
            </a:r>
          </a:p>
        </p:txBody>
      </p:sp>
      <p:sp>
        <p:nvSpPr>
          <p:cNvPr id="81933" name="WordArt 13"/>
          <p:cNvSpPr>
            <a:spLocks noChangeArrowheads="1" noChangeShapeType="1" noTextEdit="1"/>
          </p:cNvSpPr>
          <p:nvPr/>
        </p:nvSpPr>
        <p:spPr bwMode="auto">
          <a:xfrm>
            <a:off x="6629400" y="5257800"/>
            <a:ext cx="1600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Saturday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572000" y="4191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Plates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267200" y="472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Containers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419600" y="5181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Servers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40386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</a:t>
            </a:r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1" grpId="0" animBg="1"/>
      <p:bldP spid="81932" grpId="0" animBg="1"/>
      <p:bldP spid="81933" grpId="0" animBg="1"/>
      <p:bldP spid="81934" grpId="0" animBg="1"/>
      <p:bldP spid="81935" grpId="0" animBg="1"/>
      <p:bldP spid="81938" grpId="1"/>
      <p:bldP spid="81939" grpId="0"/>
      <p:bldP spid="81940" grpId="0"/>
      <p:bldP spid="81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82948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949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82951" name="Oval 7" descr="singing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236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Music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Singing Psalms, Hymns &amp; Spiritual Songs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Making melody w/in Heart</a:t>
            </a:r>
          </a:p>
        </p:txBody>
      </p:sp>
      <p:sp>
        <p:nvSpPr>
          <p:cNvPr id="82953" name="WordArt 9"/>
          <p:cNvSpPr>
            <a:spLocks noChangeArrowheads="1" noChangeShapeType="1" noTextEdit="1"/>
          </p:cNvSpPr>
          <p:nvPr/>
        </p:nvSpPr>
        <p:spPr bwMode="auto">
          <a:xfrm>
            <a:off x="6553200" y="4114800"/>
            <a:ext cx="1676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Pianos</a:t>
            </a: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6629400" y="4648200"/>
            <a:ext cx="1524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Organs</a:t>
            </a: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>
            <a:off x="6629400" y="5257800"/>
            <a:ext cx="1600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Instruments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Getting Pitch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743200" y="4724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Books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4572000" y="4724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Leaders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3848100" y="5410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Parts</a:t>
            </a:r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/>
      <p:bldP spid="82959" grpId="0"/>
      <p:bldP spid="82960" grpId="0"/>
      <p:bldP spid="829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83972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973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83975" name="Oval 7" descr="01 Make disciples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23622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Matt 28:19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Make Disciples of all nations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Baptizing in the name of Father, Son and Holy Spirit</a:t>
            </a:r>
          </a:p>
        </p:txBody>
      </p:sp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6553200" y="4114800"/>
            <a:ext cx="1676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Not Going</a:t>
            </a:r>
          </a:p>
        </p:txBody>
      </p:sp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6629400" y="4648200"/>
            <a:ext cx="1524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Not Baptizing</a:t>
            </a:r>
          </a:p>
        </p:txBody>
      </p:sp>
      <p:sp>
        <p:nvSpPr>
          <p:cNvPr id="83979" name="WordArt 11"/>
          <p:cNvSpPr>
            <a:spLocks noChangeArrowheads="1" noChangeShapeType="1" noTextEdit="1"/>
          </p:cNvSpPr>
          <p:nvPr/>
        </p:nvSpPr>
        <p:spPr bwMode="auto">
          <a:xfrm>
            <a:off x="6553200" y="5257800"/>
            <a:ext cx="1828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Social Gospel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Automobile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7432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Plane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Walking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8481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</a:t>
            </a:r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/>
      <p:bldP spid="83983" grpId="0"/>
      <p:bldP spid="83984" grpId="0"/>
      <p:bldP spid="839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84996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997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84999" name="Oval 7" descr="building5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2362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Hebrews 10:25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Assembling Together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Worship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Edify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Work</a:t>
            </a:r>
          </a:p>
        </p:txBody>
      </p:sp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905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Not Assembling</a:t>
            </a: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6629400" y="4648200"/>
            <a:ext cx="16002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Politics</a:t>
            </a:r>
          </a:p>
        </p:txBody>
      </p:sp>
      <p:sp>
        <p:nvSpPr>
          <p:cNvPr id="85003" name="WordArt 11"/>
          <p:cNvSpPr>
            <a:spLocks noChangeArrowheads="1" noChangeShapeType="1" noTextEdit="1"/>
          </p:cNvSpPr>
          <p:nvPr/>
        </p:nvSpPr>
        <p:spPr bwMode="auto">
          <a:xfrm>
            <a:off x="6553200" y="5257800"/>
            <a:ext cx="1828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Basketball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Outside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Home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3733800" y="4800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Rented Building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971800" y="5410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Purchased Building</a:t>
            </a:r>
          </a:p>
        </p:txBody>
      </p:sp>
      <p:sp>
        <p:nvSpPr>
          <p:cNvPr id="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2057400"/>
            <a:ext cx="914400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057400"/>
            <a:ext cx="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/>
      <p:bldP spid="85007" grpId="0"/>
      <p:bldP spid="85008" grpId="0"/>
      <p:bldP spid="850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54864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30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Generic </a:t>
            </a:r>
            <a:r>
              <a:rPr lang="en-US" sz="3600" b="1" kern="10" spc="30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Authority:</a:t>
            </a:r>
            <a:endParaRPr lang="en-US" sz="3600" b="1" kern="10" spc="30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spc="30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always allows for expediencies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57200" y="2133600"/>
            <a:ext cx="8229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EXPEDIENCY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“Suitable for achieving a particular end in a given circumstance.”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57200" y="3657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Remember: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An expediency advances the obedience of that which is authorized. 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457200" y="4495800"/>
            <a:ext cx="8229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ADDITION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“to join or unite so as to bring about an increase.”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57200" y="55626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Remember: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addition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is always </a:t>
            </a:r>
            <a:r>
              <a:rPr lang="en-US" altLang="en-US" sz="24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MORE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than what is authorized. </a:t>
            </a:r>
          </a:p>
        </p:txBody>
      </p:sp>
      <p:sp>
        <p:nvSpPr>
          <p:cNvPr id="1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2" grpId="0"/>
      <p:bldP spid="87053" grpId="0"/>
      <p:bldP spid="870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696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Difference between an expediency &amp; an addition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8229600" cy="1625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Gal 1:6-7</a:t>
            </a:r>
          </a:p>
          <a:p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I marvel that you are turning away so soon from Him who called you in the grace of Christ, to a </a:t>
            </a:r>
            <a:r>
              <a:rPr lang="en-US" altLang="en-US" sz="2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different gospel</a:t>
            </a:r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which is not </a:t>
            </a:r>
            <a:r>
              <a:rPr lang="en-US" altLang="en-US" sz="2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another</a:t>
            </a:r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; but there are some who trouble you and want to </a:t>
            </a:r>
            <a:r>
              <a:rPr lang="en-US" altLang="en-US" sz="2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pervert</a:t>
            </a:r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the gospel of Christ.</a:t>
            </a:r>
          </a:p>
        </p:txBody>
      </p:sp>
      <p:sp>
        <p:nvSpPr>
          <p:cNvPr id="88072" name="WordArt 8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52578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Different = Another = Perversion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	Eph 5:19			Books, Parts		Piano, Guitar</a:t>
            </a:r>
          </a:p>
        </p:txBody>
      </p:sp>
      <p:graphicFrame>
        <p:nvGraphicFramePr>
          <p:cNvPr id="88090" name="Group 26"/>
          <p:cNvGraphicFramePr>
            <a:graphicFrameLocks noGrp="1"/>
          </p:cNvGraphicFramePr>
          <p:nvPr/>
        </p:nvGraphicFramePr>
        <p:xfrm>
          <a:off x="457200" y="3657600"/>
          <a:ext cx="8229600" cy="4572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Commandment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Expediencies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Another/Addition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2D2D"/>
                    </a:solidFill>
                  </a:tcPr>
                </a:tc>
              </a:tr>
            </a:tbl>
          </a:graphicData>
        </a:graphic>
      </p:graphicFrame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457200" y="45720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	Acts 20:7			Cups, Plates		    Saturday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457200" y="50292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	Eph 4:12		    Classes, Pulpit	      SS Organization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457200" y="54864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7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	Heb 13:15			 Kneel, Sit			Beads, Candles</a:t>
            </a: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457200" y="5943600"/>
            <a:ext cx="822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	1 Cor 16:1-2			  Checks, Cash			Wednesday</a:t>
            </a: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6019800" y="4114800"/>
            <a:ext cx="2590800" cy="2286000"/>
          </a:xfrm>
          <a:prstGeom prst="line">
            <a:avLst/>
          </a:prstGeom>
          <a:noFill/>
          <a:ln w="76200">
            <a:solidFill>
              <a:srgbClr val="D52D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V="1">
            <a:off x="6172200" y="4114800"/>
            <a:ext cx="2362200" cy="2286000"/>
          </a:xfrm>
          <a:prstGeom prst="line">
            <a:avLst/>
          </a:prstGeom>
          <a:noFill/>
          <a:ln w="76200">
            <a:solidFill>
              <a:srgbClr val="D52D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91" grpId="0" animBg="1"/>
      <p:bldP spid="88092" grpId="0" animBg="1"/>
      <p:bldP spid="88093" grpId="0" animBg="1"/>
      <p:bldP spid="88094" grpId="0" animBg="1"/>
      <p:bldP spid="88095" grpId="0" animBg="1"/>
      <p:bldP spid="880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6031" name="AutoShape 15" descr="Parchment"/>
          <p:cNvSpPr>
            <a:spLocks noChangeArrowheads="1"/>
          </p:cNvSpPr>
          <p:nvPr/>
        </p:nvSpPr>
        <p:spPr bwMode="auto">
          <a:xfrm>
            <a:off x="609600" y="2667000"/>
            <a:ext cx="7924800" cy="609600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is being aided must first be 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authorized (</a:t>
            </a:r>
            <a:r>
              <a:rPr lang="en-US" altLang="en-US" sz="23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Mk 16:16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en-US" sz="23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32" name="AutoShape 16" descr="Parchment"/>
          <p:cNvSpPr>
            <a:spLocks noChangeArrowheads="1"/>
          </p:cNvSpPr>
          <p:nvPr/>
        </p:nvSpPr>
        <p:spPr bwMode="auto">
          <a:xfrm>
            <a:off x="609600" y="3352800"/>
            <a:ext cx="7924800" cy="609600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expedient must not be 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specified (</a:t>
            </a:r>
            <a:r>
              <a:rPr lang="en-US" altLang="en-US" sz="23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Not </a:t>
            </a:r>
            <a:r>
              <a:rPr lang="en-US" altLang="en-US" sz="23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23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entioned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en-US" sz="23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33" name="AutoShape 17" descr="Parchment"/>
          <p:cNvSpPr>
            <a:spLocks noChangeArrowheads="1"/>
          </p:cNvSpPr>
          <p:nvPr/>
        </p:nvSpPr>
        <p:spPr bwMode="auto">
          <a:xfrm>
            <a:off x="609600" y="4038600"/>
            <a:ext cx="7924800" cy="609600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 expedient must actually facilitate (</a:t>
            </a:r>
            <a:r>
              <a:rPr lang="en-US" altLang="en-US" sz="23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Assist &amp; Simplify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endParaRPr lang="en-US" altLang="en-US" sz="23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34" name="AutoShape 18" descr="Parchment"/>
          <p:cNvSpPr>
            <a:spLocks noChangeArrowheads="1"/>
          </p:cNvSpPr>
          <p:nvPr/>
        </p:nvSpPr>
        <p:spPr bwMode="auto">
          <a:xfrm>
            <a:off x="609600" y="4724400"/>
            <a:ext cx="7924800" cy="609600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5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Expedients </a:t>
            </a:r>
            <a:r>
              <a:rPr lang="en-US" altLang="en-US" sz="225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must not violate one’s </a:t>
            </a:r>
            <a:r>
              <a:rPr lang="en-US" altLang="en-US" sz="225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conscience (</a:t>
            </a:r>
            <a:r>
              <a:rPr lang="en-US" altLang="en-US" sz="225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1 Cor 8:13</a:t>
            </a:r>
            <a:r>
              <a:rPr lang="en-US" altLang="en-US" sz="225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en-US" sz="225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35" name="AutoShape 19" descr="Parchment"/>
          <p:cNvSpPr>
            <a:spLocks noChangeArrowheads="1"/>
          </p:cNvSpPr>
          <p:nvPr/>
        </p:nvSpPr>
        <p:spPr bwMode="auto">
          <a:xfrm>
            <a:off x="609600" y="5410200"/>
            <a:ext cx="7924800" cy="609600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 addition cannot be an 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expedient (</a:t>
            </a:r>
            <a:r>
              <a:rPr lang="en-US" altLang="en-US" sz="23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Sprinkling</a:t>
            </a:r>
            <a:r>
              <a:rPr lang="en-US" alt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en-US" sz="23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770016"/>
          </a:xfrm>
          <a:prstGeom prst="rect">
            <a:avLst/>
          </a:prstGeom>
          <a:solidFill>
            <a:srgbClr val="FFFFFF">
              <a:alpha val="80000"/>
            </a:srgbClr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6030" name="WordArt 14" descr="Paper bag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696200" cy="533400"/>
          </a:xfrm>
          <a:prstGeom prst="rect">
            <a:avLst/>
          </a:prstGeom>
          <a:solidFill>
            <a:srgbClr val="FFFFFF"/>
          </a:solidFill>
          <a:effectLst/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30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Expediencies Always Involve Human Judgment</a:t>
            </a:r>
            <a:endParaRPr lang="en-US" sz="3600" b="1" kern="10" spc="30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animBg="1"/>
      <p:bldP spid="86032" grpId="0" animBg="1"/>
      <p:bldP spid="86033" grpId="0" animBg="1"/>
      <p:bldP spid="86034" grpId="0" animBg="1"/>
      <p:bldP spid="86035" grpId="0" animBg="1"/>
      <p:bldP spid="860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" y="1110476"/>
            <a:ext cx="8114527" cy="53779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315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 Investigation of Authority!</a:t>
            </a:r>
            <a:endParaRPr lang="en-US" sz="5400" b="1" kern="10" spc="6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459" y="1370281"/>
            <a:ext cx="42156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spc="300" dirty="0" smtClean="0">
                <a:ln w="50800">
                  <a:solidFill>
                    <a:srgbClr val="000000"/>
                  </a:solidFill>
                </a:ln>
                <a:solidFill>
                  <a:srgbClr val="996633">
                    <a:shade val="50000"/>
                  </a:srgbClr>
                </a:solidFill>
                <a:latin typeface="Arial" charset="0"/>
              </a:rPr>
              <a:t>Our Next Study,</a:t>
            </a:r>
            <a:endParaRPr lang="en-US" sz="3600" b="1" spc="300" dirty="0">
              <a:ln w="50800">
                <a:solidFill>
                  <a:srgbClr val="000000"/>
                </a:solidFill>
              </a:ln>
              <a:solidFill>
                <a:srgbClr val="996633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44807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/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What about </a:t>
            </a:r>
          </a:p>
          <a:p>
            <a:pPr algn="ctr"/>
            <a:r>
              <a:rPr lang="en-US" sz="5400" b="1" spc="3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/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when God says</a:t>
            </a:r>
          </a:p>
          <a:p>
            <a:pPr algn="ctr"/>
            <a:r>
              <a:rPr lang="en-US" sz="5400" b="1" spc="6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/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NOTHING?</a:t>
            </a:r>
            <a:endParaRPr lang="en-US" sz="5400" b="1" spc="600" dirty="0">
              <a:ln w="9000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5400000" algn="ctr" rotWithShape="0">
                  <a:srgbClr val="FFFFFF"/>
                </a:outerShdw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76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900" b="1" baseline="30000" dirty="0"/>
              <a:t> </a:t>
            </a:r>
            <a:r>
              <a:rPr lang="en-US" sz="2900" b="1" dirty="0"/>
              <a:t>I marvel that you are turning away so soon from Him who called you in the grace of Christ, to a different gospel, 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900" b="1" baseline="30000" dirty="0"/>
              <a:t> </a:t>
            </a:r>
            <a:r>
              <a:rPr lang="en-US" sz="2900" b="1" dirty="0"/>
              <a:t>which is not another; but there are some who trouble you and want to pervert the gospel of Christ. 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900" b="1" baseline="30000" dirty="0"/>
              <a:t> </a:t>
            </a:r>
            <a:r>
              <a:rPr lang="en-US" sz="2900" b="1" dirty="0"/>
              <a:t>But even if we, or an angel from heaven, preach any other gospel to you than what we have preached to you, let him be accursed. 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900" b="1" baseline="30000" dirty="0"/>
              <a:t> </a:t>
            </a:r>
            <a:r>
              <a:rPr lang="en-US" sz="2900" b="1" dirty="0"/>
              <a:t>As we have said before, so now I say again, if anyone preaches any other gospel to you than what you have received, let him be accursed</a:t>
            </a:r>
            <a:r>
              <a:rPr lang="en-US" sz="2900" b="1" dirty="0" smtClean="0"/>
              <a:t>. </a:t>
            </a:r>
            <a:r>
              <a:rPr lang="en-US" sz="2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900" b="1" dirty="0"/>
              <a:t>For do I now persuade men, or God? Or do I seek to please men? For if I still pleased men, I would not be a bondservant of Christ</a:t>
            </a:r>
            <a:r>
              <a:rPr lang="en-US" sz="2900" b="1" dirty="0" smtClean="0"/>
              <a:t>.</a:t>
            </a:r>
            <a:endParaRPr lang="en-US" sz="2900" b="1" dirty="0"/>
          </a:p>
        </p:txBody>
      </p:sp>
      <p:sp>
        <p:nvSpPr>
          <p:cNvPr id="3" name="Rectangle 2"/>
          <p:cNvSpPr/>
          <p:nvPr/>
        </p:nvSpPr>
        <p:spPr>
          <a:xfrm>
            <a:off x="1213247" y="22004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Galatians 1:6-10</a:t>
            </a:r>
            <a:endParaRPr lang="en-US" sz="5400" b="1" cap="none" spc="6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1815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051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3" name="Picture 13" descr="open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143000"/>
            <a:ext cx="7905750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457200" y="2590800"/>
            <a:ext cx="2743200" cy="2667000"/>
          </a:xfrm>
          <a:prstGeom prst="wedgeRectCallout">
            <a:avLst>
              <a:gd name="adj1" fmla="val -27370"/>
              <a:gd name="adj2" fmla="val 39403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Commands to Follow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(“This do”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 Cor 11:25)</a:t>
            </a:r>
          </a:p>
          <a:p>
            <a:pPr algn="ctr"/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Prohibitions  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(“Abstain from fleshly lusts”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 Pet 2:11)</a:t>
            </a:r>
          </a:p>
          <a:p>
            <a:pPr algn="ctr"/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Affirmatives to Respect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“He who believes and is baptized will be saved”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Mk 16:16)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3238500" y="2590800"/>
            <a:ext cx="2667000" cy="2667000"/>
          </a:xfrm>
          <a:prstGeom prst="wedgeRectCallout">
            <a:avLst>
              <a:gd name="adj1" fmla="val -713"/>
              <a:gd name="adj2" fmla="val 35356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Divinely Approved Examples                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“Brethren, join in following my example, and note those who so walk, as you have us for a pattern”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Phil 3:17)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5943600" y="2590800"/>
            <a:ext cx="2743200" cy="2667000"/>
          </a:xfrm>
          <a:prstGeom prst="wedgeRectCallout">
            <a:avLst>
              <a:gd name="adj1" fmla="val 13194"/>
              <a:gd name="adj2" fmla="val 35356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Necessary Inferences                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“For the priesthood being changed, of necessity there is also a change of the law . . . For it is evident that our Lord arose from Judah . . .”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Heb 7:12-14)</a:t>
            </a:r>
          </a:p>
          <a:p>
            <a:pPr algn="ctr"/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1981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</a:p>
        </p:txBody>
      </p:sp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1981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 to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</a:p>
        </p:txBody>
      </p:sp>
      <p:sp>
        <p:nvSpPr>
          <p:cNvPr id="76812" name="WordArt 12"/>
          <p:cNvSpPr>
            <a:spLocks noChangeArrowheads="1" noChangeShapeType="1" noTextEdit="1"/>
          </p:cNvSpPr>
          <p:nvPr/>
        </p:nvSpPr>
        <p:spPr bwMode="auto">
          <a:xfrm>
            <a:off x="6400800" y="1524000"/>
            <a:ext cx="1981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52D2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76815" name="WordArt 15" descr="White marble"/>
          <p:cNvSpPr>
            <a:spLocks noChangeArrowheads="1" noChangeShapeType="1" noTextEdit="1"/>
          </p:cNvSpPr>
          <p:nvPr/>
        </p:nvSpPr>
        <p:spPr bwMode="auto">
          <a:xfrm>
            <a:off x="800100" y="457200"/>
            <a:ext cx="7543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Authority for All Things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57200" y="5461000"/>
            <a:ext cx="8229600" cy="1016000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 w="9525">
            <a:solidFill>
              <a:srgbClr val="D52D2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ln w="6350">
                  <a:solidFill>
                    <a:srgbClr val="FFC000"/>
                  </a:solidFill>
                </a:ln>
                <a:solidFill>
                  <a:srgbClr val="D52D2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Heb 8:5</a:t>
            </a:r>
          </a:p>
          <a:p>
            <a:pPr algn="ctr"/>
            <a:r>
              <a:rPr lang="en-US" altLang="en-US" sz="2000" b="1" dirty="0">
                <a:ln w="6350">
                  <a:solidFill>
                    <a:srgbClr val="FFC000"/>
                  </a:solidFill>
                </a:ln>
                <a:solidFill>
                  <a:srgbClr val="D52D2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He said, see that you make all things according to the pattern shown you on the mountain.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0" y="4752975"/>
            <a:ext cx="9144000" cy="2105025"/>
          </a:xfrm>
          <a:prstGeom prst="rect">
            <a:avLst/>
          </a:prstGeom>
          <a:gradFill rotWithShape="1">
            <a:gsLst>
              <a:gs pos="0">
                <a:srgbClr val="CC00CC">
                  <a:alpha val="60001"/>
                </a:srgbClr>
              </a:gs>
              <a:gs pos="100000">
                <a:srgbClr val="FFFF99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Churches of Christ practice the weekly observance of the Lord’s Supper consisting of unleavened bread and fruit of the vine.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Why? By what authority is it done?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0" y="1143000"/>
            <a:ext cx="4572000" cy="1846263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Luke 22:7 ~ Unleavened Bread 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Luke 22:18 ~ Fruit of the Vine Luke 22:19 Do this . . .</a:t>
            </a:r>
            <a:r>
              <a:rPr lang="en-US" altLang="en-US" sz="23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Acts 20:7 ~ First Day of Week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Cor 11:26 ~ For as Often . . . 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4572000" y="1295400"/>
            <a:ext cx="4572000" cy="1495425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3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What about Cups, Plates, Servers,</a:t>
            </a:r>
          </a:p>
          <a:p>
            <a:pPr algn="ctr"/>
            <a:r>
              <a:rPr lang="en-US" altLang="en-US" sz="23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Where is the authority for these?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  <p:bldP spid="73737" grpId="0" animBg="1"/>
      <p:bldP spid="737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5410200"/>
            <a:ext cx="9144000" cy="1250950"/>
          </a:xfrm>
          <a:prstGeom prst="rect">
            <a:avLst/>
          </a:prstGeom>
          <a:gradFill rotWithShape="1">
            <a:gsLst>
              <a:gs pos="0">
                <a:srgbClr val="0000CC">
                  <a:alpha val="60001"/>
                </a:srgbClr>
              </a:gs>
              <a:gs pos="100000">
                <a:srgbClr val="0000CC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Churches of Christ participate in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cappella 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singing.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 By what authority is it done?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0" y="1143000"/>
            <a:ext cx="4572000" cy="1846263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Eph 5:19 ~ Singing 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Col 3:16 ~ Psalms, Hymns &amp; Spiritual Songs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Acts 16:25 ~ Singing Hymns</a:t>
            </a:r>
          </a:p>
          <a:p>
            <a:r>
              <a:rPr lang="en-US" altLang="en-US" sz="23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Cor 14:15 ~ Sing w/ the spirit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572000" y="1295400"/>
            <a:ext cx="4572000" cy="1495425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3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What about Books, pitch pipes, Song Leaders,</a:t>
            </a:r>
          </a:p>
          <a:p>
            <a:pPr algn="ctr"/>
            <a:r>
              <a:rPr lang="en-US" altLang="en-US" sz="23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Where is the authority for these?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63" grpId="0" animBg="1"/>
      <p:bldP spid="747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75791" name="AutoShape 15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792" name="Picture 16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57200" y="3657600"/>
            <a:ext cx="4114800" cy="2647950"/>
          </a:xfrm>
          <a:prstGeom prst="rect">
            <a:avLst/>
          </a:prstGeom>
          <a:solidFill>
            <a:srgbClr val="FFCC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SPECIFIC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Constituting or falling into a specifiable category.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Restricted to a particular individual, situation, relation, or effect.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564380" y="3657600"/>
            <a:ext cx="4114800" cy="2677656"/>
          </a:xfrm>
          <a:prstGeom prst="rect">
            <a:avLst/>
          </a:prstGeom>
          <a:solidFill>
            <a:srgbClr val="FFCC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When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God has been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SPECIFIC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or when He has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SPECIFIED –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no one can change any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peculiar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detail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!</a:t>
            </a:r>
            <a:endParaRPr lang="en-US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657600"/>
            <a:ext cx="8221980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  <p:bldP spid="75795" grpId="0" animBg="1"/>
      <p:bldP spid="7579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829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2667000" y="3352800"/>
            <a:ext cx="3810000" cy="3048000"/>
          </a:xfrm>
          <a:prstGeom prst="ellipse">
            <a:avLst/>
          </a:prstGeom>
          <a:noFill/>
          <a:ln w="57150">
            <a:solidFill>
              <a:srgbClr val="D52D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Genesis 6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Build an ark of gopher wood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Length-300 cubits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Width-50 cubits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Height-30 cubits</a:t>
            </a:r>
          </a:p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Three stories/decks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3505200" y="4038600"/>
            <a:ext cx="257175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Specific</a:t>
            </a:r>
          </a:p>
        </p:txBody>
      </p:sp>
      <p:sp>
        <p:nvSpPr>
          <p:cNvPr id="77835" name="WordArt 11"/>
          <p:cNvSpPr>
            <a:spLocks noChangeArrowheads="1" noChangeShapeType="1" noTextEdit="1"/>
          </p:cNvSpPr>
          <p:nvPr/>
        </p:nvSpPr>
        <p:spPr bwMode="auto">
          <a:xfrm>
            <a:off x="6858000" y="3962400"/>
            <a:ext cx="838200" cy="492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Oak</a:t>
            </a:r>
          </a:p>
        </p:txBody>
      </p:sp>
      <p:sp>
        <p:nvSpPr>
          <p:cNvPr id="77836" name="WordArt 12"/>
          <p:cNvSpPr>
            <a:spLocks noChangeArrowheads="1" noChangeShapeType="1" noTextEdit="1"/>
          </p:cNvSpPr>
          <p:nvPr/>
        </p:nvSpPr>
        <p:spPr bwMode="auto">
          <a:xfrm>
            <a:off x="6858000" y="4648200"/>
            <a:ext cx="1295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Hickory</a:t>
            </a:r>
          </a:p>
        </p:txBody>
      </p:sp>
      <p:sp>
        <p:nvSpPr>
          <p:cNvPr id="77837" name="WordArt 13"/>
          <p:cNvSpPr>
            <a:spLocks noChangeArrowheads="1" noChangeShapeType="1" noTextEdit="1"/>
          </p:cNvSpPr>
          <p:nvPr/>
        </p:nvSpPr>
        <p:spPr bwMode="auto">
          <a:xfrm>
            <a:off x="6934200" y="5334000"/>
            <a:ext cx="1066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Balsa</a:t>
            </a: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62484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6172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WordArt 16"/>
          <p:cNvSpPr>
            <a:spLocks noChangeArrowheads="1" noChangeShapeType="1" noTextEdit="1"/>
          </p:cNvSpPr>
          <p:nvPr/>
        </p:nvSpPr>
        <p:spPr bwMode="auto">
          <a:xfrm>
            <a:off x="533400" y="3886200"/>
            <a:ext cx="2057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301 Cubits</a:t>
            </a:r>
          </a:p>
        </p:txBody>
      </p:sp>
      <p:sp>
        <p:nvSpPr>
          <p:cNvPr id="77841" name="WordArt 17"/>
          <p:cNvSpPr>
            <a:spLocks noChangeArrowheads="1" noChangeShapeType="1" noTextEdit="1"/>
          </p:cNvSpPr>
          <p:nvPr/>
        </p:nvSpPr>
        <p:spPr bwMode="auto">
          <a:xfrm>
            <a:off x="533400" y="4572000"/>
            <a:ext cx="1752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49 Cubits</a:t>
            </a:r>
          </a:p>
        </p:txBody>
      </p:sp>
      <p:sp>
        <p:nvSpPr>
          <p:cNvPr id="77842" name="WordArt 18"/>
          <p:cNvSpPr>
            <a:spLocks noChangeArrowheads="1" noChangeShapeType="1" noTextEdit="1"/>
          </p:cNvSpPr>
          <p:nvPr/>
        </p:nvSpPr>
        <p:spPr bwMode="auto">
          <a:xfrm>
            <a:off x="609600" y="5257800"/>
            <a:ext cx="1676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52D2D"/>
                  </a:solidFill>
                  <a:round/>
                  <a:headEnd/>
                  <a:tailEnd/>
                </a:ln>
                <a:solidFill>
                  <a:srgbClr val="D52D2D"/>
                </a:solidFill>
                <a:cs typeface="Arial" panose="020B0604020202020204" pitchFamily="34" charset="0"/>
              </a:rPr>
              <a:t>4 Decks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457200" y="3657600"/>
            <a:ext cx="2362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V="1">
            <a:off x="685800" y="3657600"/>
            <a:ext cx="20574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78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  <p:bldP spid="77834" grpId="0"/>
      <p:bldP spid="77834" grpId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685800" y="1295400"/>
            <a:ext cx="1981200" cy="1828800"/>
            <a:chOff x="2688" y="1872"/>
            <a:chExt cx="1248" cy="1152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auto">
            <a:xfrm rot="10800000">
              <a:off x="2688" y="1872"/>
              <a:ext cx="1248" cy="1152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877" name="Picture 5" descr="clipart_dontforg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1158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Bible authority will be either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400" b="1" u="sng">
                <a:solidFill>
                  <a:srgbClr val="D52D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it could be both. It is absolutely crucial that we understand the difference between specific and generic authority.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4114800" cy="2654573"/>
          </a:xfrm>
          <a:prstGeom prst="rect">
            <a:avLst/>
          </a:prstGeom>
          <a:solidFill>
            <a:srgbClr val="FFCC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Generic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Characteristic of a whole group or class.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General.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Having no particularly distinctiveness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z="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5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572000" y="3581400"/>
            <a:ext cx="4114800" cy="2677656"/>
          </a:xfrm>
          <a:prstGeom prst="rect">
            <a:avLst/>
          </a:prstGeom>
          <a:solidFill>
            <a:srgbClr val="FFCC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When God has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NOT</a:t>
            </a:r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specified or when He has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NOT</a:t>
            </a:r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been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restrictive– </a:t>
            </a:r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then we can employ an aid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(help) to </a:t>
            </a:r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facilitate our obedience.</a:t>
            </a:r>
          </a:p>
        </p:txBody>
      </p:sp>
      <p:sp>
        <p:nvSpPr>
          <p:cNvPr id="11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372984"/>
            <a:ext cx="8077200" cy="770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pc="30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Authority for all Things</a:t>
            </a:r>
            <a:endParaRPr lang="en-US" sz="5400" b="1" kern="10" spc="30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8221980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 animBg="1"/>
      <p:bldP spid="9" grpId="0" animBg="1"/>
    </p:bld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1869</TotalTime>
  <Words>1058</Words>
  <Application>Microsoft Office PowerPoint</Application>
  <PresentationFormat>On-screen Show (4:3)</PresentationFormat>
  <Paragraphs>194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1_colormaster</vt:lpstr>
      <vt:lpstr>1_master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Danville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Bronger</dc:creator>
  <cp:lastModifiedBy>Deacons Room</cp:lastModifiedBy>
  <cp:revision>63</cp:revision>
  <dcterms:created xsi:type="dcterms:W3CDTF">2009-02-17T13:17:16Z</dcterms:created>
  <dcterms:modified xsi:type="dcterms:W3CDTF">2014-06-29T22:33:13Z</dcterms:modified>
</cp:coreProperties>
</file>