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4" r:id="rId9"/>
    <p:sldId id="265" r:id="rId10"/>
  </p:sldIdLst>
  <p:sldSz cx="9144000" cy="6858000" type="screen4x3"/>
  <p:notesSz cx="6950075" cy="9236075"/>
  <p:embeddedFontLst>
    <p:embeddedFont>
      <p:font typeface="Chiller" pitchFamily="82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onotype Corsiva" pitchFamily="66" charset="0"/>
      <p:italic r:id="rId17"/>
    </p:embeddedFont>
    <p:embeddedFont>
      <p:font typeface="Lucida Calligraphy" pitchFamily="66" charset="0"/>
      <p:regular r:id="rId18"/>
    </p:embeddedFont>
    <p:embeddedFont>
      <p:font typeface="Informal Roman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956F273-8DB7-40F6-8529-9374B7ED5D2C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EA2DED8-3649-4251-B95E-38F3485F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2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2DED8-3649-4251-B95E-38F3485F71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2F58-4287-4492-A28B-F7EE875E2471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AB22-FE63-471A-AA3C-8DADF58A5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4856"/>
            <a:ext cx="9144000" cy="58631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Now Thomas, called the Twin, one of the twelve, was not with them when Jesus came.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 other disciples therefore said to him, we have seen the Lord. So he said to them, unless I see in His hands the print of the nails, and put my finger into the print of the nails, and put my hand into His side, I will not believe.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after eight days His disciples were again inside, and Thomas with them. Jesus came, the doors being shut, and stood in the midst, and said, peace to you!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Then He said to Thomas, reach your finger here, and look at My hands; and reach your hand here, and put it into My side. Do not be unbelieving, but believing.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Thomas answered and said to Him, my Lord and my God!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Jesus said to him, Thomas,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because you have seen Me, you have believed. Blessed are those who have not seen and yet have believed.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4177" y="12379"/>
            <a:ext cx="5195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20:24-29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4856"/>
            <a:ext cx="9144000" cy="58631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Now Thomas, called the Twin, one of the twelve, was not with them when Jesus came.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 other disciples therefore said to him, we have seen the Lord. So he said to them, unless I see in His hands the print of the nails, and put my finger into the print of the nails, and put my hand into His side, I will not believe.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after eight days His disciples were again inside, and Thomas with them. Jesus came, the doors being shut, and stood in the midst, and said, peace to you!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Then He said to Thomas, reach your finger here, and look at My hands; and reach your hand here, and put it into My side. Do not be unbelieving, but believing.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Thomas answered and said to Him, my Lord and my God!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Jesus said to him, Thomas,</a:t>
            </a:r>
            <a:r>
              <a:rPr lang="en-US" sz="25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because you have seen Me, you have believed. </a:t>
            </a:r>
            <a:r>
              <a:rPr lang="en-US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Blessed are those who have not seen and yet have believed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3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7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4343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Blessed are those  who have not seen and yet have believed.</a:t>
            </a:r>
          </a:p>
          <a:p>
            <a:pPr algn="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John 20:29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Why I am a Christian</a:t>
            </a:r>
            <a:endParaRPr lang="en-US" sz="5400" b="1" cap="none" spc="6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03959" y="3989360"/>
            <a:ext cx="3084240" cy="2413708"/>
            <a:chOff x="3803959" y="3989360"/>
            <a:chExt cx="3084240" cy="24137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6" t="44661"/>
            <a:stretch/>
          </p:blipFill>
          <p:spPr>
            <a:xfrm flipH="1">
              <a:off x="3803959" y="4038058"/>
              <a:ext cx="3084240" cy="2365010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9" name="Rectangle 8"/>
            <p:cNvSpPr/>
            <p:nvPr/>
          </p:nvSpPr>
          <p:spPr>
            <a:xfrm rot="20216595">
              <a:off x="4637183" y="3989360"/>
              <a:ext cx="11724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480" dirty="0" smtClean="0">
                  <a:ln w="1905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itchFamily="82" charset="0"/>
                </a:rPr>
                <a:t>SIN</a:t>
              </a:r>
              <a:endParaRPr lang="en-US" sz="5400" b="1" cap="none" spc="480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1141374"/>
            <a:ext cx="4419600" cy="2940148"/>
            <a:chOff x="363344" y="1141374"/>
            <a:chExt cx="4419600" cy="29401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44" y="1141374"/>
              <a:ext cx="4419600" cy="2896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457200" y="1219200"/>
              <a:ext cx="4325744" cy="286232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effectLst>
              <a:softEdge rad="635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508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Not because of</a:t>
              </a:r>
            </a:p>
            <a:p>
              <a:pPr algn="ctr"/>
              <a:endParaRPr lang="en-US" sz="3000" b="1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ln w="508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impressive arguments</a:t>
              </a:r>
              <a:endParaRPr lang="en-US" sz="3000" b="1" cap="none" spc="0" dirty="0">
                <a:ln w="508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7428" y="822967"/>
            <a:ext cx="4325744" cy="3258554"/>
            <a:chOff x="4666321" y="899168"/>
            <a:chExt cx="4325744" cy="32585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723" r="7919" b="13723"/>
            <a:stretch/>
          </p:blipFill>
          <p:spPr>
            <a:xfrm>
              <a:off x="4771793" y="899168"/>
              <a:ext cx="4114800" cy="318235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66321" y="1295400"/>
              <a:ext cx="4325744" cy="286232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effectLst>
              <a:softEdge rad="635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50800">
                    <a:solidFill>
                      <a:schemeClr val="bg1"/>
                    </a:solidFill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Not because of</a:t>
              </a:r>
            </a:p>
            <a:p>
              <a:pPr algn="ctr"/>
              <a:endParaRPr lang="en-US" sz="30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ln w="50800">
                    <a:solidFill>
                      <a:schemeClr val="bg1"/>
                    </a:solidFill>
                  </a:ln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 fear of hell</a:t>
              </a:r>
              <a:endParaRPr lang="en-US" sz="3000" b="1" cap="none" spc="0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3912" y="1203478"/>
            <a:ext cx="4325744" cy="2872465"/>
            <a:chOff x="4724400" y="1132855"/>
            <a:chExt cx="4325744" cy="28724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32"/>
            <a:stretch/>
          </p:blipFill>
          <p:spPr>
            <a:xfrm>
              <a:off x="4794790" y="1132855"/>
              <a:ext cx="4186818" cy="282768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724400" y="1142998"/>
              <a:ext cx="4325744" cy="286232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effectLst>
              <a:softEdge rad="635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50800">
                    <a:solidFill>
                      <a:schemeClr val="tx1"/>
                    </a:solidFill>
                  </a:ln>
                  <a:effectLst/>
                  <a:latin typeface="Times New Roman" pitchFamily="18" charset="0"/>
                  <a:cs typeface="Times New Roman" pitchFamily="18" charset="0"/>
                </a:rPr>
                <a:t>Not because I discovered</a:t>
              </a:r>
            </a:p>
            <a:p>
              <a:pPr algn="ctr"/>
              <a:endParaRPr lang="en-US" sz="3000" b="1" dirty="0">
                <a:ln w="508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dirty="0">
                <a:ln w="508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ln w="5080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that the world bears distasteful fruit</a:t>
              </a:r>
              <a:endParaRPr lang="en-US" sz="3000" b="1" cap="none" spc="0" dirty="0">
                <a:ln w="50800"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5117" y="1159548"/>
            <a:ext cx="4343083" cy="2879052"/>
            <a:chOff x="4648200" y="1213621"/>
            <a:chExt cx="4343083" cy="287905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09"/>
            <a:stretch/>
          </p:blipFill>
          <p:spPr>
            <a:xfrm>
              <a:off x="4648200" y="1258093"/>
              <a:ext cx="4220272" cy="283458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665539" y="1213621"/>
              <a:ext cx="4325744" cy="286232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effectLst>
              <a:softEdge rad="63500"/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50800">
                    <a:solidFill>
                      <a:schemeClr val="tx1"/>
                    </a:solidFill>
                  </a:ln>
                  <a:effectLst/>
                  <a:latin typeface="Times New Roman" pitchFamily="18" charset="0"/>
                  <a:cs typeface="Times New Roman" pitchFamily="18" charset="0"/>
                </a:rPr>
                <a:t>Not because I decided I</a:t>
              </a:r>
            </a:p>
            <a:p>
              <a:pPr algn="ctr"/>
              <a:endParaRPr lang="en-US" sz="3000" b="1" dirty="0">
                <a:ln w="508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cap="none" spc="0" dirty="0" smtClean="0">
                <a:ln w="50800"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dirty="0">
                <a:ln w="508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000" b="1" dirty="0" smtClean="0">
                <a:ln w="508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>
                  <a:ln w="5080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3000" b="1" dirty="0" smtClean="0">
                  <a:ln w="5080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anted to go to heaven</a:t>
              </a:r>
              <a:endParaRPr lang="en-US" sz="3000" b="1" cap="none" spc="0" dirty="0">
                <a:ln w="50800"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2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itchFamily="66" charset="0"/>
              </a:rPr>
              <a:t>Why I am a Christian</a:t>
            </a:r>
            <a:endParaRPr lang="en-US" sz="5400" b="1" cap="none" spc="60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519" y="1307812"/>
            <a:ext cx="8267008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Shackled with the “cords of sin” (Prov 5:22)</a:t>
            </a:r>
            <a:endParaRPr lang="en-US" sz="2800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9030" y="2067580"/>
            <a:ext cx="6305958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“slave to sin” (Romans 6:6, 16)</a:t>
            </a:r>
            <a:endParaRPr lang="en-US" sz="2800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20" y="2743200"/>
            <a:ext cx="8772979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 reigns in one’s mortal body (Romans 2:12) </a:t>
            </a:r>
            <a:endParaRPr lang="en-US" sz="2800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570" y="3429000"/>
            <a:ext cx="8087471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“Nothing good” dwells in us (Romans 7:17)</a:t>
            </a:r>
            <a:endParaRPr lang="en-US" sz="2800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980" y="4114800"/>
            <a:ext cx="8720657" cy="5232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“Poisoned by bitterness and bound by iniquity” (Acts 8:23</a:t>
            </a:r>
            <a:r>
              <a:rPr lang="en-US" sz="2800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8378" y="4800600"/>
            <a:ext cx="2775222" cy="179534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 wretched man that I am! Who will deliver me from this body of death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 (Romans 7:24)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725647">
            <a:off x="26024" y="2704655"/>
            <a:ext cx="9143999" cy="4770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Shackled by a heavy </a:t>
            </a:r>
            <a:r>
              <a:rPr lang="en-US" sz="2500" b="1" dirty="0" smtClean="0">
                <a:solidFill>
                  <a:schemeClr val="bg1"/>
                </a:solidFill>
              </a:rPr>
              <a:t>burden, beneath </a:t>
            </a:r>
            <a:r>
              <a:rPr lang="en-US" sz="2500" b="1" dirty="0">
                <a:solidFill>
                  <a:schemeClr val="bg1"/>
                </a:solidFill>
              </a:rPr>
              <a:t>a load of guilt and </a:t>
            </a:r>
            <a:r>
              <a:rPr lang="en-US" sz="2500" b="1" dirty="0" smtClean="0">
                <a:solidFill>
                  <a:schemeClr val="bg1"/>
                </a:solidFill>
              </a:rPr>
              <a:t>shame . . .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11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Society was reminding me:</a:t>
            </a:r>
            <a:endParaRPr lang="en-US" sz="5400" b="1" cap="none" spc="150" dirty="0">
              <a:ln w="1143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255454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must look good, feel good, and be good.</a:t>
            </a:r>
          </a:p>
          <a:p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will always be inadequate.</a:t>
            </a:r>
          </a:p>
          <a:p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must earn God’s approval (works/suffering).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09600" y="4596692"/>
            <a:ext cx="3084240" cy="2413708"/>
            <a:chOff x="3803959" y="3989360"/>
            <a:chExt cx="3084240" cy="24137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6" t="44661"/>
            <a:stretch/>
          </p:blipFill>
          <p:spPr>
            <a:xfrm flipH="1">
              <a:off x="3803959" y="4038058"/>
              <a:ext cx="3084240" cy="2365010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7" name="Rectangle 6"/>
            <p:cNvSpPr/>
            <p:nvPr/>
          </p:nvSpPr>
          <p:spPr>
            <a:xfrm rot="20216595">
              <a:off x="4637183" y="3989360"/>
              <a:ext cx="11724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480" dirty="0" smtClean="0">
                  <a:ln w="1905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itchFamily="82" charset="0"/>
                </a:rPr>
                <a:t>SIN</a:t>
              </a:r>
              <a:endParaRPr lang="en-US" sz="5400" b="1" cap="none" spc="480" dirty="0">
                <a:ln w="190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32838" y="5799175"/>
            <a:ext cx="3278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Acceptance</a:t>
            </a:r>
            <a:endParaRPr lang="en-US" sz="5400" b="1" cap="none" spc="300" dirty="0">
              <a:ln w="5080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838" y="5077494"/>
            <a:ext cx="340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Forgiveness</a:t>
            </a:r>
            <a:endParaRPr lang="en-US" sz="5400" b="1" cap="none" spc="300" dirty="0">
              <a:ln w="5080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838" y="4343400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Love</a:t>
            </a:r>
            <a:endParaRPr lang="en-US" sz="5400" b="1" cap="none" spc="300" dirty="0">
              <a:ln w="5080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Why I am a Christian</a:t>
            </a:r>
            <a:endParaRPr lang="en-US" sz="5400" b="1" cap="none" spc="6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351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Shackled by a heavy </a:t>
            </a:r>
            <a:r>
              <a:rPr lang="en-US" sz="2000" b="1" dirty="0" smtClean="0">
                <a:solidFill>
                  <a:schemeClr val="bg1"/>
                </a:solidFill>
              </a:rPr>
              <a:t>burden, beneath </a:t>
            </a:r>
            <a:r>
              <a:rPr lang="en-US" sz="2000" b="1" dirty="0">
                <a:solidFill>
                  <a:schemeClr val="bg1"/>
                </a:solidFill>
              </a:rPr>
              <a:t>a load of guilt and </a:t>
            </a:r>
            <a:r>
              <a:rPr lang="en-US" sz="2000" b="1" dirty="0" smtClean="0">
                <a:solidFill>
                  <a:schemeClr val="bg1"/>
                </a:solidFill>
              </a:rPr>
              <a:t>shame . . 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199"/>
            <a:ext cx="5795176" cy="646331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is Love ~ 1 John 4:8</a:t>
            </a:r>
            <a:endParaRPr lang="en-US" sz="36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5214" y="1988634"/>
            <a:ext cx="5859297" cy="646331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so loved ~ John 3:16</a:t>
            </a:r>
            <a:endParaRPr lang="en-US" sz="36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5124" y="2743200"/>
            <a:ext cx="8090676" cy="646331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receives sinners ~ Luke 15:1-2</a:t>
            </a:r>
            <a:endParaRPr lang="en-US" sz="36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214" y="3581400"/>
            <a:ext cx="6898042" cy="646331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by Grace ~ Ephesians 2:8</a:t>
            </a:r>
            <a:endParaRPr lang="en-US" sz="36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Monotype Corsiva" pitchFamily="66" charset="0"/>
              </a:rPr>
              <a:t>Why I am a Christian</a:t>
            </a:r>
            <a:endParaRPr lang="en-US" sz="5400" b="1" cap="none" spc="60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59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Monotype Corsiva" pitchFamily="66" charset="0"/>
              </a:rPr>
              <a:t>Why I am a Christian</a:t>
            </a:r>
            <a:endParaRPr lang="en-US" sz="5400" b="1" cap="none" spc="6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067800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who God is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Loving Father Who Waits, Watches and Welcomes</a:t>
            </a:r>
          </a:p>
          <a:p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Who Jesus is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Sacrifice for my sins, has the words of eternal life</a:t>
            </a:r>
          </a:p>
          <a:p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who I am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Sinner needing love, forgiveness and acceptance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1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659</Words>
  <Application>Microsoft Office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Chiller</vt:lpstr>
      <vt:lpstr>Calibri</vt:lpstr>
      <vt:lpstr>Times New Roman</vt:lpstr>
      <vt:lpstr>Monotype Corsiva</vt:lpstr>
      <vt:lpstr>Lucida Calligraphy</vt:lpstr>
      <vt:lpstr>Informal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24</cp:revision>
  <cp:lastPrinted>2013-05-26T15:17:16Z</cp:lastPrinted>
  <dcterms:created xsi:type="dcterms:W3CDTF">2013-05-21T14:22:56Z</dcterms:created>
  <dcterms:modified xsi:type="dcterms:W3CDTF">2013-05-26T15:18:14Z</dcterms:modified>
</cp:coreProperties>
</file>