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6" r:id="rId3"/>
    <p:sldId id="270" r:id="rId4"/>
    <p:sldId id="271" r:id="rId5"/>
    <p:sldId id="269" r:id="rId6"/>
    <p:sldId id="259" r:id="rId7"/>
    <p:sldId id="257" r:id="rId8"/>
    <p:sldId id="258" r:id="rId9"/>
    <p:sldId id="261" r:id="rId10"/>
    <p:sldId id="262" r:id="rId11"/>
    <p:sldId id="263" r:id="rId12"/>
    <p:sldId id="264" r:id="rId13"/>
    <p:sldId id="265" r:id="rId14"/>
    <p:sldId id="266" r:id="rId15"/>
    <p:sldId id="267" r:id="rId16"/>
    <p:sldId id="268" r:id="rId17"/>
  </p:sldIdLst>
  <p:sldSz cx="9144000" cy="6858000" type="screen4x3"/>
  <p:notesSz cx="6858000" cy="9144000"/>
  <p:embeddedFontLst>
    <p:embeddedFont>
      <p:font typeface="Calibri" panose="020F0502020204030204" pitchFamily="34" charset="0"/>
      <p:regular r:id="rId18"/>
      <p:bold r:id="rId19"/>
      <p:italic r:id="rId20"/>
      <p:boldItalic r:id="rId21"/>
    </p:embeddedFont>
    <p:embeddedFont>
      <p:font typeface="Bradley Hand ITC" panose="03070402050302030203" pitchFamily="66" charset="0"/>
      <p:regular r:id="rId22"/>
    </p:embeddedFont>
    <p:embeddedFont>
      <p:font typeface="Monotype Corsiva" panose="03010101010201010101" pitchFamily="66" charset="0"/>
      <p:italic r:id="rId23"/>
    </p:embeddedFont>
    <p:embeddedFont>
      <p:font typeface="Californian FB" panose="020B0604020202020204" charset="0"/>
      <p:regular r:id="rId24"/>
      <p:bold r:id="rId25"/>
      <p: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CFBF6"/>
    <a:srgbClr val="FBFBFD"/>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87" d="100"/>
          <a:sy n="87" d="100"/>
        </p:scale>
        <p:origin x="990"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font" Target="fonts/font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7420488-78F9-44BF-A41A-508B667F9EDC}" type="datetimeFigureOut">
              <a:rPr lang="en-US" smtClean="0"/>
              <a:t>4/14/2013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828984-5774-4C86-88C5-0167E4E41A49}" type="slidenum">
              <a:rPr lang="en-US" smtClean="0"/>
              <a:t>‹#›</a:t>
            </a:fld>
            <a:endParaRPr lang="en-US"/>
          </a:p>
        </p:txBody>
      </p:sp>
    </p:spTree>
    <p:extLst>
      <p:ext uri="{BB962C8B-B14F-4D97-AF65-F5344CB8AC3E}">
        <p14:creationId xmlns:p14="http://schemas.microsoft.com/office/powerpoint/2010/main" val="14301145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420488-78F9-44BF-A41A-508B667F9EDC}" type="datetimeFigureOut">
              <a:rPr lang="en-US" smtClean="0"/>
              <a:t>4/14/2013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828984-5774-4C86-88C5-0167E4E41A49}" type="slidenum">
              <a:rPr lang="en-US" smtClean="0"/>
              <a:t>‹#›</a:t>
            </a:fld>
            <a:endParaRPr lang="en-US"/>
          </a:p>
        </p:txBody>
      </p:sp>
    </p:spTree>
    <p:extLst>
      <p:ext uri="{BB962C8B-B14F-4D97-AF65-F5344CB8AC3E}">
        <p14:creationId xmlns:p14="http://schemas.microsoft.com/office/powerpoint/2010/main" val="39048741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420488-78F9-44BF-A41A-508B667F9EDC}" type="datetimeFigureOut">
              <a:rPr lang="en-US" smtClean="0"/>
              <a:t>4/14/2013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828984-5774-4C86-88C5-0167E4E41A49}" type="slidenum">
              <a:rPr lang="en-US" smtClean="0"/>
              <a:t>‹#›</a:t>
            </a:fld>
            <a:endParaRPr lang="en-US"/>
          </a:p>
        </p:txBody>
      </p:sp>
    </p:spTree>
    <p:extLst>
      <p:ext uri="{BB962C8B-B14F-4D97-AF65-F5344CB8AC3E}">
        <p14:creationId xmlns:p14="http://schemas.microsoft.com/office/powerpoint/2010/main" val="14345628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45BA57C-286D-444C-AB24-15DC5272AA7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866531"/>
      </p:ext>
    </p:extLst>
  </p:cSld>
  <p:clrMapOvr>
    <a:masterClrMapping/>
  </p:clrMapOvr>
  <p:transition spd="slow">
    <p:circl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F13859-F1A8-4303-B133-16407FC79BB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4603868"/>
      </p:ext>
    </p:extLst>
  </p:cSld>
  <p:clrMapOvr>
    <a:masterClrMapping/>
  </p:clrMapOvr>
  <p:transition spd="slow">
    <p:circl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BBBB6EF-ACFC-4088-A877-C4B8863B34E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7425323"/>
      </p:ext>
    </p:extLst>
  </p:cSld>
  <p:clrMapOvr>
    <a:masterClrMapping/>
  </p:clrMapOvr>
  <p:transition spd="slow">
    <p:circl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B58282F-69AC-40D1-AC15-08D687116D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8899618"/>
      </p:ext>
    </p:extLst>
  </p:cSld>
  <p:clrMapOvr>
    <a:masterClrMapping/>
  </p:clrMapOvr>
  <p:transition spd="slow">
    <p:circl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59E408E-BB71-4076-9424-63E35691CE7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4824719"/>
      </p:ext>
    </p:extLst>
  </p:cSld>
  <p:clrMapOvr>
    <a:masterClrMapping/>
  </p:clrMapOvr>
  <p:transition spd="slow">
    <p:circl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0C0E60E-036C-4F11-BFF5-56E1BABFCB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1679123"/>
      </p:ext>
    </p:extLst>
  </p:cSld>
  <p:clrMapOvr>
    <a:masterClrMapping/>
  </p:clrMapOvr>
  <p:transition spd="slow">
    <p:circl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ECA94C2-EFDC-4305-8FDB-F1B5690D40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1386824"/>
      </p:ext>
    </p:extLst>
  </p:cSld>
  <p:clrMapOvr>
    <a:masterClrMapping/>
  </p:clrMapOvr>
  <p:transition spd="slow">
    <p:circl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5FEBB0D-0DDF-447D-8DD3-1D5B2CDFA9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2221138"/>
      </p:ext>
    </p:extLst>
  </p:cSld>
  <p:clrMapOvr>
    <a:masterClrMapping/>
  </p:clrMapOvr>
  <p:transition spd="slow">
    <p:circl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420488-78F9-44BF-A41A-508B667F9EDC}" type="datetimeFigureOut">
              <a:rPr lang="en-US" smtClean="0"/>
              <a:t>4/14/2013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828984-5774-4C86-88C5-0167E4E41A49}" type="slidenum">
              <a:rPr lang="en-US" smtClean="0"/>
              <a:t>‹#›</a:t>
            </a:fld>
            <a:endParaRPr lang="en-US"/>
          </a:p>
        </p:txBody>
      </p:sp>
    </p:spTree>
    <p:extLst>
      <p:ext uri="{BB962C8B-B14F-4D97-AF65-F5344CB8AC3E}">
        <p14:creationId xmlns:p14="http://schemas.microsoft.com/office/powerpoint/2010/main" val="14245729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729DBE-A845-40F3-9078-BF09DEBAD3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4276996"/>
      </p:ext>
    </p:extLst>
  </p:cSld>
  <p:clrMapOvr>
    <a:masterClrMapping/>
  </p:clrMapOvr>
  <p:transition spd="slow">
    <p:circl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9DD8896-68E9-4A7B-B178-50F00ABDF62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8668280"/>
      </p:ext>
    </p:extLst>
  </p:cSld>
  <p:clrMapOvr>
    <a:masterClrMapping/>
  </p:clrMapOvr>
  <p:transition spd="slow">
    <p:circl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E729AC-C99D-43DA-82B5-DC336017FD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6442255"/>
      </p:ext>
    </p:extLst>
  </p:cSld>
  <p:clrMapOvr>
    <a:masterClrMapping/>
  </p:clrMapOvr>
  <p:transition spd="slow">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420488-78F9-44BF-A41A-508B667F9EDC}" type="datetimeFigureOut">
              <a:rPr lang="en-US" smtClean="0"/>
              <a:t>4/14/2013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828984-5774-4C86-88C5-0167E4E41A49}" type="slidenum">
              <a:rPr lang="en-US" smtClean="0"/>
              <a:t>‹#›</a:t>
            </a:fld>
            <a:endParaRPr lang="en-US"/>
          </a:p>
        </p:txBody>
      </p:sp>
    </p:spTree>
    <p:extLst>
      <p:ext uri="{BB962C8B-B14F-4D97-AF65-F5344CB8AC3E}">
        <p14:creationId xmlns:p14="http://schemas.microsoft.com/office/powerpoint/2010/main" val="6951490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7420488-78F9-44BF-A41A-508B667F9EDC}" type="datetimeFigureOut">
              <a:rPr lang="en-US" smtClean="0"/>
              <a:t>4/14/2013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828984-5774-4C86-88C5-0167E4E41A49}" type="slidenum">
              <a:rPr lang="en-US" smtClean="0"/>
              <a:t>‹#›</a:t>
            </a:fld>
            <a:endParaRPr lang="en-US"/>
          </a:p>
        </p:txBody>
      </p:sp>
    </p:spTree>
    <p:extLst>
      <p:ext uri="{BB962C8B-B14F-4D97-AF65-F5344CB8AC3E}">
        <p14:creationId xmlns:p14="http://schemas.microsoft.com/office/powerpoint/2010/main" val="18954620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7420488-78F9-44BF-A41A-508B667F9EDC}" type="datetimeFigureOut">
              <a:rPr lang="en-US" smtClean="0"/>
              <a:t>4/14/2013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828984-5774-4C86-88C5-0167E4E41A49}" type="slidenum">
              <a:rPr lang="en-US" smtClean="0"/>
              <a:t>‹#›</a:t>
            </a:fld>
            <a:endParaRPr lang="en-US"/>
          </a:p>
        </p:txBody>
      </p:sp>
    </p:spTree>
    <p:extLst>
      <p:ext uri="{BB962C8B-B14F-4D97-AF65-F5344CB8AC3E}">
        <p14:creationId xmlns:p14="http://schemas.microsoft.com/office/powerpoint/2010/main" val="26618854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420488-78F9-44BF-A41A-508B667F9EDC}" type="datetimeFigureOut">
              <a:rPr lang="en-US" smtClean="0"/>
              <a:t>4/14/2013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828984-5774-4C86-88C5-0167E4E41A49}" type="slidenum">
              <a:rPr lang="en-US" smtClean="0"/>
              <a:t>‹#›</a:t>
            </a:fld>
            <a:endParaRPr lang="en-US"/>
          </a:p>
        </p:txBody>
      </p:sp>
    </p:spTree>
    <p:extLst>
      <p:ext uri="{BB962C8B-B14F-4D97-AF65-F5344CB8AC3E}">
        <p14:creationId xmlns:p14="http://schemas.microsoft.com/office/powerpoint/2010/main" val="41470076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420488-78F9-44BF-A41A-508B667F9EDC}" type="datetimeFigureOut">
              <a:rPr lang="en-US" smtClean="0"/>
              <a:t>4/14/2013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828984-5774-4C86-88C5-0167E4E41A49}" type="slidenum">
              <a:rPr lang="en-US" smtClean="0"/>
              <a:t>‹#›</a:t>
            </a:fld>
            <a:endParaRPr lang="en-US"/>
          </a:p>
        </p:txBody>
      </p:sp>
    </p:spTree>
    <p:extLst>
      <p:ext uri="{BB962C8B-B14F-4D97-AF65-F5344CB8AC3E}">
        <p14:creationId xmlns:p14="http://schemas.microsoft.com/office/powerpoint/2010/main" val="19665244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420488-78F9-44BF-A41A-508B667F9EDC}" type="datetimeFigureOut">
              <a:rPr lang="en-US" smtClean="0"/>
              <a:t>4/14/2013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828984-5774-4C86-88C5-0167E4E41A49}" type="slidenum">
              <a:rPr lang="en-US" smtClean="0"/>
              <a:t>‹#›</a:t>
            </a:fld>
            <a:endParaRPr lang="en-US"/>
          </a:p>
        </p:txBody>
      </p:sp>
    </p:spTree>
    <p:extLst>
      <p:ext uri="{BB962C8B-B14F-4D97-AF65-F5344CB8AC3E}">
        <p14:creationId xmlns:p14="http://schemas.microsoft.com/office/powerpoint/2010/main" val="3840169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420488-78F9-44BF-A41A-508B667F9EDC}" type="datetimeFigureOut">
              <a:rPr lang="en-US" smtClean="0"/>
              <a:t>4/14/2013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828984-5774-4C86-88C5-0167E4E41A49}" type="slidenum">
              <a:rPr lang="en-US" smtClean="0"/>
              <a:t>‹#›</a:t>
            </a:fld>
            <a:endParaRPr lang="en-US"/>
          </a:p>
        </p:txBody>
      </p:sp>
    </p:spTree>
    <p:extLst>
      <p:ext uri="{BB962C8B-B14F-4D97-AF65-F5344CB8AC3E}">
        <p14:creationId xmlns:p14="http://schemas.microsoft.com/office/powerpoint/2010/main" val="18004075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420488-78F9-44BF-A41A-508B667F9EDC}" type="datetimeFigureOut">
              <a:rPr lang="en-US" smtClean="0"/>
              <a:t>4/14/2013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828984-5774-4C86-88C5-0167E4E41A49}" type="slidenum">
              <a:rPr lang="en-US" smtClean="0"/>
              <a:t>‹#›</a:t>
            </a:fld>
            <a:endParaRPr lang="en-US"/>
          </a:p>
        </p:txBody>
      </p:sp>
    </p:spTree>
    <p:extLst>
      <p:ext uri="{BB962C8B-B14F-4D97-AF65-F5344CB8AC3E}">
        <p14:creationId xmlns:p14="http://schemas.microsoft.com/office/powerpoint/2010/main" val="6855529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3CC33"/>
            </a:gs>
            <a:gs pos="50000">
              <a:srgbClr val="FFFF00"/>
            </a:gs>
            <a:gs pos="100000">
              <a:srgbClr val="33CC33"/>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8B1F6A2B-4641-4762-94B2-FF358DBB7287}"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3328705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circle/>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jpeg"/><Relationship Id="rId7" Type="http://schemas.openxmlformats.org/officeDocument/2006/relationships/image" Target="../media/image32.jpeg"/><Relationship Id="rId12" Type="http://schemas.openxmlformats.org/officeDocument/2006/relationships/image" Target="../media/image37.jpg"/><Relationship Id="rId2" Type="http://schemas.openxmlformats.org/officeDocument/2006/relationships/image" Target="../media/image27.jpg"/><Relationship Id="rId1" Type="http://schemas.openxmlformats.org/officeDocument/2006/relationships/slideLayout" Target="../slideLayouts/slideLayout18.xml"/><Relationship Id="rId6" Type="http://schemas.openxmlformats.org/officeDocument/2006/relationships/image" Target="../media/image31.jpg"/><Relationship Id="rId11" Type="http://schemas.openxmlformats.org/officeDocument/2006/relationships/image" Target="../media/image36.jpg"/><Relationship Id="rId5" Type="http://schemas.openxmlformats.org/officeDocument/2006/relationships/image" Target="../media/image30.jpg"/><Relationship Id="rId10" Type="http://schemas.openxmlformats.org/officeDocument/2006/relationships/image" Target="../media/image35.jpg"/><Relationship Id="rId4" Type="http://schemas.openxmlformats.org/officeDocument/2006/relationships/image" Target="../media/image29.jpeg"/><Relationship Id="rId9" Type="http://schemas.openxmlformats.org/officeDocument/2006/relationships/image" Target="../media/image34.jpg"/></Relationships>
</file>

<file path=ppt/slides/_rels/slide1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20417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 name="Rectangle 2" descr="IMG_3002"/>
          <p:cNvSpPr>
            <a:spLocks noGrp="1" noChangeAspect="1" noChangeArrowheads="1"/>
          </p:cNvSpPr>
          <p:nvPr isPhoto="1"/>
        </p:nvSpPr>
        <p:spPr bwMode="auto">
          <a:xfrm>
            <a:off x="4953000" y="609600"/>
            <a:ext cx="4114800" cy="3086100"/>
          </a:xfrm>
          <a:prstGeom prst="rect">
            <a:avLst/>
          </a:prstGeom>
          <a:blipFill dpi="0" rotWithShape="1">
            <a:blip r:embed="rId3"/>
            <a:srcRect/>
            <a:stretch>
              <a:fillRect/>
            </a:stretch>
          </a:blipFill>
          <a:ln>
            <a:noFill/>
          </a:ln>
          <a:effectLst>
            <a:outerShdw dist="129316" dir="135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a:lstStyle/>
          <a:p>
            <a:endParaRPr lang="en-US"/>
          </a:p>
        </p:txBody>
      </p:sp>
      <p:sp>
        <p:nvSpPr>
          <p:cNvPr id="8" name="Rectangle 5" descr="IMG_3269"/>
          <p:cNvSpPr>
            <a:spLocks noGrp="1" noChangeAspect="1" noChangeArrowheads="1"/>
          </p:cNvSpPr>
          <p:nvPr isPhoto="1"/>
        </p:nvSpPr>
        <p:spPr bwMode="auto">
          <a:xfrm>
            <a:off x="76200" y="3771900"/>
            <a:ext cx="4114800" cy="3086100"/>
          </a:xfrm>
          <a:prstGeom prst="rect">
            <a:avLst/>
          </a:prstGeom>
          <a:blipFill dpi="0" rotWithShape="1">
            <a:blip r:embed="rId4"/>
            <a:srcRect/>
            <a:stretch>
              <a:fillRect/>
            </a:stretch>
          </a:blipFill>
          <a:ln>
            <a:noFill/>
          </a:ln>
          <a:effectLst>
            <a:outerShdw dist="129316" dir="135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a:lstStyle/>
          <a:p>
            <a:endParaRPr lang="en-US"/>
          </a:p>
        </p:txBody>
      </p:sp>
      <p:sp>
        <p:nvSpPr>
          <p:cNvPr id="9" name="Rectangle 4" descr="IMG_3402"/>
          <p:cNvSpPr>
            <a:spLocks noGrp="1" noChangeAspect="1" noChangeArrowheads="1"/>
          </p:cNvSpPr>
          <p:nvPr isPhoto="1"/>
        </p:nvSpPr>
        <p:spPr bwMode="auto">
          <a:xfrm>
            <a:off x="4953000" y="3771900"/>
            <a:ext cx="4114800" cy="3086100"/>
          </a:xfrm>
          <a:prstGeom prst="rect">
            <a:avLst/>
          </a:prstGeom>
          <a:blipFill dpi="0" rotWithShape="1">
            <a:blip r:embed="rId5"/>
            <a:srcRect/>
            <a:stretch>
              <a:fillRect/>
            </a:stretch>
          </a:blipFill>
          <a:ln>
            <a:noFill/>
          </a:ln>
          <a:effectLst>
            <a:outerShdw dist="129316" dir="135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a:lstStyle/>
          <a:p>
            <a:endParaRPr lang="en-US"/>
          </a:p>
        </p:txBody>
      </p:sp>
      <p:sp>
        <p:nvSpPr>
          <p:cNvPr id="10" name="Rectangle 5" descr="IMG_3189"/>
          <p:cNvSpPr>
            <a:spLocks noGrp="1" noChangeAspect="1" noChangeArrowheads="1"/>
          </p:cNvSpPr>
          <p:nvPr isPhoto="1"/>
        </p:nvSpPr>
        <p:spPr bwMode="auto">
          <a:xfrm>
            <a:off x="70624" y="609600"/>
            <a:ext cx="4114800" cy="3086100"/>
          </a:xfrm>
          <a:prstGeom prst="rect">
            <a:avLst/>
          </a:prstGeom>
          <a:blipFill dpi="0" rotWithShape="1">
            <a:blip r:embed="rId6"/>
            <a:srcRect/>
            <a:stretch>
              <a:fillRect/>
            </a:stretch>
          </a:blipFill>
          <a:ln>
            <a:noFill/>
          </a:ln>
          <a:effectLst>
            <a:outerShdw dist="129316" dir="135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a:lstStyle/>
          <a:p>
            <a:endParaRPr lang="en-US"/>
          </a:p>
        </p:txBody>
      </p:sp>
      <p:sp>
        <p:nvSpPr>
          <p:cNvPr id="3" name="TextBox 2"/>
          <p:cNvSpPr txBox="1"/>
          <p:nvPr/>
        </p:nvSpPr>
        <p:spPr>
          <a:xfrm rot="20137592">
            <a:off x="419100" y="3266801"/>
            <a:ext cx="8305800" cy="523220"/>
          </a:xfrm>
          <a:prstGeom prst="rect">
            <a:avLst/>
          </a:prstGeom>
          <a:solidFill>
            <a:srgbClr val="FFFF00"/>
          </a:solidFill>
        </p:spPr>
        <p:txBody>
          <a:bodyPr wrap="square" rtlCol="0">
            <a:spAutoFit/>
          </a:bodyPr>
          <a:lstStyle/>
          <a:p>
            <a:r>
              <a:rPr lang="en-US" sz="2800" b="1" dirty="0" smtClean="0">
                <a:solidFill>
                  <a:srgbClr val="FF0000"/>
                </a:solidFill>
                <a:effectLst>
                  <a:outerShdw blurRad="38100" dist="38100" dir="2700000" algn="tl">
                    <a:srgbClr val="000000">
                      <a:alpha val="43137"/>
                    </a:srgbClr>
                  </a:outerShdw>
                </a:effectLst>
              </a:rPr>
              <a:t>It meant the children were excused from school</a:t>
            </a:r>
            <a:endParaRPr lang="en-US" sz="2800" b="1" dirty="0">
              <a:solidFill>
                <a:srgbClr val="FF0000"/>
              </a:solidFill>
              <a:effectLst>
                <a:outerShdw blurRad="38100" dist="38100" dir="2700000" algn="tl">
                  <a:srgbClr val="000000">
                    <a:alpha val="43137"/>
                  </a:srgbClr>
                </a:outerShdw>
              </a:effectLst>
            </a:endParaRPr>
          </a:p>
        </p:txBody>
      </p:sp>
      <p:sp>
        <p:nvSpPr>
          <p:cNvPr id="11" name="Rectangle 10"/>
          <p:cNvSpPr/>
          <p:nvPr/>
        </p:nvSpPr>
        <p:spPr>
          <a:xfrm>
            <a:off x="-86486" y="34123"/>
            <a:ext cx="9316974" cy="630942"/>
          </a:xfrm>
          <a:prstGeom prst="rect">
            <a:avLst/>
          </a:prstGeom>
          <a:solidFill>
            <a:schemeClr val="bg1"/>
          </a:solidFill>
          <a:effectLst>
            <a:softEdge rad="127000"/>
          </a:effectLst>
        </p:spPr>
        <p:txBody>
          <a:bodyPr wrap="none" lIns="91440" tIns="45720" rIns="91440" bIns="45720">
            <a:spAutoFit/>
          </a:bodyPr>
          <a:lstStyle/>
          <a:p>
            <a:pPr algn="ctr"/>
            <a:r>
              <a:rPr lang="en-US" sz="3500" b="1" cap="none" spc="0" dirty="0" smtClean="0">
                <a:ln w="10541" cmpd="sng">
                  <a:solidFill>
                    <a:schemeClr val="tx1"/>
                  </a:solidFill>
                  <a:prstDash val="solid"/>
                </a:ln>
                <a:effectLst>
                  <a:outerShdw blurRad="38100" dist="38100" dir="2700000" algn="tl">
                    <a:srgbClr val="000000">
                      <a:alpha val="43137"/>
                    </a:srgbClr>
                  </a:outerShdw>
                </a:effectLst>
                <a:latin typeface="Bradley Hand ITC" pitchFamily="66" charset="0"/>
              </a:rPr>
              <a:t>   What Does A Gospel Meeting Mean To Them ?  </a:t>
            </a:r>
            <a:endParaRPr lang="en-US" sz="3500" b="1" cap="none" spc="0" dirty="0">
              <a:ln w="10541" cmpd="sng">
                <a:solidFill>
                  <a:schemeClr val="tx1"/>
                </a:solidFill>
                <a:prstDash val="solid"/>
              </a:ln>
              <a:effectLst>
                <a:outerShdw blurRad="38100" dist="38100" dir="2700000" algn="tl">
                  <a:srgbClr val="000000">
                    <a:alpha val="43137"/>
                  </a:srgbClr>
                </a:outerShdw>
              </a:effectLst>
              <a:latin typeface="Bradley Hand ITC" pitchFamily="66" charset="0"/>
            </a:endParaRPr>
          </a:p>
        </p:txBody>
      </p:sp>
    </p:spTree>
    <p:extLst>
      <p:ext uri="{BB962C8B-B14F-4D97-AF65-F5344CB8AC3E}">
        <p14:creationId xmlns:p14="http://schemas.microsoft.com/office/powerpoint/2010/main" val="17641667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 name="Rectangle 4" descr="IMG_3072"/>
          <p:cNvSpPr>
            <a:spLocks noGrp="1" noChangeAspect="1" noChangeArrowheads="1"/>
          </p:cNvSpPr>
          <p:nvPr isPhoto="1"/>
        </p:nvSpPr>
        <p:spPr bwMode="auto">
          <a:xfrm>
            <a:off x="76200" y="3771900"/>
            <a:ext cx="4114800" cy="3086100"/>
          </a:xfrm>
          <a:prstGeom prst="rect">
            <a:avLst/>
          </a:prstGeom>
          <a:blipFill dpi="0" rotWithShape="1">
            <a:blip r:embed="rId3"/>
            <a:srcRect/>
            <a:stretch>
              <a:fillRect/>
            </a:stretch>
          </a:blipFill>
          <a:ln>
            <a:noFill/>
          </a:ln>
          <a:effectLst>
            <a:outerShdw dist="129316" dir="135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a:lstStyle/>
          <a:p>
            <a:endParaRPr lang="en-US"/>
          </a:p>
        </p:txBody>
      </p:sp>
      <p:sp>
        <p:nvSpPr>
          <p:cNvPr id="13" name="Rectangle 6" descr="IMG_3068"/>
          <p:cNvSpPr>
            <a:spLocks noGrp="1" noChangeAspect="1" noChangeArrowheads="1"/>
          </p:cNvSpPr>
          <p:nvPr isPhoto="1"/>
        </p:nvSpPr>
        <p:spPr bwMode="auto">
          <a:xfrm>
            <a:off x="4953000" y="3771900"/>
            <a:ext cx="4114800" cy="3086100"/>
          </a:xfrm>
          <a:prstGeom prst="rect">
            <a:avLst/>
          </a:prstGeom>
          <a:blipFill dpi="0" rotWithShape="1">
            <a:blip r:embed="rId4"/>
            <a:srcRect/>
            <a:stretch>
              <a:fillRect/>
            </a:stretch>
          </a:blipFill>
          <a:ln>
            <a:noFill/>
          </a:ln>
          <a:effectLst>
            <a:outerShdw dist="129316" dir="135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a:lstStyle/>
          <a:p>
            <a:endParaRPr lang="en-US"/>
          </a:p>
        </p:txBody>
      </p:sp>
      <p:sp>
        <p:nvSpPr>
          <p:cNvPr id="14" name="Rectangle 4" descr="IMG_3048"/>
          <p:cNvSpPr>
            <a:spLocks noGrp="1" noChangeAspect="1" noChangeArrowheads="1"/>
          </p:cNvSpPr>
          <p:nvPr isPhoto="1"/>
        </p:nvSpPr>
        <p:spPr bwMode="auto">
          <a:xfrm>
            <a:off x="4953000" y="628650"/>
            <a:ext cx="4114800" cy="3086100"/>
          </a:xfrm>
          <a:prstGeom prst="rect">
            <a:avLst/>
          </a:prstGeom>
          <a:blipFill dpi="0" rotWithShape="1">
            <a:blip r:embed="rId5"/>
            <a:srcRect/>
            <a:stretch>
              <a:fillRect/>
            </a:stretch>
          </a:blipFill>
          <a:ln>
            <a:noFill/>
          </a:ln>
          <a:effectLst>
            <a:outerShdw dist="129316" dir="135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a:lstStyle/>
          <a:p>
            <a:endParaRPr lang="en-US"/>
          </a:p>
        </p:txBody>
      </p:sp>
      <p:sp>
        <p:nvSpPr>
          <p:cNvPr id="15" name="Rectangle 4" descr="IMG_2979"/>
          <p:cNvSpPr>
            <a:spLocks noGrp="1" noChangeAspect="1" noChangeArrowheads="1"/>
          </p:cNvSpPr>
          <p:nvPr isPhoto="1"/>
        </p:nvSpPr>
        <p:spPr bwMode="auto">
          <a:xfrm>
            <a:off x="79917" y="628650"/>
            <a:ext cx="4114800" cy="3086100"/>
          </a:xfrm>
          <a:prstGeom prst="rect">
            <a:avLst/>
          </a:prstGeom>
          <a:blipFill dpi="0" rotWithShape="1">
            <a:blip r:embed="rId6"/>
            <a:srcRect/>
            <a:stretch>
              <a:fillRect/>
            </a:stretch>
          </a:blipFill>
          <a:ln>
            <a:noFill/>
          </a:ln>
          <a:effectLst>
            <a:outerShdw dist="129316" dir="135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a:lstStyle/>
          <a:p>
            <a:endParaRPr lang="en-US"/>
          </a:p>
        </p:txBody>
      </p:sp>
      <p:sp>
        <p:nvSpPr>
          <p:cNvPr id="3" name="TextBox 2"/>
          <p:cNvSpPr txBox="1"/>
          <p:nvPr/>
        </p:nvSpPr>
        <p:spPr>
          <a:xfrm rot="20137592">
            <a:off x="419100" y="3051358"/>
            <a:ext cx="8305800" cy="954107"/>
          </a:xfrm>
          <a:prstGeom prst="rect">
            <a:avLst/>
          </a:prstGeom>
          <a:solidFill>
            <a:srgbClr val="FFFF00"/>
          </a:solidFill>
        </p:spPr>
        <p:txBody>
          <a:bodyPr wrap="square" rtlCol="0">
            <a:spAutoFit/>
          </a:bodyPr>
          <a:lstStyle/>
          <a:p>
            <a:pPr algn="ctr"/>
            <a:r>
              <a:rPr lang="en-US" sz="2800" b="1" dirty="0" smtClean="0">
                <a:solidFill>
                  <a:srgbClr val="FF0000"/>
                </a:solidFill>
                <a:effectLst>
                  <a:outerShdw blurRad="38100" dist="38100" dir="2700000" algn="tl">
                    <a:srgbClr val="000000">
                      <a:alpha val="43137"/>
                    </a:srgbClr>
                  </a:outerShdw>
                </a:effectLst>
              </a:rPr>
              <a:t>It meant they </a:t>
            </a:r>
            <a:r>
              <a:rPr lang="en-US" sz="2800" b="1" dirty="0" smtClean="0">
                <a:solidFill>
                  <a:srgbClr val="FF0000"/>
                </a:solidFill>
                <a:effectLst>
                  <a:outerShdw blurRad="38100" dist="38100" dir="2700000" algn="tl">
                    <a:srgbClr val="000000">
                      <a:alpha val="43137"/>
                    </a:srgbClr>
                  </a:outerShdw>
                </a:effectLst>
              </a:rPr>
              <a:t>came together with </a:t>
            </a:r>
            <a:r>
              <a:rPr lang="en-US" sz="2800" b="1" dirty="0" smtClean="0">
                <a:solidFill>
                  <a:srgbClr val="FF0000"/>
                </a:solidFill>
                <a:effectLst>
                  <a:outerShdw blurRad="38100" dist="38100" dir="2700000" algn="tl">
                    <a:srgbClr val="000000">
                      <a:alpha val="43137"/>
                    </a:srgbClr>
                  </a:outerShdw>
                </a:effectLst>
              </a:rPr>
              <a:t>those they had not seen for a while</a:t>
            </a:r>
            <a:endParaRPr lang="en-US" sz="2800" b="1" dirty="0">
              <a:solidFill>
                <a:srgbClr val="FF0000"/>
              </a:solidFill>
              <a:effectLst>
                <a:outerShdw blurRad="38100" dist="38100" dir="2700000" algn="tl">
                  <a:srgbClr val="000000">
                    <a:alpha val="43137"/>
                  </a:srgbClr>
                </a:outerShdw>
              </a:effectLst>
            </a:endParaRPr>
          </a:p>
        </p:txBody>
      </p:sp>
      <p:sp>
        <p:nvSpPr>
          <p:cNvPr id="8" name="Rectangle 7"/>
          <p:cNvSpPr/>
          <p:nvPr/>
        </p:nvSpPr>
        <p:spPr>
          <a:xfrm>
            <a:off x="-86486" y="34123"/>
            <a:ext cx="9316974" cy="630942"/>
          </a:xfrm>
          <a:prstGeom prst="rect">
            <a:avLst/>
          </a:prstGeom>
          <a:solidFill>
            <a:schemeClr val="bg1"/>
          </a:solidFill>
          <a:effectLst>
            <a:softEdge rad="127000"/>
          </a:effectLst>
        </p:spPr>
        <p:txBody>
          <a:bodyPr wrap="none" lIns="91440" tIns="45720" rIns="91440" bIns="45720">
            <a:spAutoFit/>
          </a:bodyPr>
          <a:lstStyle/>
          <a:p>
            <a:pPr algn="ctr"/>
            <a:r>
              <a:rPr lang="en-US" sz="3500" b="1" cap="none" spc="0" dirty="0" smtClean="0">
                <a:ln w="10541" cmpd="sng">
                  <a:solidFill>
                    <a:schemeClr val="tx1"/>
                  </a:solidFill>
                  <a:prstDash val="solid"/>
                </a:ln>
                <a:effectLst>
                  <a:outerShdw blurRad="38100" dist="38100" dir="2700000" algn="tl">
                    <a:srgbClr val="000000">
                      <a:alpha val="43137"/>
                    </a:srgbClr>
                  </a:outerShdw>
                </a:effectLst>
                <a:latin typeface="Bradley Hand ITC" pitchFamily="66" charset="0"/>
              </a:rPr>
              <a:t>   What Does A Gospel Meeting Mean To Them ?  </a:t>
            </a:r>
            <a:endParaRPr lang="en-US" sz="3500" b="1" cap="none" spc="0" dirty="0">
              <a:ln w="10541" cmpd="sng">
                <a:solidFill>
                  <a:schemeClr val="tx1"/>
                </a:solidFill>
                <a:prstDash val="solid"/>
              </a:ln>
              <a:effectLst>
                <a:outerShdw blurRad="38100" dist="38100" dir="2700000" algn="tl">
                  <a:srgbClr val="000000">
                    <a:alpha val="43137"/>
                  </a:srgbClr>
                </a:outerShdw>
              </a:effectLst>
              <a:latin typeface="Bradley Hand ITC" pitchFamily="66" charset="0"/>
            </a:endParaRPr>
          </a:p>
        </p:txBody>
      </p:sp>
    </p:spTree>
    <p:extLst>
      <p:ext uri="{BB962C8B-B14F-4D97-AF65-F5344CB8AC3E}">
        <p14:creationId xmlns:p14="http://schemas.microsoft.com/office/powerpoint/2010/main" val="33867784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Rectangle 4" descr="IMG_3216"/>
          <p:cNvSpPr>
            <a:spLocks noGrp="1" noChangeAspect="1" noChangeArrowheads="1"/>
          </p:cNvSpPr>
          <p:nvPr isPhoto="1"/>
        </p:nvSpPr>
        <p:spPr bwMode="auto">
          <a:xfrm>
            <a:off x="152400" y="3771900"/>
            <a:ext cx="4114800" cy="3086100"/>
          </a:xfrm>
          <a:prstGeom prst="rect">
            <a:avLst/>
          </a:prstGeom>
          <a:blipFill dpi="0" rotWithShape="1">
            <a:blip r:embed="rId3"/>
            <a:srcRect/>
            <a:stretch>
              <a:fillRect/>
            </a:stretch>
          </a:blipFill>
          <a:ln>
            <a:noFill/>
          </a:ln>
          <a:effectLst>
            <a:outerShdw dist="129316" dir="135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a:lstStyle/>
          <a:p>
            <a:endParaRPr lang="en-US"/>
          </a:p>
        </p:txBody>
      </p:sp>
      <p:sp>
        <p:nvSpPr>
          <p:cNvPr id="9" name="Rectangle 5" descr="IMG_3229"/>
          <p:cNvSpPr>
            <a:spLocks noGrp="1" noChangeAspect="1" noChangeArrowheads="1"/>
          </p:cNvSpPr>
          <p:nvPr isPhoto="1"/>
        </p:nvSpPr>
        <p:spPr bwMode="auto">
          <a:xfrm>
            <a:off x="152400" y="571500"/>
            <a:ext cx="4114800" cy="3086100"/>
          </a:xfrm>
          <a:prstGeom prst="rect">
            <a:avLst/>
          </a:prstGeom>
          <a:blipFill dpi="0" rotWithShape="1">
            <a:blip r:embed="rId4"/>
            <a:srcRect/>
            <a:stretch>
              <a:fillRect/>
            </a:stretch>
          </a:blipFill>
          <a:ln>
            <a:noFill/>
          </a:ln>
          <a:effectLst>
            <a:outerShdw dist="129316" dir="135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a:lstStyle/>
          <a:p>
            <a:endParaRPr lang="en-US"/>
          </a:p>
        </p:txBody>
      </p:sp>
      <p:sp>
        <p:nvSpPr>
          <p:cNvPr id="10" name="Rectangle 6" descr="IMG_3459"/>
          <p:cNvSpPr>
            <a:spLocks noGrp="1" noChangeAspect="1" noChangeArrowheads="1"/>
          </p:cNvSpPr>
          <p:nvPr isPhoto="1"/>
        </p:nvSpPr>
        <p:spPr bwMode="auto">
          <a:xfrm>
            <a:off x="4953000" y="571500"/>
            <a:ext cx="4114800" cy="3086100"/>
          </a:xfrm>
          <a:prstGeom prst="rect">
            <a:avLst/>
          </a:prstGeom>
          <a:blipFill dpi="0" rotWithShape="1">
            <a:blip r:embed="rId5"/>
            <a:srcRect/>
            <a:stretch>
              <a:fillRect/>
            </a:stretch>
          </a:blipFill>
          <a:ln>
            <a:noFill/>
          </a:ln>
          <a:effectLst>
            <a:outerShdw dist="129316" dir="135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a:lstStyle/>
          <a:p>
            <a:endParaRPr lang="en-US"/>
          </a:p>
        </p:txBody>
      </p:sp>
      <p:sp>
        <p:nvSpPr>
          <p:cNvPr id="12" name="Rectangle 3" descr="IMG_3457"/>
          <p:cNvSpPr>
            <a:spLocks noGrp="1" noChangeAspect="1" noChangeArrowheads="1"/>
          </p:cNvSpPr>
          <p:nvPr isPhoto="1"/>
        </p:nvSpPr>
        <p:spPr bwMode="auto">
          <a:xfrm>
            <a:off x="4953000" y="3771900"/>
            <a:ext cx="4114800" cy="3086100"/>
          </a:xfrm>
          <a:prstGeom prst="rect">
            <a:avLst/>
          </a:prstGeom>
          <a:blipFill dpi="0" rotWithShape="1">
            <a:blip r:embed="rId6"/>
            <a:srcRect/>
            <a:stretch>
              <a:fillRect/>
            </a:stretch>
          </a:blipFill>
          <a:ln>
            <a:noFill/>
          </a:ln>
          <a:effectLst>
            <a:outerShdw dist="129316" dir="135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a:lstStyle/>
          <a:p>
            <a:endParaRPr lang="en-US"/>
          </a:p>
        </p:txBody>
      </p:sp>
      <p:sp>
        <p:nvSpPr>
          <p:cNvPr id="3" name="TextBox 2"/>
          <p:cNvSpPr txBox="1"/>
          <p:nvPr/>
        </p:nvSpPr>
        <p:spPr>
          <a:xfrm rot="20137592">
            <a:off x="419100" y="3266801"/>
            <a:ext cx="8305800" cy="523220"/>
          </a:xfrm>
          <a:prstGeom prst="rect">
            <a:avLst/>
          </a:prstGeom>
          <a:solidFill>
            <a:srgbClr val="FFFF00"/>
          </a:solidFill>
        </p:spPr>
        <p:txBody>
          <a:bodyPr wrap="square" rtlCol="0">
            <a:spAutoFit/>
          </a:bodyPr>
          <a:lstStyle/>
          <a:p>
            <a:pPr algn="ctr">
              <a:tabLst>
                <a:tab pos="6511925" algn="l"/>
              </a:tabLst>
            </a:pPr>
            <a:r>
              <a:rPr lang="en-US" sz="2800" b="1" dirty="0" smtClean="0">
                <a:solidFill>
                  <a:srgbClr val="FF0000"/>
                </a:solidFill>
                <a:effectLst>
                  <a:outerShdw blurRad="38100" dist="38100" dir="2700000" algn="tl">
                    <a:srgbClr val="000000">
                      <a:alpha val="43137"/>
                    </a:srgbClr>
                  </a:outerShdw>
                </a:effectLst>
              </a:rPr>
              <a:t>It meant they witnessed </a:t>
            </a:r>
            <a:r>
              <a:rPr lang="en-US" sz="2800" b="1" dirty="0" smtClean="0">
                <a:solidFill>
                  <a:srgbClr val="FF0000"/>
                </a:solidFill>
                <a:effectLst>
                  <a:outerShdw blurRad="38100" dist="38100" dir="2700000" algn="tl">
                    <a:srgbClr val="000000">
                      <a:alpha val="43137"/>
                    </a:srgbClr>
                  </a:outerShdw>
                </a:effectLst>
              </a:rPr>
              <a:t>conversions daily</a:t>
            </a:r>
            <a:endParaRPr lang="en-US" sz="2800" b="1" dirty="0">
              <a:solidFill>
                <a:srgbClr val="FF0000"/>
              </a:solidFill>
              <a:effectLst>
                <a:outerShdw blurRad="38100" dist="38100" dir="2700000" algn="tl">
                  <a:srgbClr val="000000">
                    <a:alpha val="43137"/>
                  </a:srgbClr>
                </a:outerShdw>
              </a:effectLst>
            </a:endParaRPr>
          </a:p>
        </p:txBody>
      </p:sp>
      <p:sp>
        <p:nvSpPr>
          <p:cNvPr id="11" name="Rectangle 10"/>
          <p:cNvSpPr/>
          <p:nvPr/>
        </p:nvSpPr>
        <p:spPr>
          <a:xfrm>
            <a:off x="-86486" y="34123"/>
            <a:ext cx="9316974" cy="630942"/>
          </a:xfrm>
          <a:prstGeom prst="rect">
            <a:avLst/>
          </a:prstGeom>
          <a:solidFill>
            <a:schemeClr val="bg1"/>
          </a:solidFill>
          <a:effectLst>
            <a:softEdge rad="127000"/>
          </a:effectLst>
        </p:spPr>
        <p:txBody>
          <a:bodyPr wrap="none" lIns="91440" tIns="45720" rIns="91440" bIns="45720">
            <a:spAutoFit/>
          </a:bodyPr>
          <a:lstStyle/>
          <a:p>
            <a:pPr algn="ctr"/>
            <a:r>
              <a:rPr lang="en-US" sz="3500" b="1" cap="none" spc="0" dirty="0" smtClean="0">
                <a:ln w="10541" cmpd="sng">
                  <a:solidFill>
                    <a:schemeClr val="tx1"/>
                  </a:solidFill>
                  <a:prstDash val="solid"/>
                </a:ln>
                <a:effectLst>
                  <a:outerShdw blurRad="38100" dist="38100" dir="2700000" algn="tl">
                    <a:srgbClr val="000000">
                      <a:alpha val="43137"/>
                    </a:srgbClr>
                  </a:outerShdw>
                </a:effectLst>
                <a:latin typeface="Bradley Hand ITC" pitchFamily="66" charset="0"/>
              </a:rPr>
              <a:t>   What Does A Gospel Meeting Mean To Them ?  </a:t>
            </a:r>
            <a:endParaRPr lang="en-US" sz="3500" b="1" cap="none" spc="0" dirty="0">
              <a:ln w="10541" cmpd="sng">
                <a:solidFill>
                  <a:schemeClr val="tx1"/>
                </a:solidFill>
                <a:prstDash val="solid"/>
              </a:ln>
              <a:effectLst>
                <a:outerShdw blurRad="38100" dist="38100" dir="2700000" algn="tl">
                  <a:srgbClr val="000000">
                    <a:alpha val="43137"/>
                  </a:srgbClr>
                </a:outerShdw>
              </a:effectLst>
              <a:latin typeface="Bradley Hand ITC" pitchFamily="66" charset="0"/>
            </a:endParaRPr>
          </a:p>
        </p:txBody>
      </p:sp>
    </p:spTree>
    <p:extLst>
      <p:ext uri="{BB962C8B-B14F-4D97-AF65-F5344CB8AC3E}">
        <p14:creationId xmlns:p14="http://schemas.microsoft.com/office/powerpoint/2010/main" val="31006546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28600" y="4965918"/>
            <a:ext cx="8686800" cy="1815882"/>
          </a:xfrm>
          <a:prstGeom prst="rect">
            <a:avLst/>
          </a:prstGeom>
          <a:solidFill>
            <a:srgbClr val="FFFFFF">
              <a:alpha val="74902"/>
            </a:srgbClr>
          </a:solidFill>
        </p:spPr>
        <p:txBody>
          <a:bodyPr wrap="square" rtlCol="0">
            <a:spAutoFit/>
          </a:bodyPr>
          <a:lstStyle/>
          <a:p>
            <a:pPr algn="ctr"/>
            <a:r>
              <a:rPr lang="en-US" sz="2800" b="1" dirty="0" smtClean="0"/>
              <a:t>Now he who received seed among the thorns is he who hears the word, and the cares of this world and the deceitfulness of riches choke the word, and he becomes unfruitful. (Matthew 13:22)</a:t>
            </a:r>
            <a:endParaRPr lang="en-US" sz="2800" b="1" dirty="0"/>
          </a:p>
        </p:txBody>
      </p:sp>
      <p:cxnSp>
        <p:nvCxnSpPr>
          <p:cNvPr id="5" name="Straight Connector 4"/>
          <p:cNvCxnSpPr/>
          <p:nvPr/>
        </p:nvCxnSpPr>
        <p:spPr>
          <a:xfrm>
            <a:off x="5638800" y="5873859"/>
            <a:ext cx="26670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533400" y="6324600"/>
            <a:ext cx="80772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81000" y="6763215"/>
            <a:ext cx="7620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ctangle 4" descr="IMG_3314"/>
          <p:cNvSpPr>
            <a:spLocks noGrp="1" noChangeAspect="1" noChangeArrowheads="1"/>
          </p:cNvSpPr>
          <p:nvPr isPhoto="1"/>
        </p:nvSpPr>
        <p:spPr bwMode="auto">
          <a:xfrm>
            <a:off x="4254190" y="11150"/>
            <a:ext cx="4898570" cy="3646449"/>
          </a:xfrm>
          <a:prstGeom prst="rect">
            <a:avLst/>
          </a:prstGeom>
          <a:blipFill dpi="0" rotWithShape="1">
            <a:blip r:embed="rId3"/>
            <a:srcRect/>
            <a:stretch>
              <a:fillRect/>
            </a:stretch>
          </a:blipFill>
          <a:ln>
            <a:noFill/>
          </a:ln>
          <a:effectLst>
            <a:outerShdw dist="129316" dir="135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a:lstStyle/>
          <a:p>
            <a:endParaRPr lang="en-US"/>
          </a:p>
        </p:txBody>
      </p:sp>
      <p:sp>
        <p:nvSpPr>
          <p:cNvPr id="12" name="Rectangle 2" descr="IMG_3291"/>
          <p:cNvSpPr>
            <a:spLocks noGrp="1" noChangeAspect="1" noChangeArrowheads="1"/>
          </p:cNvSpPr>
          <p:nvPr isPhoto="1"/>
        </p:nvSpPr>
        <p:spPr bwMode="auto">
          <a:xfrm>
            <a:off x="0" y="-1"/>
            <a:ext cx="4495798" cy="3657599"/>
          </a:xfrm>
          <a:prstGeom prst="rect">
            <a:avLst/>
          </a:prstGeom>
          <a:blipFill dpi="0" rotWithShape="1">
            <a:blip r:embed="rId4"/>
            <a:srcRect/>
            <a:stretch>
              <a:fillRect l="-8475" r="-1"/>
            </a:stretch>
          </a:blipFill>
          <a:ln>
            <a:noFill/>
          </a:ln>
          <a:effectLst>
            <a:outerShdw dist="129316" dir="135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a:lstStyle/>
          <a:p>
            <a:endParaRPr lang="en-US"/>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217" y="0"/>
            <a:ext cx="7323566" cy="4882377"/>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2574" y="64118"/>
            <a:ext cx="6338851" cy="4754138"/>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7452" y="11150"/>
            <a:ext cx="7418348" cy="4910785"/>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0200" y="-20395"/>
            <a:ext cx="5871583" cy="4902772"/>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34412" y="0"/>
            <a:ext cx="5603158" cy="4892899"/>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22415" y="-20395"/>
            <a:ext cx="4899170" cy="4899170"/>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0531" y="-1"/>
            <a:ext cx="7122936" cy="4744795"/>
          </a:xfrm>
          <a:prstGeom prst="rect">
            <a:avLst/>
          </a:prstGeom>
        </p:spPr>
      </p:pic>
      <p:pic>
        <p:nvPicPr>
          <p:cNvPr id="24" name="Picture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4980" y="-20395"/>
            <a:ext cx="8283292" cy="4659352"/>
          </a:xfrm>
          <a:prstGeom prst="rect">
            <a:avLst/>
          </a:prstGeom>
        </p:spPr>
      </p:pic>
    </p:spTree>
    <p:extLst>
      <p:ext uri="{BB962C8B-B14F-4D97-AF65-F5344CB8AC3E}">
        <p14:creationId xmlns:p14="http://schemas.microsoft.com/office/powerpoint/2010/main" val="809895938"/>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ppt_x</p:attrName>
                                        </p:attrNameLst>
                                      </p:cBhvr>
                                      <p:tavLst>
                                        <p:tav tm="0">
                                          <p:val>
                                            <p:strVal val="#ppt_x"/>
                                          </p:val>
                                        </p:tav>
                                        <p:tav tm="100000">
                                          <p:val>
                                            <p:strVal val="#ppt_x"/>
                                          </p:val>
                                        </p:tav>
                                      </p:tavLst>
                                    </p:anim>
                                    <p:anim calcmode="lin" valueType="num">
                                      <p:cBhvr>
                                        <p:cTn id="9" dur="2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2000"/>
                                        <p:tgtEl>
                                          <p:spTgt spid="5"/>
                                        </p:tgtEl>
                                      </p:cBhvr>
                                    </p:animEffect>
                                  </p:childTnLst>
                                </p:cTn>
                              </p:par>
                            </p:childTnLst>
                          </p:cTn>
                        </p:par>
                        <p:par>
                          <p:cTn id="14" fill="hold">
                            <p:stCondLst>
                              <p:cond delay="4000"/>
                            </p:stCondLst>
                            <p:childTnLst>
                              <p:par>
                                <p:cTn id="15" presetID="22" presetClass="entr" presetSubtype="8"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2000"/>
                                        <p:tgtEl>
                                          <p:spTgt spid="6"/>
                                        </p:tgtEl>
                                      </p:cBhvr>
                                    </p:animEffect>
                                  </p:childTnLst>
                                </p:cTn>
                              </p:par>
                            </p:childTnLst>
                          </p:cTn>
                        </p:par>
                        <p:par>
                          <p:cTn id="18" fill="hold">
                            <p:stCondLst>
                              <p:cond delay="6000"/>
                            </p:stCondLst>
                            <p:childTnLst>
                              <p:par>
                                <p:cTn id="19" presetID="22" presetClass="entr" presetSubtype="8"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2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2000"/>
                                        <p:tgtEl>
                                          <p:spTgt spid="12"/>
                                        </p:tgtEl>
                                      </p:cBhvr>
                                    </p:animEffect>
                                  </p:childTnLst>
                                </p:cTn>
                              </p:par>
                              <p:par>
                                <p:cTn id="27" presetID="6" presetClass="entr" presetSubtype="32"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circle(out)">
                                      <p:cBhvr>
                                        <p:cTn id="29" dur="20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xit" presetSubtype="32" fill="hold" grpId="1" nodeType="clickEffect">
                                  <p:stCondLst>
                                    <p:cond delay="0"/>
                                  </p:stCondLst>
                                  <p:childTnLst>
                                    <p:animEffect transition="out" filter="circle(out)">
                                      <p:cBhvr>
                                        <p:cTn id="33" dur="2000"/>
                                        <p:tgtEl>
                                          <p:spTgt spid="12"/>
                                        </p:tgtEl>
                                      </p:cBhvr>
                                    </p:animEffect>
                                    <p:set>
                                      <p:cBhvr>
                                        <p:cTn id="34" dur="1" fill="hold">
                                          <p:stCondLst>
                                            <p:cond delay="1999"/>
                                          </p:stCondLst>
                                        </p:cTn>
                                        <p:tgtEl>
                                          <p:spTgt spid="12"/>
                                        </p:tgtEl>
                                        <p:attrNameLst>
                                          <p:attrName>style.visibility</p:attrName>
                                        </p:attrNameLst>
                                      </p:cBhvr>
                                      <p:to>
                                        <p:strVal val="hidden"/>
                                      </p:to>
                                    </p:set>
                                  </p:childTnLst>
                                </p:cTn>
                              </p:par>
                              <p:par>
                                <p:cTn id="35" presetID="6" presetClass="exit" presetSubtype="32" fill="hold" grpId="1" nodeType="withEffect">
                                  <p:stCondLst>
                                    <p:cond delay="0"/>
                                  </p:stCondLst>
                                  <p:childTnLst>
                                    <p:animEffect transition="out" filter="circle(out)">
                                      <p:cBhvr>
                                        <p:cTn id="36" dur="2000"/>
                                        <p:tgtEl>
                                          <p:spTgt spid="13"/>
                                        </p:tgtEl>
                                      </p:cBhvr>
                                    </p:animEffect>
                                    <p:set>
                                      <p:cBhvr>
                                        <p:cTn id="37" dur="1" fill="hold">
                                          <p:stCondLst>
                                            <p:cond delay="1999"/>
                                          </p:stCondLst>
                                        </p:cTn>
                                        <p:tgtEl>
                                          <p:spTgt spid="13"/>
                                        </p:tgtEl>
                                        <p:attrNameLst>
                                          <p:attrName>style.visibility</p:attrName>
                                        </p:attrNameLst>
                                      </p:cBhvr>
                                      <p:to>
                                        <p:strVal val="hidden"/>
                                      </p:to>
                                    </p:set>
                                  </p:childTnLst>
                                </p:cTn>
                              </p:par>
                              <p:par>
                                <p:cTn id="38" presetID="6" presetClass="entr" presetSubtype="16"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circle(in)">
                                      <p:cBhvr>
                                        <p:cTn id="40" dur="20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xit" presetSubtype="32" fill="hold" nodeType="clickEffect">
                                  <p:stCondLst>
                                    <p:cond delay="0"/>
                                  </p:stCondLst>
                                  <p:childTnLst>
                                    <p:animEffect transition="out" filter="circle(out)">
                                      <p:cBhvr>
                                        <p:cTn id="44" dur="2000"/>
                                        <p:tgtEl>
                                          <p:spTgt spid="14"/>
                                        </p:tgtEl>
                                      </p:cBhvr>
                                    </p:animEffect>
                                    <p:set>
                                      <p:cBhvr>
                                        <p:cTn id="45" dur="1" fill="hold">
                                          <p:stCondLst>
                                            <p:cond delay="1999"/>
                                          </p:stCondLst>
                                        </p:cTn>
                                        <p:tgtEl>
                                          <p:spTgt spid="14"/>
                                        </p:tgtEl>
                                        <p:attrNameLst>
                                          <p:attrName>style.visibility</p:attrName>
                                        </p:attrNameLst>
                                      </p:cBhvr>
                                      <p:to>
                                        <p:strVal val="hidden"/>
                                      </p:to>
                                    </p:set>
                                  </p:childTnLst>
                                </p:cTn>
                              </p:par>
                              <p:par>
                                <p:cTn id="46" presetID="6" presetClass="entr" presetSubtype="16"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circle(in)">
                                      <p:cBhvr>
                                        <p:cTn id="48" dur="20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xit" presetSubtype="32" fill="hold" nodeType="clickEffect">
                                  <p:stCondLst>
                                    <p:cond delay="0"/>
                                  </p:stCondLst>
                                  <p:childTnLst>
                                    <p:animEffect transition="out" filter="circle(out)">
                                      <p:cBhvr>
                                        <p:cTn id="52" dur="2000"/>
                                        <p:tgtEl>
                                          <p:spTgt spid="15"/>
                                        </p:tgtEl>
                                      </p:cBhvr>
                                    </p:animEffect>
                                    <p:set>
                                      <p:cBhvr>
                                        <p:cTn id="53" dur="1" fill="hold">
                                          <p:stCondLst>
                                            <p:cond delay="1999"/>
                                          </p:stCondLst>
                                        </p:cTn>
                                        <p:tgtEl>
                                          <p:spTgt spid="15"/>
                                        </p:tgtEl>
                                        <p:attrNameLst>
                                          <p:attrName>style.visibility</p:attrName>
                                        </p:attrNameLst>
                                      </p:cBhvr>
                                      <p:to>
                                        <p:strVal val="hidden"/>
                                      </p:to>
                                    </p:set>
                                  </p:childTnLst>
                                </p:cTn>
                              </p:par>
                              <p:par>
                                <p:cTn id="54" presetID="6" presetClass="entr" presetSubtype="16"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circle(in)">
                                      <p:cBhvr>
                                        <p:cTn id="56" dur="20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xit" presetSubtype="32" fill="hold" nodeType="clickEffect">
                                  <p:stCondLst>
                                    <p:cond delay="0"/>
                                  </p:stCondLst>
                                  <p:childTnLst>
                                    <p:animEffect transition="out" filter="circle(out)">
                                      <p:cBhvr>
                                        <p:cTn id="60" dur="2000"/>
                                        <p:tgtEl>
                                          <p:spTgt spid="16"/>
                                        </p:tgtEl>
                                      </p:cBhvr>
                                    </p:animEffect>
                                    <p:set>
                                      <p:cBhvr>
                                        <p:cTn id="61" dur="1" fill="hold">
                                          <p:stCondLst>
                                            <p:cond delay="1999"/>
                                          </p:stCondLst>
                                        </p:cTn>
                                        <p:tgtEl>
                                          <p:spTgt spid="16"/>
                                        </p:tgtEl>
                                        <p:attrNameLst>
                                          <p:attrName>style.visibility</p:attrName>
                                        </p:attrNameLst>
                                      </p:cBhvr>
                                      <p:to>
                                        <p:strVal val="hidden"/>
                                      </p:to>
                                    </p:set>
                                  </p:childTnLst>
                                </p:cTn>
                              </p:par>
                              <p:par>
                                <p:cTn id="62" presetID="6" presetClass="entr" presetSubtype="16"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circle(in)">
                                      <p:cBhvr>
                                        <p:cTn id="64" dur="2000"/>
                                        <p:tgtEl>
                                          <p:spTgt spid="17"/>
                                        </p:tgtEl>
                                      </p:cBhvr>
                                    </p:animEffect>
                                  </p:childTnLst>
                                </p:cTn>
                              </p:par>
                            </p:childTnLst>
                          </p:cTn>
                        </p:par>
                      </p:childTnLst>
                    </p:cTn>
                  </p:par>
                  <p:par>
                    <p:cTn id="65" fill="hold">
                      <p:stCondLst>
                        <p:cond delay="indefinite"/>
                      </p:stCondLst>
                      <p:childTnLst>
                        <p:par>
                          <p:cTn id="66" fill="hold">
                            <p:stCondLst>
                              <p:cond delay="0"/>
                            </p:stCondLst>
                            <p:childTnLst>
                              <p:par>
                                <p:cTn id="67" presetID="6" presetClass="exit" presetSubtype="32" fill="hold" nodeType="clickEffect">
                                  <p:stCondLst>
                                    <p:cond delay="0"/>
                                  </p:stCondLst>
                                  <p:childTnLst>
                                    <p:animEffect transition="out" filter="circle(out)">
                                      <p:cBhvr>
                                        <p:cTn id="68" dur="2000"/>
                                        <p:tgtEl>
                                          <p:spTgt spid="17"/>
                                        </p:tgtEl>
                                      </p:cBhvr>
                                    </p:animEffect>
                                    <p:set>
                                      <p:cBhvr>
                                        <p:cTn id="69" dur="1" fill="hold">
                                          <p:stCondLst>
                                            <p:cond delay="1999"/>
                                          </p:stCondLst>
                                        </p:cTn>
                                        <p:tgtEl>
                                          <p:spTgt spid="17"/>
                                        </p:tgtEl>
                                        <p:attrNameLst>
                                          <p:attrName>style.visibility</p:attrName>
                                        </p:attrNameLst>
                                      </p:cBhvr>
                                      <p:to>
                                        <p:strVal val="hidden"/>
                                      </p:to>
                                    </p:set>
                                  </p:childTnLst>
                                </p:cTn>
                              </p:par>
                              <p:par>
                                <p:cTn id="70" presetID="6" presetClass="entr" presetSubtype="16" fill="hold"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circle(in)">
                                      <p:cBhvr>
                                        <p:cTn id="72" dur="20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xit" presetSubtype="32" fill="hold" nodeType="clickEffect">
                                  <p:stCondLst>
                                    <p:cond delay="0"/>
                                  </p:stCondLst>
                                  <p:childTnLst>
                                    <p:animEffect transition="out" filter="circle(out)">
                                      <p:cBhvr>
                                        <p:cTn id="76" dur="2000"/>
                                        <p:tgtEl>
                                          <p:spTgt spid="18"/>
                                        </p:tgtEl>
                                      </p:cBhvr>
                                    </p:animEffect>
                                    <p:set>
                                      <p:cBhvr>
                                        <p:cTn id="77" dur="1" fill="hold">
                                          <p:stCondLst>
                                            <p:cond delay="1999"/>
                                          </p:stCondLst>
                                        </p:cTn>
                                        <p:tgtEl>
                                          <p:spTgt spid="18"/>
                                        </p:tgtEl>
                                        <p:attrNameLst>
                                          <p:attrName>style.visibility</p:attrName>
                                        </p:attrNameLst>
                                      </p:cBhvr>
                                      <p:to>
                                        <p:strVal val="hidden"/>
                                      </p:to>
                                    </p:set>
                                  </p:childTnLst>
                                </p:cTn>
                              </p:par>
                              <p:par>
                                <p:cTn id="78" presetID="6" presetClass="entr" presetSubtype="16" fill="hold" nodeType="with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circle(in)">
                                      <p:cBhvr>
                                        <p:cTn id="80" dur="2000"/>
                                        <p:tgtEl>
                                          <p:spTgt spid="19"/>
                                        </p:tgtEl>
                                      </p:cBhvr>
                                    </p:animEffect>
                                  </p:childTnLst>
                                </p:cTn>
                              </p:par>
                            </p:childTnLst>
                          </p:cTn>
                        </p:par>
                      </p:childTnLst>
                    </p:cTn>
                  </p:par>
                  <p:par>
                    <p:cTn id="81" fill="hold">
                      <p:stCondLst>
                        <p:cond delay="indefinite"/>
                      </p:stCondLst>
                      <p:childTnLst>
                        <p:par>
                          <p:cTn id="82" fill="hold">
                            <p:stCondLst>
                              <p:cond delay="0"/>
                            </p:stCondLst>
                            <p:childTnLst>
                              <p:par>
                                <p:cTn id="83" presetID="6" presetClass="exit" presetSubtype="32" fill="hold" nodeType="clickEffect">
                                  <p:stCondLst>
                                    <p:cond delay="0"/>
                                  </p:stCondLst>
                                  <p:childTnLst>
                                    <p:animEffect transition="out" filter="circle(out)">
                                      <p:cBhvr>
                                        <p:cTn id="84" dur="2000"/>
                                        <p:tgtEl>
                                          <p:spTgt spid="19"/>
                                        </p:tgtEl>
                                      </p:cBhvr>
                                    </p:animEffect>
                                    <p:set>
                                      <p:cBhvr>
                                        <p:cTn id="85" dur="1" fill="hold">
                                          <p:stCondLst>
                                            <p:cond delay="1999"/>
                                          </p:stCondLst>
                                        </p:cTn>
                                        <p:tgtEl>
                                          <p:spTgt spid="19"/>
                                        </p:tgtEl>
                                        <p:attrNameLst>
                                          <p:attrName>style.visibility</p:attrName>
                                        </p:attrNameLst>
                                      </p:cBhvr>
                                      <p:to>
                                        <p:strVal val="hidden"/>
                                      </p:to>
                                    </p:set>
                                  </p:childTnLst>
                                </p:cTn>
                              </p:par>
                              <p:par>
                                <p:cTn id="86" presetID="6" presetClass="entr" presetSubtype="16" fill="hold" nodeType="withEffect">
                                  <p:stCondLst>
                                    <p:cond delay="0"/>
                                  </p:stCondLst>
                                  <p:childTnLst>
                                    <p:set>
                                      <p:cBhvr>
                                        <p:cTn id="87" dur="1" fill="hold">
                                          <p:stCondLst>
                                            <p:cond delay="0"/>
                                          </p:stCondLst>
                                        </p:cTn>
                                        <p:tgtEl>
                                          <p:spTgt spid="21"/>
                                        </p:tgtEl>
                                        <p:attrNameLst>
                                          <p:attrName>style.visibility</p:attrName>
                                        </p:attrNameLst>
                                      </p:cBhvr>
                                      <p:to>
                                        <p:strVal val="visible"/>
                                      </p:to>
                                    </p:set>
                                    <p:animEffect transition="in" filter="circle(in)">
                                      <p:cBhvr>
                                        <p:cTn id="88" dur="2000"/>
                                        <p:tgtEl>
                                          <p:spTgt spid="21"/>
                                        </p:tgtEl>
                                      </p:cBhvr>
                                    </p:animEffect>
                                  </p:childTnLst>
                                </p:cTn>
                              </p:par>
                            </p:childTnLst>
                          </p:cTn>
                        </p:par>
                      </p:childTnLst>
                    </p:cTn>
                  </p:par>
                  <p:par>
                    <p:cTn id="89" fill="hold">
                      <p:stCondLst>
                        <p:cond delay="indefinite"/>
                      </p:stCondLst>
                      <p:childTnLst>
                        <p:par>
                          <p:cTn id="90" fill="hold">
                            <p:stCondLst>
                              <p:cond delay="0"/>
                            </p:stCondLst>
                            <p:childTnLst>
                              <p:par>
                                <p:cTn id="91" presetID="6" presetClass="exit" presetSubtype="32" fill="hold" nodeType="clickEffect">
                                  <p:stCondLst>
                                    <p:cond delay="0"/>
                                  </p:stCondLst>
                                  <p:childTnLst>
                                    <p:animEffect transition="out" filter="circle(out)">
                                      <p:cBhvr>
                                        <p:cTn id="92" dur="2000"/>
                                        <p:tgtEl>
                                          <p:spTgt spid="21"/>
                                        </p:tgtEl>
                                      </p:cBhvr>
                                    </p:animEffect>
                                    <p:set>
                                      <p:cBhvr>
                                        <p:cTn id="93" dur="1" fill="hold">
                                          <p:stCondLst>
                                            <p:cond delay="1999"/>
                                          </p:stCondLst>
                                        </p:cTn>
                                        <p:tgtEl>
                                          <p:spTgt spid="21"/>
                                        </p:tgtEl>
                                        <p:attrNameLst>
                                          <p:attrName>style.visibility</p:attrName>
                                        </p:attrNameLst>
                                      </p:cBhvr>
                                      <p:to>
                                        <p:strVal val="hidden"/>
                                      </p:to>
                                    </p:set>
                                  </p:childTnLst>
                                </p:cTn>
                              </p:par>
                              <p:par>
                                <p:cTn id="94" presetID="6" presetClass="entr" presetSubtype="16" fill="hold" nodeType="withEffect">
                                  <p:stCondLst>
                                    <p:cond delay="0"/>
                                  </p:stCondLst>
                                  <p:childTnLst>
                                    <p:set>
                                      <p:cBhvr>
                                        <p:cTn id="95" dur="1" fill="hold">
                                          <p:stCondLst>
                                            <p:cond delay="0"/>
                                          </p:stCondLst>
                                        </p:cTn>
                                        <p:tgtEl>
                                          <p:spTgt spid="24"/>
                                        </p:tgtEl>
                                        <p:attrNameLst>
                                          <p:attrName>style.visibility</p:attrName>
                                        </p:attrNameLst>
                                      </p:cBhvr>
                                      <p:to>
                                        <p:strVal val="visible"/>
                                      </p:to>
                                    </p:set>
                                    <p:animEffect transition="in" filter="circle(in)">
                                      <p:cBhvr>
                                        <p:cTn id="96"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3" grpId="1" animBg="1"/>
      <p:bldP spid="12" grpId="0" animBg="1"/>
      <p:bldP spid="1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0" y="4226510"/>
            <a:ext cx="4648200" cy="2631490"/>
          </a:xfrm>
          <a:prstGeom prst="rect">
            <a:avLst/>
          </a:prstGeom>
          <a:noFill/>
        </p:spPr>
        <p:txBody>
          <a:bodyPr wrap="square" rtlCol="0">
            <a:spAutoFit/>
          </a:bodyPr>
          <a:lstStyle/>
          <a:p>
            <a:pPr marL="285750" indent="-285750">
              <a:lnSpc>
                <a:spcPct val="150000"/>
              </a:lnSpc>
              <a:buClr>
                <a:srgbClr val="C00000"/>
              </a:buClr>
              <a:buSzPct val="150000"/>
              <a:buFont typeface="Wingdings" pitchFamily="2" charset="2"/>
              <a:buChar char="ü"/>
            </a:pPr>
            <a:r>
              <a:rPr lang="en-US" sz="2200" b="1" dirty="0" smtClean="0">
                <a:effectLst>
                  <a:outerShdw blurRad="38100" dist="38100" dir="2700000" algn="tl">
                    <a:srgbClr val="000000">
                      <a:alpha val="43137"/>
                    </a:srgbClr>
                  </a:outerShdw>
                </a:effectLst>
              </a:rPr>
              <a:t>Realign Your Priorities</a:t>
            </a:r>
          </a:p>
          <a:p>
            <a:pPr marL="285750" indent="-285750">
              <a:lnSpc>
                <a:spcPct val="150000"/>
              </a:lnSpc>
              <a:buClr>
                <a:srgbClr val="C00000"/>
              </a:buClr>
              <a:buSzPct val="150000"/>
              <a:buFont typeface="Wingdings" pitchFamily="2" charset="2"/>
              <a:buChar char="ü"/>
            </a:pPr>
            <a:r>
              <a:rPr lang="en-US" sz="2200" b="1" dirty="0" smtClean="0">
                <a:effectLst>
                  <a:outerShdw blurRad="38100" dist="38100" dir="2700000" algn="tl">
                    <a:srgbClr val="000000">
                      <a:alpha val="43137"/>
                    </a:srgbClr>
                  </a:outerShdw>
                </a:effectLst>
              </a:rPr>
              <a:t>Reach out and Invite the Lost</a:t>
            </a:r>
          </a:p>
          <a:p>
            <a:pPr marL="285750" indent="-285750">
              <a:lnSpc>
                <a:spcPct val="150000"/>
              </a:lnSpc>
              <a:buClr>
                <a:srgbClr val="C00000"/>
              </a:buClr>
              <a:buSzPct val="150000"/>
              <a:buFont typeface="Wingdings" pitchFamily="2" charset="2"/>
              <a:buChar char="ü"/>
            </a:pPr>
            <a:r>
              <a:rPr lang="en-US" sz="2200" b="1" dirty="0" smtClean="0">
                <a:effectLst>
                  <a:outerShdw blurRad="38100" dist="38100" dir="2700000" algn="tl">
                    <a:srgbClr val="000000">
                      <a:alpha val="43137"/>
                    </a:srgbClr>
                  </a:outerShdw>
                </a:effectLst>
              </a:rPr>
              <a:t>Restore the Fallen</a:t>
            </a:r>
          </a:p>
          <a:p>
            <a:pPr marL="285750" indent="-285750">
              <a:lnSpc>
                <a:spcPct val="150000"/>
              </a:lnSpc>
              <a:buClr>
                <a:srgbClr val="C00000"/>
              </a:buClr>
              <a:buSzPct val="150000"/>
              <a:buFont typeface="Wingdings" pitchFamily="2" charset="2"/>
              <a:buChar char="ü"/>
            </a:pPr>
            <a:r>
              <a:rPr lang="en-US" sz="2200" b="1" dirty="0" smtClean="0">
                <a:effectLst>
                  <a:outerShdw blurRad="38100" dist="38100" dir="2700000" algn="tl">
                    <a:srgbClr val="000000">
                      <a:alpha val="43137"/>
                    </a:srgbClr>
                  </a:outerShdw>
                </a:effectLst>
              </a:rPr>
              <a:t>Pray Diligently for the Meeting</a:t>
            </a:r>
          </a:p>
          <a:p>
            <a:pPr marL="285750" indent="-285750">
              <a:lnSpc>
                <a:spcPct val="150000"/>
              </a:lnSpc>
              <a:buClr>
                <a:srgbClr val="C00000"/>
              </a:buClr>
              <a:buSzPct val="150000"/>
              <a:buFont typeface="Wingdings" pitchFamily="2" charset="2"/>
              <a:buChar char="ü"/>
            </a:pPr>
            <a:r>
              <a:rPr lang="en-US" sz="2200" b="1" dirty="0" smtClean="0">
                <a:effectLst>
                  <a:outerShdw blurRad="38100" dist="38100" dir="2700000" algn="tl">
                    <a:srgbClr val="000000">
                      <a:alpha val="43137"/>
                    </a:srgbClr>
                  </a:outerShdw>
                </a:effectLst>
              </a:rPr>
              <a:t>Attend Every Assembly</a:t>
            </a:r>
          </a:p>
        </p:txBody>
      </p:sp>
      <p:sp>
        <p:nvSpPr>
          <p:cNvPr id="4" name="Rectangle 3"/>
          <p:cNvSpPr/>
          <p:nvPr/>
        </p:nvSpPr>
        <p:spPr>
          <a:xfrm>
            <a:off x="0" y="0"/>
            <a:ext cx="5235729" cy="1815882"/>
          </a:xfrm>
          <a:prstGeom prst="rect">
            <a:avLst/>
          </a:prstGeom>
          <a:noFill/>
        </p:spPr>
        <p:txBody>
          <a:bodyPr wrap="none" lIns="91440" tIns="45720" rIns="91440" bIns="45720">
            <a:spAutoFit/>
          </a:bodyPr>
          <a:lstStyle/>
          <a:p>
            <a:pPr algn="ctr"/>
            <a:r>
              <a:rPr lang="en-US" sz="5600" b="1" cap="none" spc="0" dirty="0" smtClean="0">
                <a:ln w="12700">
                  <a:solidFill>
                    <a:schemeClr val="tx2">
                      <a:satMod val="155000"/>
                    </a:schemeClr>
                  </a:solidFill>
                  <a:prstDash val="solid"/>
                </a:ln>
                <a:effectLst>
                  <a:outerShdw blurRad="41275" dist="20320" dir="1800000" algn="tl" rotWithShape="0">
                    <a:srgbClr val="000000">
                      <a:alpha val="40000"/>
                    </a:srgbClr>
                  </a:outerShdw>
                </a:effectLst>
                <a:latin typeface="Californian FB" pitchFamily="18" charset="0"/>
              </a:rPr>
              <a:t>For this meeting</a:t>
            </a:r>
          </a:p>
          <a:p>
            <a:pPr algn="ctr"/>
            <a:r>
              <a:rPr lang="en-US" sz="56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Californian FB" pitchFamily="18" charset="0"/>
              </a:rPr>
              <a:t>to be a</a:t>
            </a:r>
            <a:endParaRPr lang="en-US" sz="5600" b="1" cap="none" spc="0" dirty="0">
              <a:ln w="12700">
                <a:solidFill>
                  <a:schemeClr val="tx2">
                    <a:satMod val="155000"/>
                  </a:schemeClr>
                </a:solidFill>
                <a:prstDash val="solid"/>
              </a:ln>
              <a:effectLst>
                <a:outerShdw blurRad="41275" dist="20320" dir="1800000" algn="tl" rotWithShape="0">
                  <a:srgbClr val="000000">
                    <a:alpha val="40000"/>
                  </a:srgbClr>
                </a:outerShdw>
              </a:effectLst>
              <a:latin typeface="Californian FB" pitchFamily="18" charset="0"/>
            </a:endParaRPr>
          </a:p>
        </p:txBody>
      </p:sp>
      <p:sp>
        <p:nvSpPr>
          <p:cNvPr id="5" name="TextBox 4"/>
          <p:cNvSpPr txBox="1"/>
          <p:nvPr/>
        </p:nvSpPr>
        <p:spPr>
          <a:xfrm>
            <a:off x="4813610" y="4511203"/>
            <a:ext cx="4191000" cy="2062103"/>
          </a:xfrm>
          <a:prstGeom prst="rect">
            <a:avLst/>
          </a:prstGeom>
          <a:noFill/>
          <a:ln w="28575">
            <a:solidFill>
              <a:srgbClr val="FF0000"/>
            </a:solidFill>
          </a:ln>
        </p:spPr>
        <p:txBody>
          <a:bodyPr wrap="square" rtlCol="0">
            <a:spAutoFit/>
          </a:bodyPr>
          <a:lstStyle/>
          <a:p>
            <a:pPr algn="ctr"/>
            <a:r>
              <a:rPr lang="en-US" sz="3200" b="1" dirty="0" smtClean="0">
                <a:latin typeface="Times New Roman" pitchFamily="18" charset="0"/>
                <a:cs typeface="Times New Roman" pitchFamily="18" charset="0"/>
              </a:rPr>
              <a:t>I was glad when they said to me, let us go into the house of the </a:t>
            </a:r>
            <a:r>
              <a:rPr lang="en-US" sz="3200" b="1" cap="small" dirty="0" smtClean="0">
                <a:effectLst/>
                <a:latin typeface="Times New Roman" pitchFamily="18" charset="0"/>
                <a:cs typeface="Times New Roman" pitchFamily="18" charset="0"/>
              </a:rPr>
              <a:t>Lord</a:t>
            </a:r>
            <a:r>
              <a:rPr lang="en-US" sz="3200" b="1" dirty="0" smtClean="0">
                <a:latin typeface="Times New Roman" pitchFamily="18" charset="0"/>
                <a:cs typeface="Times New Roman" pitchFamily="18" charset="0"/>
              </a:rPr>
              <a:t> (Psalm 122:1).</a:t>
            </a:r>
            <a:endParaRPr lang="en-US" sz="3200" b="1" dirty="0">
              <a:latin typeface="Times New Roman" pitchFamily="18" charset="0"/>
              <a:cs typeface="Times New Roman" pitchFamily="18" charset="0"/>
            </a:endParaRPr>
          </a:p>
        </p:txBody>
      </p:sp>
      <p:sp>
        <p:nvSpPr>
          <p:cNvPr id="6" name="TextBox 5"/>
          <p:cNvSpPr txBox="1"/>
          <p:nvPr/>
        </p:nvSpPr>
        <p:spPr>
          <a:xfrm>
            <a:off x="4813610" y="4511203"/>
            <a:ext cx="4191000" cy="2062103"/>
          </a:xfrm>
          <a:prstGeom prst="rect">
            <a:avLst/>
          </a:prstGeom>
          <a:noFill/>
          <a:ln w="28575">
            <a:solidFill>
              <a:srgbClr val="FF0000"/>
            </a:solidFill>
          </a:ln>
        </p:spPr>
        <p:txBody>
          <a:bodyPr wrap="square" rtlCol="0">
            <a:spAutoFit/>
          </a:bodyPr>
          <a:lstStyle/>
          <a:p>
            <a:pPr algn="ctr"/>
            <a:r>
              <a:rPr lang="en-US" sz="3200" b="1" dirty="0" smtClean="0">
                <a:latin typeface="Times New Roman" pitchFamily="18" charset="0"/>
                <a:cs typeface="Times New Roman" pitchFamily="18" charset="0"/>
              </a:rPr>
              <a:t>Go therefore and make disciples of all the nations . . . (Matthew 28:19).</a:t>
            </a:r>
            <a:endParaRPr lang="en-US" sz="3200" b="1" dirty="0">
              <a:latin typeface="Times New Roman" pitchFamily="18" charset="0"/>
              <a:cs typeface="Times New Roman" pitchFamily="18" charset="0"/>
            </a:endParaRPr>
          </a:p>
        </p:txBody>
      </p:sp>
      <p:sp>
        <p:nvSpPr>
          <p:cNvPr id="7" name="TextBox 6"/>
          <p:cNvSpPr txBox="1"/>
          <p:nvPr/>
        </p:nvSpPr>
        <p:spPr>
          <a:xfrm>
            <a:off x="4813610" y="4517651"/>
            <a:ext cx="4191000" cy="2062103"/>
          </a:xfrm>
          <a:prstGeom prst="rect">
            <a:avLst/>
          </a:prstGeom>
          <a:noFill/>
          <a:ln w="28575">
            <a:solidFill>
              <a:srgbClr val="FF0000"/>
            </a:solidFill>
          </a:ln>
        </p:spPr>
        <p:txBody>
          <a:bodyPr wrap="square" rtlCol="0">
            <a:spAutoFit/>
          </a:bodyPr>
          <a:lstStyle/>
          <a:p>
            <a:pPr algn="ctr"/>
            <a:r>
              <a:rPr lang="en-US" sz="3200" b="1" dirty="0" smtClean="0">
                <a:latin typeface="Times New Roman" pitchFamily="18" charset="0"/>
                <a:cs typeface="Times New Roman" pitchFamily="18" charset="0"/>
              </a:rPr>
              <a:t>If a man is overtaken in any trespass . . . restore such a one . . . (Galatians 6:1)</a:t>
            </a:r>
            <a:endParaRPr lang="en-US" sz="3200" b="1" dirty="0">
              <a:latin typeface="Times New Roman" pitchFamily="18" charset="0"/>
              <a:cs typeface="Times New Roman" pitchFamily="18" charset="0"/>
            </a:endParaRPr>
          </a:p>
        </p:txBody>
      </p:sp>
      <p:sp>
        <p:nvSpPr>
          <p:cNvPr id="8" name="TextBox 7"/>
          <p:cNvSpPr txBox="1"/>
          <p:nvPr/>
        </p:nvSpPr>
        <p:spPr>
          <a:xfrm>
            <a:off x="4822903" y="4517650"/>
            <a:ext cx="4191000" cy="2062103"/>
          </a:xfrm>
          <a:prstGeom prst="rect">
            <a:avLst/>
          </a:prstGeom>
          <a:noFill/>
          <a:ln w="28575">
            <a:solidFill>
              <a:srgbClr val="FF0000"/>
            </a:solidFill>
          </a:ln>
        </p:spPr>
        <p:txBody>
          <a:bodyPr wrap="square" rtlCol="0">
            <a:spAutoFit/>
          </a:bodyPr>
          <a:lstStyle/>
          <a:p>
            <a:pPr algn="ctr"/>
            <a:r>
              <a:rPr lang="en-US" sz="3200" b="1" dirty="0" smtClean="0">
                <a:latin typeface="Times New Roman" pitchFamily="18" charset="0"/>
                <a:cs typeface="Times New Roman" pitchFamily="18" charset="0"/>
              </a:rPr>
              <a:t>Praying always . . . that I may speak boldly, as I ought to speak (Eph 6:18-20).</a:t>
            </a:r>
            <a:endParaRPr lang="en-US" sz="3200" b="1" dirty="0">
              <a:latin typeface="Times New Roman" pitchFamily="18" charset="0"/>
              <a:cs typeface="Times New Roman" pitchFamily="18" charset="0"/>
            </a:endParaRPr>
          </a:p>
        </p:txBody>
      </p:sp>
      <p:sp>
        <p:nvSpPr>
          <p:cNvPr id="9" name="TextBox 8"/>
          <p:cNvSpPr txBox="1"/>
          <p:nvPr/>
        </p:nvSpPr>
        <p:spPr>
          <a:xfrm>
            <a:off x="4813610" y="4511202"/>
            <a:ext cx="4191000" cy="2062103"/>
          </a:xfrm>
          <a:prstGeom prst="rect">
            <a:avLst/>
          </a:prstGeom>
          <a:noFill/>
          <a:ln w="28575">
            <a:solidFill>
              <a:srgbClr val="FF0000"/>
            </a:solidFill>
          </a:ln>
        </p:spPr>
        <p:txBody>
          <a:bodyPr wrap="square" rtlCol="0">
            <a:spAutoFit/>
          </a:bodyPr>
          <a:lstStyle/>
          <a:p>
            <a:pPr algn="ctr"/>
            <a:r>
              <a:rPr lang="en-US" sz="3200" b="1" dirty="0" smtClean="0">
                <a:latin typeface="Times New Roman" pitchFamily="18" charset="0"/>
                <a:cs typeface="Times New Roman" pitchFamily="18" charset="0"/>
              </a:rPr>
              <a:t>And let us consider one another in order to stir up love and good works (Heb 10:24).</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399880100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000"/>
                                        <p:tgtEl>
                                          <p:spTgt spid="3">
                                            <p:txEl>
                                              <p:pRg st="0" end="0"/>
                                            </p:txEl>
                                          </p:spTgt>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xit" presetSubtype="32" fill="hold" grpId="1" nodeType="clickEffect">
                                  <p:stCondLst>
                                    <p:cond delay="0"/>
                                  </p:stCondLst>
                                  <p:childTnLst>
                                    <p:animEffect transition="out" filter="circle(out)">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par>
                                <p:cTn id="17" presetID="22" presetClass="entr" presetSubtype="8"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left)">
                                      <p:cBhvr>
                                        <p:cTn id="19" dur="2000"/>
                                        <p:tgtEl>
                                          <p:spTgt spid="3">
                                            <p:txEl>
                                              <p:pRg st="1" end="1"/>
                                            </p:txEl>
                                          </p:spTgt>
                                        </p:tgtEl>
                                      </p:cBhvr>
                                    </p:animEffect>
                                  </p:childTnLst>
                                </p:cTn>
                              </p:par>
                            </p:childTnLst>
                          </p:cTn>
                        </p:par>
                        <p:par>
                          <p:cTn id="20" fill="hold">
                            <p:stCondLst>
                              <p:cond delay="2000"/>
                            </p:stCondLst>
                            <p:childTnLst>
                              <p:par>
                                <p:cTn id="21" presetID="6" presetClass="entr" presetSubtype="16"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xit" presetSubtype="32" fill="hold" grpId="1" nodeType="clickEffect">
                                  <p:stCondLst>
                                    <p:cond delay="0"/>
                                  </p:stCondLst>
                                  <p:childTnLst>
                                    <p:animEffect transition="out" filter="circle(out)">
                                      <p:cBhvr>
                                        <p:cTn id="27" dur="2000"/>
                                        <p:tgtEl>
                                          <p:spTgt spid="6"/>
                                        </p:tgtEl>
                                      </p:cBhvr>
                                    </p:animEffect>
                                    <p:set>
                                      <p:cBhvr>
                                        <p:cTn id="28" dur="1" fill="hold">
                                          <p:stCondLst>
                                            <p:cond delay="1999"/>
                                          </p:stCondLst>
                                        </p:cTn>
                                        <p:tgtEl>
                                          <p:spTgt spid="6"/>
                                        </p:tgtEl>
                                        <p:attrNameLst>
                                          <p:attrName>style.visibility</p:attrName>
                                        </p:attrNameLst>
                                      </p:cBhvr>
                                      <p:to>
                                        <p:strVal val="hidden"/>
                                      </p:to>
                                    </p:set>
                                  </p:childTnLst>
                                </p:cTn>
                              </p:par>
                              <p:par>
                                <p:cTn id="29" presetID="22" presetClass="entr" presetSubtype="8" fill="hold" grpId="0" nodeType="with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wipe(left)">
                                      <p:cBhvr>
                                        <p:cTn id="31" dur="2000"/>
                                        <p:tgtEl>
                                          <p:spTgt spid="3">
                                            <p:txEl>
                                              <p:pRg st="2" end="2"/>
                                            </p:txEl>
                                          </p:spTgt>
                                        </p:tgtEl>
                                      </p:cBhvr>
                                    </p:animEffect>
                                  </p:childTnLst>
                                </p:cTn>
                              </p:par>
                            </p:childTnLst>
                          </p:cTn>
                        </p:par>
                        <p:par>
                          <p:cTn id="32" fill="hold">
                            <p:stCondLst>
                              <p:cond delay="2000"/>
                            </p:stCondLst>
                            <p:childTnLst>
                              <p:par>
                                <p:cTn id="33" presetID="6" presetClass="entr" presetSubtype="16"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circle(in)">
                                      <p:cBhvr>
                                        <p:cTn id="35" dur="20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xit" presetSubtype="32" fill="hold" grpId="1" nodeType="clickEffect">
                                  <p:stCondLst>
                                    <p:cond delay="0"/>
                                  </p:stCondLst>
                                  <p:childTnLst>
                                    <p:animEffect transition="out" filter="circle(out)">
                                      <p:cBhvr>
                                        <p:cTn id="39" dur="2000"/>
                                        <p:tgtEl>
                                          <p:spTgt spid="7"/>
                                        </p:tgtEl>
                                      </p:cBhvr>
                                    </p:animEffect>
                                    <p:set>
                                      <p:cBhvr>
                                        <p:cTn id="40" dur="1" fill="hold">
                                          <p:stCondLst>
                                            <p:cond delay="1999"/>
                                          </p:stCondLst>
                                        </p:cTn>
                                        <p:tgtEl>
                                          <p:spTgt spid="7"/>
                                        </p:tgtEl>
                                        <p:attrNameLst>
                                          <p:attrName>style.visibility</p:attrName>
                                        </p:attrNameLst>
                                      </p:cBhvr>
                                      <p:to>
                                        <p:strVal val="hidden"/>
                                      </p:to>
                                    </p:set>
                                  </p:childTnLst>
                                </p:cTn>
                              </p:par>
                              <p:par>
                                <p:cTn id="41" presetID="22" presetClass="entr" presetSubtype="8" fill="hold" grpId="0" nodeType="with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wipe(left)">
                                      <p:cBhvr>
                                        <p:cTn id="43" dur="2000"/>
                                        <p:tgtEl>
                                          <p:spTgt spid="3">
                                            <p:txEl>
                                              <p:pRg st="3" end="3"/>
                                            </p:txEl>
                                          </p:spTgt>
                                        </p:tgtEl>
                                      </p:cBhvr>
                                    </p:animEffect>
                                  </p:childTnLst>
                                </p:cTn>
                              </p:par>
                            </p:childTnLst>
                          </p:cTn>
                        </p:par>
                        <p:par>
                          <p:cTn id="44" fill="hold">
                            <p:stCondLst>
                              <p:cond delay="2000"/>
                            </p:stCondLst>
                            <p:childTnLst>
                              <p:par>
                                <p:cTn id="45" presetID="6" presetClass="entr" presetSubtype="16"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circle(in)">
                                      <p:cBhvr>
                                        <p:cTn id="47" dur="20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xit" presetSubtype="32" fill="hold" grpId="1" nodeType="clickEffect">
                                  <p:stCondLst>
                                    <p:cond delay="0"/>
                                  </p:stCondLst>
                                  <p:childTnLst>
                                    <p:animEffect transition="out" filter="circle(out)">
                                      <p:cBhvr>
                                        <p:cTn id="51" dur="2000"/>
                                        <p:tgtEl>
                                          <p:spTgt spid="8"/>
                                        </p:tgtEl>
                                      </p:cBhvr>
                                    </p:animEffect>
                                    <p:set>
                                      <p:cBhvr>
                                        <p:cTn id="52" dur="1" fill="hold">
                                          <p:stCondLst>
                                            <p:cond delay="1999"/>
                                          </p:stCondLst>
                                        </p:cTn>
                                        <p:tgtEl>
                                          <p:spTgt spid="8"/>
                                        </p:tgtEl>
                                        <p:attrNameLst>
                                          <p:attrName>style.visibility</p:attrName>
                                        </p:attrNameLst>
                                      </p:cBhvr>
                                      <p:to>
                                        <p:strVal val="hidden"/>
                                      </p:to>
                                    </p:set>
                                  </p:childTnLst>
                                </p:cTn>
                              </p:par>
                              <p:par>
                                <p:cTn id="53" presetID="22" presetClass="entr" presetSubtype="8" fill="hold" grpId="0" nodeType="with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animEffect transition="in" filter="wipe(left)">
                                      <p:cBhvr>
                                        <p:cTn id="55" dur="2000"/>
                                        <p:tgtEl>
                                          <p:spTgt spid="3">
                                            <p:txEl>
                                              <p:pRg st="4" end="4"/>
                                            </p:txEl>
                                          </p:spTgt>
                                        </p:tgtEl>
                                      </p:cBhvr>
                                    </p:animEffect>
                                  </p:childTnLst>
                                </p:cTn>
                              </p:par>
                            </p:childTnLst>
                          </p:cTn>
                        </p:par>
                        <p:par>
                          <p:cTn id="56" fill="hold">
                            <p:stCondLst>
                              <p:cond delay="2000"/>
                            </p:stCondLst>
                            <p:childTnLst>
                              <p:par>
                                <p:cTn id="57" presetID="6" presetClass="entr" presetSubtype="16" fill="hold" grpId="0" nodeType="after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circle(in)">
                                      <p:cBhvr>
                                        <p:cTn id="5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5"/>
      <p:bldP spid="5" grpId="0" animBg="1"/>
      <p:bldP spid="5" grpId="1" animBg="1"/>
      <p:bldP spid="6" grpId="0" animBg="1"/>
      <p:bldP spid="6" grpId="1" animBg="1"/>
      <p:bldP spid="7" grpId="0" animBg="1"/>
      <p:bldP spid="7" grpId="1" animBg="1"/>
      <p:bldP spid="8" grpId="0" animBg="1"/>
      <p:bldP spid="8" grpId="1"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9003285"/>
      </p:ext>
    </p:extLst>
  </p:cSld>
  <p:clrMapOvr>
    <a:masterClrMapping/>
  </p:clrMapOvr>
  <p:transition spd="slow">
    <p:circl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48635"/>
            <a:ext cx="9144000" cy="6109365"/>
          </a:xfrm>
          <a:prstGeom prst="rect">
            <a:avLst/>
          </a:prstGeom>
          <a:noFill/>
        </p:spPr>
        <p:txBody>
          <a:bodyPr wrap="square" rtlCol="0">
            <a:spAutoFit/>
          </a:bodyPr>
          <a:lstStyle/>
          <a:p>
            <a:r>
              <a:rPr lang="en-US" sz="2300" b="1" i="1" baseline="30000" dirty="0" smtClean="0">
                <a:solidFill>
                  <a:srgbClr val="FF0000"/>
                </a:solidFill>
                <a:latin typeface="Arial" pitchFamily="34" charset="0"/>
                <a:cs typeface="Arial" pitchFamily="34" charset="0"/>
              </a:rPr>
              <a:t>19 </a:t>
            </a:r>
            <a:r>
              <a:rPr lang="en-US" sz="2300" b="1" dirty="0" smtClean="0">
                <a:latin typeface="Arial" pitchFamily="34" charset="0"/>
                <a:cs typeface="Arial" pitchFamily="34" charset="0"/>
              </a:rPr>
              <a:t>Now those who were scattered after the persecution that arose over Stephen traveled as far as Phoenicia, Cyprus, and Antioch, preaching the word to no one but the Jews only. </a:t>
            </a:r>
            <a:r>
              <a:rPr lang="en-US" sz="2300" b="1" i="1" baseline="30000" dirty="0" smtClean="0">
                <a:solidFill>
                  <a:srgbClr val="FF0000"/>
                </a:solidFill>
                <a:latin typeface="Arial" pitchFamily="34" charset="0"/>
                <a:cs typeface="Arial" pitchFamily="34" charset="0"/>
              </a:rPr>
              <a:t>20</a:t>
            </a:r>
            <a:r>
              <a:rPr lang="en-US" sz="2300" b="1" baseline="30000" dirty="0" smtClean="0">
                <a:latin typeface="Arial" pitchFamily="34" charset="0"/>
                <a:cs typeface="Arial" pitchFamily="34" charset="0"/>
              </a:rPr>
              <a:t> </a:t>
            </a:r>
            <a:r>
              <a:rPr lang="en-US" sz="2300" b="1" dirty="0" smtClean="0">
                <a:latin typeface="Arial" pitchFamily="34" charset="0"/>
                <a:cs typeface="Arial" pitchFamily="34" charset="0"/>
              </a:rPr>
              <a:t>But some of them were men from Cyprus and Cyrene, who, when they had come to Antioch, spoke to the Hellenists, preaching the Lord Jesus. </a:t>
            </a:r>
            <a:r>
              <a:rPr lang="en-US" sz="2300" b="1" i="1" baseline="30000" dirty="0" smtClean="0">
                <a:solidFill>
                  <a:srgbClr val="FF0000"/>
                </a:solidFill>
                <a:latin typeface="Arial" pitchFamily="34" charset="0"/>
                <a:cs typeface="Arial" pitchFamily="34" charset="0"/>
              </a:rPr>
              <a:t>21 </a:t>
            </a:r>
            <a:r>
              <a:rPr lang="en-US" sz="2300" b="1" dirty="0" smtClean="0">
                <a:latin typeface="Arial" pitchFamily="34" charset="0"/>
                <a:cs typeface="Arial" pitchFamily="34" charset="0"/>
              </a:rPr>
              <a:t>And the hand of the Lord was with them, and a great number believed and turned to the Lord. </a:t>
            </a:r>
            <a:r>
              <a:rPr lang="en-US" sz="2300" b="1" i="1" baseline="30000" dirty="0" smtClean="0">
                <a:solidFill>
                  <a:srgbClr val="FF0000"/>
                </a:solidFill>
                <a:latin typeface="Arial" pitchFamily="34" charset="0"/>
                <a:cs typeface="Arial" pitchFamily="34" charset="0"/>
              </a:rPr>
              <a:t>22 </a:t>
            </a:r>
            <a:r>
              <a:rPr lang="en-US" sz="2300" b="1" dirty="0" smtClean="0">
                <a:latin typeface="Arial" pitchFamily="34" charset="0"/>
                <a:cs typeface="Arial" pitchFamily="34" charset="0"/>
              </a:rPr>
              <a:t>Then news of these things came to the ears of the church in Jerusalem, and they sent out Barnabas to go as far as Antioch. </a:t>
            </a:r>
            <a:r>
              <a:rPr lang="en-US" sz="2300" b="1" i="1" baseline="30000" dirty="0" smtClean="0">
                <a:solidFill>
                  <a:srgbClr val="FF0000"/>
                </a:solidFill>
                <a:latin typeface="Arial" pitchFamily="34" charset="0"/>
                <a:cs typeface="Arial" pitchFamily="34" charset="0"/>
              </a:rPr>
              <a:t>23</a:t>
            </a:r>
            <a:r>
              <a:rPr lang="en-US" sz="2300" b="1" baseline="30000" dirty="0" smtClean="0">
                <a:latin typeface="Arial" pitchFamily="34" charset="0"/>
                <a:cs typeface="Arial" pitchFamily="34" charset="0"/>
              </a:rPr>
              <a:t> </a:t>
            </a:r>
            <a:r>
              <a:rPr lang="en-US" sz="2300" b="1" dirty="0" smtClean="0">
                <a:latin typeface="Arial" pitchFamily="34" charset="0"/>
                <a:cs typeface="Arial" pitchFamily="34" charset="0"/>
              </a:rPr>
              <a:t>When he came and had seen the grace of God, he was glad, and encouraged them all that with purpose of heart they should continue with the Lord. </a:t>
            </a:r>
            <a:r>
              <a:rPr lang="en-US" sz="2300" b="1" i="1" baseline="30000" dirty="0" smtClean="0">
                <a:solidFill>
                  <a:srgbClr val="FF0000"/>
                </a:solidFill>
                <a:latin typeface="Arial" pitchFamily="34" charset="0"/>
                <a:cs typeface="Arial" pitchFamily="34" charset="0"/>
              </a:rPr>
              <a:t>24</a:t>
            </a:r>
            <a:r>
              <a:rPr lang="en-US" sz="2300" b="1" baseline="30000" dirty="0" smtClean="0">
                <a:latin typeface="Arial" pitchFamily="34" charset="0"/>
                <a:cs typeface="Arial" pitchFamily="34" charset="0"/>
              </a:rPr>
              <a:t> </a:t>
            </a:r>
            <a:r>
              <a:rPr lang="en-US" sz="2300" b="1" dirty="0" smtClean="0">
                <a:latin typeface="Arial" pitchFamily="34" charset="0"/>
                <a:cs typeface="Arial" pitchFamily="34" charset="0"/>
              </a:rPr>
              <a:t>For he was a good man, full of the Holy Spirit and of faith. And a great many people were added to the Lord. </a:t>
            </a:r>
            <a:r>
              <a:rPr lang="en-US" sz="2300" b="1" i="1" baseline="30000" dirty="0" smtClean="0">
                <a:solidFill>
                  <a:srgbClr val="FF0000"/>
                </a:solidFill>
                <a:latin typeface="Arial" pitchFamily="34" charset="0"/>
                <a:cs typeface="Arial" pitchFamily="34" charset="0"/>
              </a:rPr>
              <a:t>25 </a:t>
            </a:r>
            <a:r>
              <a:rPr lang="en-US" sz="2300" b="1" dirty="0" smtClean="0">
                <a:latin typeface="Arial" pitchFamily="34" charset="0"/>
                <a:cs typeface="Arial" pitchFamily="34" charset="0"/>
              </a:rPr>
              <a:t>Then Barnabas departed for Tarsus to seek Saul. </a:t>
            </a:r>
            <a:r>
              <a:rPr lang="en-US" sz="2300" b="1" i="1" baseline="30000" dirty="0" smtClean="0">
                <a:solidFill>
                  <a:srgbClr val="FF0000"/>
                </a:solidFill>
                <a:latin typeface="Arial" pitchFamily="34" charset="0"/>
                <a:cs typeface="Arial" pitchFamily="34" charset="0"/>
              </a:rPr>
              <a:t>26 </a:t>
            </a:r>
            <a:r>
              <a:rPr lang="en-US" sz="2300" b="1" dirty="0" smtClean="0">
                <a:latin typeface="Arial" pitchFamily="34" charset="0"/>
                <a:cs typeface="Arial" pitchFamily="34" charset="0"/>
              </a:rPr>
              <a:t>And when he had found him, he brought him to Antioch. So it was that for a whole year they assembled with the church and taught a great many people. And the disciples were first called Christians in Antioch.</a:t>
            </a:r>
          </a:p>
        </p:txBody>
      </p:sp>
      <p:sp>
        <p:nvSpPr>
          <p:cNvPr id="3" name="Rectangle 2"/>
          <p:cNvSpPr/>
          <p:nvPr/>
        </p:nvSpPr>
        <p:spPr>
          <a:xfrm>
            <a:off x="2033486" y="0"/>
            <a:ext cx="507703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6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Acts 11:19-26</a:t>
            </a:r>
            <a:endParaRPr lang="en-US" sz="5400" b="1" cap="none" spc="6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9427125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9569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2990" y="0"/>
            <a:ext cx="5178020" cy="6858000"/>
          </a:xfrm>
          <a:prstGeom prst="rect">
            <a:avLst/>
          </a:prstGeom>
        </p:spPr>
      </p:pic>
    </p:spTree>
    <p:extLst>
      <p:ext uri="{BB962C8B-B14F-4D97-AF65-F5344CB8AC3E}">
        <p14:creationId xmlns:p14="http://schemas.microsoft.com/office/powerpoint/2010/main" val="13600370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8817" y="34123"/>
            <a:ext cx="9241634" cy="646331"/>
          </a:xfrm>
          <a:prstGeom prst="rect">
            <a:avLst/>
          </a:prstGeom>
          <a:solidFill>
            <a:schemeClr val="bg1"/>
          </a:solidFill>
          <a:effectLst>
            <a:softEdge rad="127000"/>
          </a:effectLst>
        </p:spPr>
        <p:txBody>
          <a:bodyPr wrap="none" lIns="91440" tIns="45720" rIns="91440" bIns="45720">
            <a:spAutoFit/>
          </a:bodyPr>
          <a:lstStyle/>
          <a:p>
            <a:pPr algn="ctr"/>
            <a:r>
              <a:rPr lang="en-US" sz="3600" b="1" cap="none" spc="0" dirty="0" smtClean="0">
                <a:ln w="10541" cmpd="sng">
                  <a:solidFill>
                    <a:schemeClr val="tx1"/>
                  </a:solidFill>
                  <a:prstDash val="solid"/>
                </a:ln>
                <a:effectLst>
                  <a:outerShdw blurRad="38100" dist="38100" dir="2700000" algn="tl">
                    <a:srgbClr val="000000">
                      <a:alpha val="43137"/>
                    </a:srgbClr>
                  </a:outerShdw>
                </a:effectLst>
                <a:latin typeface="Bradley Hand ITC" pitchFamily="66" charset="0"/>
              </a:rPr>
              <a:t>What Does This Gospel Meeting Mean To You?</a:t>
            </a:r>
            <a:endParaRPr lang="en-US" sz="3600" b="1" cap="none" spc="0" dirty="0">
              <a:ln w="10541" cmpd="sng">
                <a:solidFill>
                  <a:schemeClr val="tx1"/>
                </a:solidFill>
                <a:prstDash val="solid"/>
              </a:ln>
              <a:effectLst>
                <a:outerShdw blurRad="38100" dist="38100" dir="2700000" algn="tl">
                  <a:srgbClr val="000000">
                    <a:alpha val="43137"/>
                  </a:srgbClr>
                </a:outerShdw>
              </a:effectLst>
              <a:latin typeface="Bradley Hand ITC" pitchFamily="66" charset="0"/>
            </a:endParaRPr>
          </a:p>
        </p:txBody>
      </p:sp>
      <p:grpSp>
        <p:nvGrpSpPr>
          <p:cNvPr id="7" name="Group 6"/>
          <p:cNvGrpSpPr/>
          <p:nvPr/>
        </p:nvGrpSpPr>
        <p:grpSpPr>
          <a:xfrm>
            <a:off x="-89210" y="2308302"/>
            <a:ext cx="9282027" cy="4549698"/>
            <a:chOff x="-89210" y="2308302"/>
            <a:chExt cx="9282027" cy="4549698"/>
          </a:xfrm>
          <a:solidFill>
            <a:schemeClr val="bg1"/>
          </a:solidFill>
        </p:grpSpPr>
        <p:sp>
          <p:nvSpPr>
            <p:cNvPr id="6" name="Rectangle 5"/>
            <p:cNvSpPr/>
            <p:nvPr/>
          </p:nvSpPr>
          <p:spPr>
            <a:xfrm>
              <a:off x="-89210" y="2308302"/>
              <a:ext cx="9282027" cy="4549698"/>
            </a:xfrm>
            <a:prstGeom prst="rect">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60537"/>
            <a:stretch/>
          </p:blipFill>
          <p:spPr>
            <a:xfrm>
              <a:off x="-11151" y="3276600"/>
              <a:ext cx="9144001" cy="2706402"/>
            </a:xfrm>
            <a:prstGeom prst="rect">
              <a:avLst/>
            </a:prstGeom>
            <a:grpFill/>
          </p:spPr>
        </p:pic>
      </p:grpSp>
    </p:spTree>
    <p:extLst>
      <p:ext uri="{BB962C8B-B14F-4D97-AF65-F5344CB8AC3E}">
        <p14:creationId xmlns:p14="http://schemas.microsoft.com/office/powerpoint/2010/main" val="38694417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tx1">
                <a:lumMod val="50000"/>
                <a:lumOff val="50000"/>
              </a:schemeClr>
            </a:gs>
            <a:gs pos="81681">
              <a:schemeClr val="tx1">
                <a:lumMod val="50000"/>
                <a:lumOff val="50000"/>
              </a:schemeClr>
            </a:gs>
            <a:gs pos="71686">
              <a:schemeClr val="tx1">
                <a:lumMod val="65000"/>
                <a:lumOff val="35000"/>
              </a:schemeClr>
            </a:gs>
            <a:gs pos="60400">
              <a:schemeClr val="tx1">
                <a:lumMod val="65000"/>
                <a:lumOff val="35000"/>
              </a:schemeClr>
            </a:gs>
            <a:gs pos="50000">
              <a:schemeClr val="tx1">
                <a:lumMod val="75000"/>
                <a:lumOff val="2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20785"/>
          <a:stretch/>
        </p:blipFill>
        <p:spPr>
          <a:xfrm>
            <a:off x="0" y="0"/>
            <a:ext cx="6954796" cy="6858000"/>
          </a:xfrm>
          <a:prstGeom prst="rect">
            <a:avLst/>
          </a:prstGeom>
          <a:ln>
            <a:noFill/>
          </a:ln>
          <a:effectLst>
            <a:softEdge rad="112500"/>
          </a:effectLst>
        </p:spPr>
      </p:pic>
      <p:sp>
        <p:nvSpPr>
          <p:cNvPr id="3" name="Rectangle 2"/>
          <p:cNvSpPr/>
          <p:nvPr/>
        </p:nvSpPr>
        <p:spPr>
          <a:xfrm>
            <a:off x="4091014" y="0"/>
            <a:ext cx="5052986" cy="1569660"/>
          </a:xfrm>
          <a:prstGeom prst="rect">
            <a:avLst/>
          </a:prstGeom>
          <a:noFill/>
        </p:spPr>
        <p:txBody>
          <a:bodyPr wrap="none" lIns="91440" tIns="45720" rIns="91440" bIns="45720">
            <a:spAutoFit/>
          </a:bodyPr>
          <a:lstStyle/>
          <a:p>
            <a:pPr algn="ctr"/>
            <a:r>
              <a:rPr lang="en-US" sz="4800" b="1" cap="none"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Monotype Corsiva" pitchFamily="66" charset="0"/>
              </a:rPr>
              <a:t>Oh No!</a:t>
            </a:r>
          </a:p>
          <a:p>
            <a:pPr algn="ctr"/>
            <a:r>
              <a:rPr lang="en-US" sz="4800"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Monotype Corsiva" pitchFamily="66" charset="0"/>
              </a:rPr>
              <a:t>Another one, </a:t>
            </a:r>
            <a:r>
              <a:rPr lang="en-US" sz="4800"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Monotype Corsiva" pitchFamily="66" charset="0"/>
              </a:rPr>
              <a:t>already?</a:t>
            </a:r>
            <a:endParaRPr lang="en-US" sz="4800" b="1" cap="none" spc="50" dirty="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Monotype Corsiva" pitchFamily="66" charset="0"/>
            </a:endParaRPr>
          </a:p>
        </p:txBody>
      </p:sp>
    </p:spTree>
    <p:extLst>
      <p:ext uri="{BB962C8B-B14F-4D97-AF65-F5344CB8AC3E}">
        <p14:creationId xmlns:p14="http://schemas.microsoft.com/office/powerpoint/2010/main" val="10302577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TextBox 3"/>
          <p:cNvSpPr txBox="1"/>
          <p:nvPr/>
        </p:nvSpPr>
        <p:spPr>
          <a:xfrm>
            <a:off x="3200400" y="304800"/>
            <a:ext cx="2971800" cy="6247864"/>
          </a:xfrm>
          <a:prstGeom prst="rect">
            <a:avLst/>
          </a:prstGeom>
          <a:noFill/>
        </p:spPr>
        <p:txBody>
          <a:bodyPr wrap="square" rtlCol="0">
            <a:spAutoFit/>
          </a:bodyPr>
          <a:lstStyle/>
          <a:p>
            <a:pPr marL="285750" indent="-285750">
              <a:buFont typeface="Wingdings" pitchFamily="2" charset="2"/>
              <a:buChar char="Ø"/>
            </a:pPr>
            <a:r>
              <a:rPr lang="en-US" sz="2000" b="1" dirty="0" smtClean="0">
                <a:latin typeface="Arial" pitchFamily="34" charset="0"/>
                <a:cs typeface="Arial" pitchFamily="34" charset="0"/>
              </a:rPr>
              <a:t>Gospel Meetings are no longer effective!</a:t>
            </a:r>
          </a:p>
          <a:p>
            <a:pPr marL="285750" indent="-285750">
              <a:buFont typeface="Wingdings" pitchFamily="2" charset="2"/>
              <a:buChar char="Ø"/>
            </a:pPr>
            <a:endParaRPr lang="en-US" sz="2000" b="1" dirty="0" smtClean="0">
              <a:latin typeface="Arial" pitchFamily="34" charset="0"/>
              <a:cs typeface="Arial" pitchFamily="34" charset="0"/>
            </a:endParaRPr>
          </a:p>
          <a:p>
            <a:pPr marL="285750" indent="-285750">
              <a:buFont typeface="Wingdings" pitchFamily="2" charset="2"/>
              <a:buChar char="Ø"/>
            </a:pPr>
            <a:r>
              <a:rPr lang="en-US" sz="2000" b="1" dirty="0" smtClean="0">
                <a:latin typeface="Arial" pitchFamily="34" charset="0"/>
                <a:cs typeface="Arial" pitchFamily="34" charset="0"/>
              </a:rPr>
              <a:t>Gospel Meetings are a relic of the 1950’s!</a:t>
            </a:r>
          </a:p>
          <a:p>
            <a:pPr marL="285750" indent="-285750">
              <a:buFont typeface="Wingdings" pitchFamily="2" charset="2"/>
              <a:buChar char="Ø"/>
            </a:pPr>
            <a:endParaRPr lang="en-US" sz="2000" b="1" dirty="0" smtClean="0">
              <a:latin typeface="Arial" pitchFamily="34" charset="0"/>
              <a:cs typeface="Arial" pitchFamily="34" charset="0"/>
            </a:endParaRPr>
          </a:p>
          <a:p>
            <a:pPr marL="285750" indent="-285750">
              <a:buFont typeface="Wingdings" pitchFamily="2" charset="2"/>
              <a:buChar char="Ø"/>
            </a:pPr>
            <a:r>
              <a:rPr lang="en-US" sz="2000" b="1" dirty="0" smtClean="0">
                <a:latin typeface="Arial" pitchFamily="34" charset="0"/>
                <a:cs typeface="Arial" pitchFamily="34" charset="0"/>
              </a:rPr>
              <a:t>Gospel Meetings are too long and boring!</a:t>
            </a:r>
          </a:p>
          <a:p>
            <a:pPr marL="285750" indent="-285750">
              <a:buFont typeface="Wingdings" pitchFamily="2" charset="2"/>
              <a:buChar char="Ø"/>
            </a:pPr>
            <a:endParaRPr lang="en-US" sz="2000" b="1" dirty="0" smtClean="0">
              <a:latin typeface="Arial" pitchFamily="34" charset="0"/>
              <a:cs typeface="Arial" pitchFamily="34" charset="0"/>
            </a:endParaRPr>
          </a:p>
          <a:p>
            <a:pPr marL="285750" indent="-285750" algn="ctr">
              <a:buFont typeface="Wingdings" pitchFamily="2" charset="2"/>
              <a:buChar char="Ø"/>
            </a:pPr>
            <a:r>
              <a:rPr lang="en-US" sz="2000" b="1" dirty="0" smtClean="0">
                <a:latin typeface="Arial" pitchFamily="34" charset="0"/>
                <a:cs typeface="Arial" pitchFamily="34" charset="0"/>
              </a:rPr>
              <a:t>Gospel Meetings are too hard </a:t>
            </a:r>
            <a:r>
              <a:rPr lang="en-US" sz="2000" b="1" dirty="0" smtClean="0">
                <a:latin typeface="Arial" pitchFamily="34" charset="0"/>
                <a:cs typeface="Arial" pitchFamily="34" charset="0"/>
              </a:rPr>
              <a:t>busy people!</a:t>
            </a:r>
            <a:endParaRPr lang="en-US" sz="2000" b="1" dirty="0" smtClean="0">
              <a:latin typeface="Arial" pitchFamily="34" charset="0"/>
              <a:cs typeface="Arial" pitchFamily="34" charset="0"/>
            </a:endParaRPr>
          </a:p>
          <a:p>
            <a:pPr marL="285750" indent="-285750">
              <a:buFont typeface="Wingdings" pitchFamily="2" charset="2"/>
              <a:buChar char="Ø"/>
            </a:pPr>
            <a:endParaRPr lang="en-US" sz="2000" b="1" dirty="0" smtClean="0">
              <a:latin typeface="Arial" pitchFamily="34" charset="0"/>
              <a:cs typeface="Arial" pitchFamily="34" charset="0"/>
            </a:endParaRPr>
          </a:p>
          <a:p>
            <a:pPr marL="285750" indent="-285750">
              <a:buFont typeface="Wingdings" pitchFamily="2" charset="2"/>
              <a:buChar char="Ø"/>
            </a:pPr>
            <a:r>
              <a:rPr lang="en-US" sz="2000" b="1" dirty="0" smtClean="0">
                <a:latin typeface="Arial" pitchFamily="34" charset="0"/>
                <a:cs typeface="Arial" pitchFamily="34" charset="0"/>
              </a:rPr>
              <a:t>The only visitors we have are from other churches of Christ!</a:t>
            </a:r>
          </a:p>
          <a:p>
            <a:pPr marL="285750" indent="-285750">
              <a:buFont typeface="Wingdings" pitchFamily="2" charset="2"/>
              <a:buChar char="Ø"/>
            </a:pPr>
            <a:endParaRPr lang="en-US" sz="2000" b="1" dirty="0">
              <a:latin typeface="Arial" pitchFamily="34" charset="0"/>
              <a:cs typeface="Arial" pitchFamily="34" charset="0"/>
            </a:endParaRPr>
          </a:p>
          <a:p>
            <a:pPr marL="285750" indent="-285750">
              <a:buFont typeface="Wingdings" pitchFamily="2" charset="2"/>
              <a:buChar char="Ø"/>
            </a:pPr>
            <a:r>
              <a:rPr lang="en-US" sz="2000" b="1" dirty="0" smtClean="0">
                <a:latin typeface="Arial" pitchFamily="34" charset="0"/>
                <a:cs typeface="Arial" pitchFamily="34" charset="0"/>
              </a:rPr>
              <a:t>Gospel Meetings have become merely traditions!</a:t>
            </a:r>
            <a:endParaRPr lang="en-US" sz="2000" b="1" dirty="0">
              <a:latin typeface="Arial" pitchFamily="34" charset="0"/>
              <a:cs typeface="Arial" pitchFamily="34" charset="0"/>
            </a:endParaRPr>
          </a:p>
        </p:txBody>
      </p:sp>
      <p:sp>
        <p:nvSpPr>
          <p:cNvPr id="7" name="Rectangle 6"/>
          <p:cNvSpPr/>
          <p:nvPr/>
        </p:nvSpPr>
        <p:spPr>
          <a:xfrm>
            <a:off x="-48817" y="34123"/>
            <a:ext cx="9241634" cy="646331"/>
          </a:xfrm>
          <a:prstGeom prst="rect">
            <a:avLst/>
          </a:prstGeom>
          <a:noFill/>
          <a:effectLst>
            <a:softEdge rad="127000"/>
          </a:effectLst>
        </p:spPr>
        <p:txBody>
          <a:bodyPr wrap="none" lIns="91440" tIns="45720" rIns="91440" bIns="45720">
            <a:spAutoFit/>
          </a:bodyPr>
          <a:lstStyle/>
          <a:p>
            <a:pPr algn="ctr"/>
            <a:r>
              <a:rPr lang="en-US" sz="3600" b="1" cap="none" spc="0" dirty="0" smtClean="0">
                <a:ln w="10541" cmpd="sng">
                  <a:solidFill>
                    <a:schemeClr val="tx1"/>
                  </a:solidFill>
                  <a:prstDash val="solid"/>
                </a:ln>
                <a:effectLst>
                  <a:outerShdw blurRad="38100" dist="38100" dir="2700000" algn="tl">
                    <a:srgbClr val="000000">
                      <a:alpha val="43137"/>
                    </a:srgbClr>
                  </a:outerShdw>
                </a:effectLst>
                <a:latin typeface="Bradley Hand ITC" pitchFamily="66" charset="0"/>
              </a:rPr>
              <a:t>What Does This Gospel Meeting Mean To You?</a:t>
            </a:r>
            <a:endParaRPr lang="en-US" sz="3600" b="1" cap="none" spc="0" dirty="0">
              <a:ln w="10541" cmpd="sng">
                <a:solidFill>
                  <a:schemeClr val="tx1"/>
                </a:solidFill>
                <a:prstDash val="solid"/>
              </a:ln>
              <a:effectLst>
                <a:outerShdw blurRad="38100" dist="38100" dir="2700000" algn="tl">
                  <a:srgbClr val="000000">
                    <a:alpha val="43137"/>
                  </a:srgbClr>
                </a:outerShdw>
              </a:effectLst>
              <a:latin typeface="Bradley Hand ITC" pitchFamily="66" charset="0"/>
            </a:endParaRPr>
          </a:p>
        </p:txBody>
      </p:sp>
    </p:spTree>
    <p:extLst>
      <p:ext uri="{BB962C8B-B14F-4D97-AF65-F5344CB8AC3E}">
        <p14:creationId xmlns:p14="http://schemas.microsoft.com/office/powerpoint/2010/main" val="26814439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up)">
                                      <p:cBhvr>
                                        <p:cTn id="12" dur="20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wipe(up)">
                                      <p:cBhvr>
                                        <p:cTn id="17" dur="20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wipe(up)">
                                      <p:cBhvr>
                                        <p:cTn id="22" dur="20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wipe(up)">
                                      <p:cBhvr>
                                        <p:cTn id="27" dur="2000"/>
                                        <p:tgtEl>
                                          <p:spTgt spid="4">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4">
                                            <p:txEl>
                                              <p:pRg st="10" end="10"/>
                                            </p:txEl>
                                          </p:spTgt>
                                        </p:tgtEl>
                                        <p:attrNameLst>
                                          <p:attrName>style.visibility</p:attrName>
                                        </p:attrNameLst>
                                      </p:cBhvr>
                                      <p:to>
                                        <p:strVal val="visible"/>
                                      </p:to>
                                    </p:set>
                                    <p:animEffect transition="in" filter="wipe(up)">
                                      <p:cBhvr>
                                        <p:cTn id="32" dur="2000"/>
                                        <p:tgtEl>
                                          <p:spTgt spid="4">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2000"/>
                                        <p:tgtEl>
                                          <p:spTgt spid="4">
                                            <p:txEl>
                                              <p:pRg st="0" end="0"/>
                                            </p:txEl>
                                          </p:spTgt>
                                        </p:tgtEl>
                                      </p:cBhvr>
                                    </p:animEffect>
                                    <p:set>
                                      <p:cBhvr>
                                        <p:cTn id="37" dur="1" fill="hold">
                                          <p:stCondLst>
                                            <p:cond delay="1999"/>
                                          </p:stCondLst>
                                        </p:cTn>
                                        <p:tgtEl>
                                          <p:spTgt spid="4">
                                            <p:txEl>
                                              <p:pRg st="0" end="0"/>
                                            </p:txEl>
                                          </p:spTgt>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2000"/>
                                        <p:tgtEl>
                                          <p:spTgt spid="4">
                                            <p:txEl>
                                              <p:pRg st="2" end="2"/>
                                            </p:txEl>
                                          </p:spTgt>
                                        </p:tgtEl>
                                      </p:cBhvr>
                                    </p:animEffect>
                                    <p:set>
                                      <p:cBhvr>
                                        <p:cTn id="40" dur="1" fill="hold">
                                          <p:stCondLst>
                                            <p:cond delay="1999"/>
                                          </p:stCondLst>
                                        </p:cTn>
                                        <p:tgtEl>
                                          <p:spTgt spid="4">
                                            <p:txEl>
                                              <p:pRg st="2" end="2"/>
                                            </p:txEl>
                                          </p:spTgt>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2000"/>
                                        <p:tgtEl>
                                          <p:spTgt spid="4">
                                            <p:txEl>
                                              <p:pRg st="4" end="4"/>
                                            </p:txEl>
                                          </p:spTgt>
                                        </p:tgtEl>
                                      </p:cBhvr>
                                    </p:animEffect>
                                    <p:set>
                                      <p:cBhvr>
                                        <p:cTn id="43" dur="1" fill="hold">
                                          <p:stCondLst>
                                            <p:cond delay="1999"/>
                                          </p:stCondLst>
                                        </p:cTn>
                                        <p:tgtEl>
                                          <p:spTgt spid="4">
                                            <p:txEl>
                                              <p:pRg st="4" end="4"/>
                                            </p:txEl>
                                          </p:spTgt>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2000"/>
                                        <p:tgtEl>
                                          <p:spTgt spid="4">
                                            <p:txEl>
                                              <p:pRg st="6" end="6"/>
                                            </p:txEl>
                                          </p:spTgt>
                                        </p:tgtEl>
                                      </p:cBhvr>
                                    </p:animEffect>
                                    <p:set>
                                      <p:cBhvr>
                                        <p:cTn id="46" dur="1" fill="hold">
                                          <p:stCondLst>
                                            <p:cond delay="1999"/>
                                          </p:stCondLst>
                                        </p:cTn>
                                        <p:tgtEl>
                                          <p:spTgt spid="4">
                                            <p:txEl>
                                              <p:pRg st="6" end="6"/>
                                            </p:txEl>
                                          </p:spTgt>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2000"/>
                                        <p:tgtEl>
                                          <p:spTgt spid="4">
                                            <p:txEl>
                                              <p:pRg st="8" end="8"/>
                                            </p:txEl>
                                          </p:spTgt>
                                        </p:tgtEl>
                                      </p:cBhvr>
                                    </p:animEffect>
                                    <p:set>
                                      <p:cBhvr>
                                        <p:cTn id="49" dur="1" fill="hold">
                                          <p:stCondLst>
                                            <p:cond delay="1999"/>
                                          </p:stCondLst>
                                        </p:cTn>
                                        <p:tgtEl>
                                          <p:spTgt spid="4">
                                            <p:txEl>
                                              <p:pRg st="8" end="8"/>
                                            </p:txEl>
                                          </p:spTgt>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2000"/>
                                        <p:tgtEl>
                                          <p:spTgt spid="4">
                                            <p:txEl>
                                              <p:pRg st="10" end="10"/>
                                            </p:txEl>
                                          </p:spTgt>
                                        </p:tgtEl>
                                      </p:cBhvr>
                                    </p:animEffect>
                                    <p:set>
                                      <p:cBhvr>
                                        <p:cTn id="52" dur="1" fill="hold">
                                          <p:stCondLst>
                                            <p:cond delay="1999"/>
                                          </p:stCondLst>
                                        </p:cTn>
                                        <p:tgtEl>
                                          <p:spTgt spid="4">
                                            <p:txEl>
                                              <p:pRg st="10" end="10"/>
                                            </p:txEl>
                                          </p:spTgt>
                                        </p:tgtEl>
                                        <p:attrNameLst>
                                          <p:attrName>style.visibility</p:attrName>
                                        </p:attrNameLst>
                                      </p:cBhvr>
                                      <p:to>
                                        <p:strVal val="hidden"/>
                                      </p:to>
                                    </p:set>
                                  </p:childTnLst>
                                </p:cTn>
                              </p:par>
                              <p:par>
                                <p:cTn id="53" presetID="47" presetClass="entr" presetSubtype="0"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2000"/>
                                        <p:tgtEl>
                                          <p:spTgt spid="7"/>
                                        </p:tgtEl>
                                      </p:cBhvr>
                                    </p:animEffect>
                                    <p:anim calcmode="lin" valueType="num">
                                      <p:cBhvr>
                                        <p:cTn id="56" dur="2000" fill="hold"/>
                                        <p:tgtEl>
                                          <p:spTgt spid="7"/>
                                        </p:tgtEl>
                                        <p:attrNameLst>
                                          <p:attrName>ppt_x</p:attrName>
                                        </p:attrNameLst>
                                      </p:cBhvr>
                                      <p:tavLst>
                                        <p:tav tm="0">
                                          <p:val>
                                            <p:strVal val="#ppt_x"/>
                                          </p:val>
                                        </p:tav>
                                        <p:tav tm="100000">
                                          <p:val>
                                            <p:strVal val="#ppt_x"/>
                                          </p:val>
                                        </p:tav>
                                      </p:tavLst>
                                    </p:anim>
                                    <p:anim calcmode="lin" valueType="num">
                                      <p:cBhvr>
                                        <p:cTn id="57" dur="2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P spid="4" grpId="1" build="allAtOnce"/>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86486" y="34123"/>
            <a:ext cx="9316974" cy="630942"/>
          </a:xfrm>
          <a:prstGeom prst="rect">
            <a:avLst/>
          </a:prstGeom>
          <a:solidFill>
            <a:schemeClr val="bg1"/>
          </a:solidFill>
          <a:effectLst>
            <a:softEdge rad="127000"/>
          </a:effectLst>
        </p:spPr>
        <p:txBody>
          <a:bodyPr wrap="none" lIns="91440" tIns="45720" rIns="91440" bIns="45720">
            <a:spAutoFit/>
          </a:bodyPr>
          <a:lstStyle/>
          <a:p>
            <a:pPr algn="ctr"/>
            <a:r>
              <a:rPr lang="en-US" sz="3500" b="1" cap="none" spc="0" dirty="0" smtClean="0">
                <a:ln w="10541" cmpd="sng">
                  <a:solidFill>
                    <a:schemeClr val="tx1"/>
                  </a:solidFill>
                  <a:prstDash val="solid"/>
                </a:ln>
                <a:effectLst>
                  <a:outerShdw blurRad="38100" dist="38100" dir="2700000" algn="tl">
                    <a:srgbClr val="000000">
                      <a:alpha val="43137"/>
                    </a:srgbClr>
                  </a:outerShdw>
                </a:effectLst>
                <a:latin typeface="Bradley Hand ITC" pitchFamily="66" charset="0"/>
              </a:rPr>
              <a:t>   What Does A Gospel Meeting Mean To Them ?  </a:t>
            </a:r>
            <a:endParaRPr lang="en-US" sz="3500" b="1" cap="none" spc="0" dirty="0">
              <a:ln w="10541" cmpd="sng">
                <a:solidFill>
                  <a:schemeClr val="tx1"/>
                </a:solidFill>
                <a:prstDash val="solid"/>
              </a:ln>
              <a:effectLst>
                <a:outerShdw blurRad="38100" dist="38100" dir="2700000" algn="tl">
                  <a:srgbClr val="000000">
                    <a:alpha val="43137"/>
                  </a:srgbClr>
                </a:outerShdw>
              </a:effectLst>
              <a:latin typeface="Bradley Hand ITC" pitchFamily="66" charset="0"/>
            </a:endParaRPr>
          </a:p>
        </p:txBody>
      </p:sp>
      <p:sp>
        <p:nvSpPr>
          <p:cNvPr id="7" name="Rectangle 3" descr="IMG_3481"/>
          <p:cNvSpPr>
            <a:spLocks noGrp="1" noChangeAspect="1" noChangeArrowheads="1"/>
          </p:cNvSpPr>
          <p:nvPr isPhoto="1"/>
        </p:nvSpPr>
        <p:spPr bwMode="auto">
          <a:xfrm>
            <a:off x="4876800" y="637013"/>
            <a:ext cx="4114800" cy="3086100"/>
          </a:xfrm>
          <a:prstGeom prst="rect">
            <a:avLst/>
          </a:prstGeom>
          <a:blipFill dpi="0" rotWithShape="1">
            <a:blip r:embed="rId3"/>
            <a:srcRect/>
            <a:stretch>
              <a:fillRect/>
            </a:stretch>
          </a:blipFill>
          <a:ln>
            <a:noFill/>
          </a:ln>
          <a:effectLst>
            <a:outerShdw dist="129316" dir="135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a:lstStyle/>
          <a:p>
            <a:endParaRPr lang="en-US"/>
          </a:p>
        </p:txBody>
      </p:sp>
      <p:sp>
        <p:nvSpPr>
          <p:cNvPr id="8" name="Rectangle 4" descr="IMG_3202"/>
          <p:cNvSpPr>
            <a:spLocks noGrp="1" noChangeAspect="1" noChangeArrowheads="1"/>
          </p:cNvSpPr>
          <p:nvPr isPhoto="1"/>
        </p:nvSpPr>
        <p:spPr bwMode="auto">
          <a:xfrm>
            <a:off x="152400" y="3764001"/>
            <a:ext cx="4114800" cy="3086100"/>
          </a:xfrm>
          <a:prstGeom prst="rect">
            <a:avLst/>
          </a:prstGeom>
          <a:blipFill dpi="0" rotWithShape="1">
            <a:blip r:embed="rId4"/>
            <a:srcRect/>
            <a:stretch>
              <a:fillRect/>
            </a:stretch>
          </a:blipFill>
          <a:ln>
            <a:noFill/>
          </a:ln>
          <a:effectLst>
            <a:outerShdw dist="129316" dir="135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a:lstStyle/>
          <a:p>
            <a:endParaRPr lang="en-US"/>
          </a:p>
        </p:txBody>
      </p:sp>
      <p:sp>
        <p:nvSpPr>
          <p:cNvPr id="9" name="Rectangle 3" descr="IMG_3253"/>
          <p:cNvSpPr>
            <a:spLocks noGrp="1" noChangeAspect="1" noChangeArrowheads="1"/>
          </p:cNvSpPr>
          <p:nvPr isPhoto="1"/>
        </p:nvSpPr>
        <p:spPr bwMode="auto">
          <a:xfrm>
            <a:off x="4910254" y="3790021"/>
            <a:ext cx="4114800" cy="3086100"/>
          </a:xfrm>
          <a:prstGeom prst="rect">
            <a:avLst/>
          </a:prstGeom>
          <a:blipFill dpi="0" rotWithShape="1">
            <a:blip r:embed="rId5"/>
            <a:srcRect/>
            <a:stretch>
              <a:fillRect/>
            </a:stretch>
          </a:blipFill>
          <a:ln>
            <a:noFill/>
          </a:ln>
          <a:effectLst>
            <a:outerShdw dist="129316" dir="135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a:lstStyle/>
          <a:p>
            <a:endParaRPr lang="en-US"/>
          </a:p>
        </p:txBody>
      </p:sp>
      <p:sp>
        <p:nvSpPr>
          <p:cNvPr id="10" name="Rectangle 6" descr="IMG_3542"/>
          <p:cNvSpPr>
            <a:spLocks noGrp="1" noChangeAspect="1" noChangeArrowheads="1"/>
          </p:cNvSpPr>
          <p:nvPr isPhoto="1"/>
        </p:nvSpPr>
        <p:spPr bwMode="auto">
          <a:xfrm>
            <a:off x="152400" y="637013"/>
            <a:ext cx="4114800" cy="3086100"/>
          </a:xfrm>
          <a:prstGeom prst="rect">
            <a:avLst/>
          </a:prstGeom>
          <a:blipFill dpi="0" rotWithShape="1">
            <a:blip r:embed="rId6"/>
            <a:srcRect/>
            <a:stretch>
              <a:fillRect/>
            </a:stretch>
          </a:blipFill>
          <a:ln>
            <a:noFill/>
          </a:ln>
          <a:effectLst>
            <a:outerShdw dist="129316" dir="135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a:lstStyle/>
          <a:p>
            <a:endParaRPr lang="en-US"/>
          </a:p>
        </p:txBody>
      </p:sp>
      <p:sp>
        <p:nvSpPr>
          <p:cNvPr id="2" name="Rectangle 1"/>
          <p:cNvSpPr/>
          <p:nvPr/>
        </p:nvSpPr>
        <p:spPr>
          <a:xfrm>
            <a:off x="2424970" y="637013"/>
            <a:ext cx="4294060" cy="769441"/>
          </a:xfrm>
          <a:prstGeom prst="rect">
            <a:avLst/>
          </a:prstGeom>
        </p:spPr>
        <p:style>
          <a:lnRef idx="0">
            <a:schemeClr val="accent5"/>
          </a:lnRef>
          <a:fillRef idx="3">
            <a:schemeClr val="accent5"/>
          </a:fillRef>
          <a:effectRef idx="3">
            <a:schemeClr val="accent5"/>
          </a:effectRef>
          <a:fontRef idx="minor">
            <a:schemeClr val="lt1"/>
          </a:fontRef>
        </p:style>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Hours of Travel</a:t>
            </a:r>
            <a:endParaRPr lang="en-US" sz="4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2" name="Rectangle 11"/>
          <p:cNvSpPr/>
          <p:nvPr/>
        </p:nvSpPr>
        <p:spPr>
          <a:xfrm>
            <a:off x="2195823" y="3723113"/>
            <a:ext cx="4804393" cy="769441"/>
          </a:xfrm>
          <a:prstGeom prst="rect">
            <a:avLst/>
          </a:prstGeom>
        </p:spPr>
        <p:style>
          <a:lnRef idx="1">
            <a:schemeClr val="accent3"/>
          </a:lnRef>
          <a:fillRef idx="2">
            <a:schemeClr val="accent3"/>
          </a:fillRef>
          <a:effectRef idx="1">
            <a:schemeClr val="accent3"/>
          </a:effectRef>
          <a:fontRef idx="minor">
            <a:schemeClr val="dk1"/>
          </a:fontRef>
        </p:style>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Hours of Walking</a:t>
            </a:r>
            <a:endParaRPr lang="en-US" sz="4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3" name="TextBox 2"/>
          <p:cNvSpPr txBox="1"/>
          <p:nvPr/>
        </p:nvSpPr>
        <p:spPr>
          <a:xfrm rot="20137592">
            <a:off x="419100" y="3266801"/>
            <a:ext cx="8305800" cy="523220"/>
          </a:xfrm>
          <a:prstGeom prst="rect">
            <a:avLst/>
          </a:prstGeom>
          <a:solidFill>
            <a:srgbClr val="FFFF00"/>
          </a:solidFill>
        </p:spPr>
        <p:txBody>
          <a:bodyPr wrap="square" rtlCol="0">
            <a:spAutoFit/>
          </a:bodyPr>
          <a:lstStyle/>
          <a:p>
            <a:r>
              <a:rPr lang="en-US" sz="2800" b="1" dirty="0" smtClean="0">
                <a:solidFill>
                  <a:srgbClr val="FF0000"/>
                </a:solidFill>
                <a:effectLst>
                  <a:outerShdw blurRad="38100" dist="38100" dir="2700000" algn="tl">
                    <a:srgbClr val="000000">
                      <a:alpha val="43137"/>
                    </a:srgbClr>
                  </a:outerShdw>
                </a:effectLst>
              </a:rPr>
              <a:t>The Whole Day Was Consumed By The Meeting</a:t>
            </a:r>
            <a:endParaRPr lang="en-US" sz="2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88605749"/>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childTnLst>
                          </p:cTn>
                        </p:par>
                        <p:par>
                          <p:cTn id="12" fill="hold">
                            <p:stCondLst>
                              <p:cond delay="4000"/>
                            </p:stCondLst>
                            <p:childTnLst>
                              <p:par>
                                <p:cTn id="13" presetID="47"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anim calcmode="lin" valueType="num">
                                      <p:cBhvr>
                                        <p:cTn id="16" dur="2000" fill="hold"/>
                                        <p:tgtEl>
                                          <p:spTgt spid="2"/>
                                        </p:tgtEl>
                                        <p:attrNameLst>
                                          <p:attrName>ppt_x</p:attrName>
                                        </p:attrNameLst>
                                      </p:cBhvr>
                                      <p:tavLst>
                                        <p:tav tm="0">
                                          <p:val>
                                            <p:strVal val="#ppt_x"/>
                                          </p:val>
                                        </p:tav>
                                        <p:tav tm="100000">
                                          <p:val>
                                            <p:strVal val="#ppt_x"/>
                                          </p:val>
                                        </p:tav>
                                      </p:tavLst>
                                    </p:anim>
                                    <p:anim calcmode="lin" valueType="num">
                                      <p:cBhvr>
                                        <p:cTn id="17" dur="2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par>
                          <p:cTn id="23" fill="hold">
                            <p:stCondLst>
                              <p:cond delay="2000"/>
                            </p:stCondLst>
                            <p:childTnLst>
                              <p:par>
                                <p:cTn id="24" presetID="6" presetClass="entr" presetSubtype="16"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childTnLst>
                          </p:cTn>
                        </p:par>
                        <p:par>
                          <p:cTn id="27" fill="hold">
                            <p:stCondLst>
                              <p:cond delay="4000"/>
                            </p:stCondLst>
                            <p:childTnLst>
                              <p:par>
                                <p:cTn id="28" presetID="42" presetClass="entr" presetSubtype="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2" grpId="0" animBg="1"/>
      <p:bldP spid="1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 name="Rectangle 5" descr="IMG_2962"/>
          <p:cNvSpPr>
            <a:spLocks noGrp="1" noChangeAspect="1" noChangeArrowheads="1"/>
          </p:cNvSpPr>
          <p:nvPr isPhoto="1"/>
        </p:nvSpPr>
        <p:spPr bwMode="auto">
          <a:xfrm>
            <a:off x="76200" y="3771900"/>
            <a:ext cx="4114800" cy="3086100"/>
          </a:xfrm>
          <a:prstGeom prst="rect">
            <a:avLst/>
          </a:prstGeom>
          <a:blipFill dpi="0" rotWithShape="1">
            <a:blip r:embed="rId3"/>
            <a:srcRect/>
            <a:stretch>
              <a:fillRect/>
            </a:stretch>
          </a:blipFill>
          <a:ln>
            <a:noFill/>
          </a:ln>
          <a:effectLst>
            <a:outerShdw dist="129316" dir="135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a:lstStyle/>
          <a:p>
            <a:endParaRPr lang="en-US"/>
          </a:p>
        </p:txBody>
      </p:sp>
      <p:sp>
        <p:nvSpPr>
          <p:cNvPr id="13" name="Rectangle 6" descr="IMG_2965"/>
          <p:cNvSpPr>
            <a:spLocks noGrp="1" noChangeAspect="1" noChangeArrowheads="1"/>
          </p:cNvSpPr>
          <p:nvPr isPhoto="1"/>
        </p:nvSpPr>
        <p:spPr bwMode="auto">
          <a:xfrm>
            <a:off x="4953000" y="3771900"/>
            <a:ext cx="4114800" cy="3086100"/>
          </a:xfrm>
          <a:prstGeom prst="rect">
            <a:avLst/>
          </a:prstGeom>
          <a:blipFill dpi="0" rotWithShape="1">
            <a:blip r:embed="rId4"/>
            <a:srcRect/>
            <a:stretch>
              <a:fillRect/>
            </a:stretch>
          </a:blipFill>
          <a:ln>
            <a:noFill/>
          </a:ln>
          <a:effectLst>
            <a:outerShdw dist="129316" dir="135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a:lstStyle/>
          <a:p>
            <a:endParaRPr lang="en-US"/>
          </a:p>
        </p:txBody>
      </p:sp>
      <p:sp>
        <p:nvSpPr>
          <p:cNvPr id="14" name="Rectangle 5" descr="IMG_2972"/>
          <p:cNvSpPr>
            <a:spLocks noGrp="1" noChangeAspect="1" noChangeArrowheads="1"/>
          </p:cNvSpPr>
          <p:nvPr isPhoto="1"/>
        </p:nvSpPr>
        <p:spPr bwMode="auto">
          <a:xfrm>
            <a:off x="4953000" y="609600"/>
            <a:ext cx="4114800" cy="3086100"/>
          </a:xfrm>
          <a:prstGeom prst="rect">
            <a:avLst/>
          </a:prstGeom>
          <a:blipFill dpi="0" rotWithShape="1">
            <a:blip r:embed="rId5"/>
            <a:srcRect/>
            <a:stretch>
              <a:fillRect/>
            </a:stretch>
          </a:blipFill>
          <a:ln>
            <a:noFill/>
          </a:ln>
          <a:effectLst>
            <a:outerShdw dist="129316" dir="135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a:lstStyle/>
          <a:p>
            <a:endParaRPr lang="en-US"/>
          </a:p>
        </p:txBody>
      </p:sp>
      <p:sp>
        <p:nvSpPr>
          <p:cNvPr id="15" name="Rectangle 3" descr="IMG_2983"/>
          <p:cNvSpPr>
            <a:spLocks noGrp="1" noChangeAspect="1" noChangeArrowheads="1"/>
          </p:cNvSpPr>
          <p:nvPr isPhoto="1"/>
        </p:nvSpPr>
        <p:spPr bwMode="auto">
          <a:xfrm>
            <a:off x="76200" y="647700"/>
            <a:ext cx="4114800" cy="3086100"/>
          </a:xfrm>
          <a:prstGeom prst="rect">
            <a:avLst/>
          </a:prstGeom>
          <a:blipFill dpi="0" rotWithShape="1">
            <a:blip r:embed="rId6"/>
            <a:srcRect/>
            <a:stretch>
              <a:fillRect/>
            </a:stretch>
          </a:blipFill>
          <a:ln>
            <a:noFill/>
          </a:ln>
          <a:effectLst>
            <a:outerShdw dist="129316" dir="135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a:lstStyle/>
          <a:p>
            <a:endParaRPr lang="en-US"/>
          </a:p>
        </p:txBody>
      </p:sp>
      <p:sp>
        <p:nvSpPr>
          <p:cNvPr id="3" name="TextBox 2"/>
          <p:cNvSpPr txBox="1"/>
          <p:nvPr/>
        </p:nvSpPr>
        <p:spPr>
          <a:xfrm rot="20137592">
            <a:off x="419100" y="3266801"/>
            <a:ext cx="8305800" cy="523220"/>
          </a:xfrm>
          <a:prstGeom prst="rect">
            <a:avLst/>
          </a:prstGeom>
          <a:solidFill>
            <a:srgbClr val="FFFF00"/>
          </a:solidFill>
        </p:spPr>
        <p:txBody>
          <a:bodyPr wrap="square" rtlCol="0">
            <a:spAutoFit/>
          </a:bodyPr>
          <a:lstStyle/>
          <a:p>
            <a:r>
              <a:rPr lang="en-US" sz="2800" b="1" dirty="0" smtClean="0">
                <a:solidFill>
                  <a:srgbClr val="FF0000"/>
                </a:solidFill>
                <a:effectLst>
                  <a:outerShdw blurRad="38100" dist="38100" dir="2700000" algn="tl">
                    <a:srgbClr val="000000">
                      <a:alpha val="43137"/>
                    </a:srgbClr>
                  </a:outerShdw>
                </a:effectLst>
              </a:rPr>
              <a:t>It meant they spent hours sitting on the ground</a:t>
            </a:r>
            <a:endParaRPr lang="en-US" sz="2800" b="1" dirty="0">
              <a:solidFill>
                <a:srgbClr val="FF0000"/>
              </a:solidFill>
              <a:effectLst>
                <a:outerShdw blurRad="38100" dist="38100" dir="2700000" algn="tl">
                  <a:srgbClr val="000000">
                    <a:alpha val="43137"/>
                  </a:srgbClr>
                </a:outerShdw>
              </a:effectLst>
            </a:endParaRPr>
          </a:p>
        </p:txBody>
      </p:sp>
      <p:sp>
        <p:nvSpPr>
          <p:cNvPr id="8" name="Rectangle 7"/>
          <p:cNvSpPr/>
          <p:nvPr/>
        </p:nvSpPr>
        <p:spPr>
          <a:xfrm>
            <a:off x="-86486" y="34123"/>
            <a:ext cx="9316974" cy="630942"/>
          </a:xfrm>
          <a:prstGeom prst="rect">
            <a:avLst/>
          </a:prstGeom>
          <a:solidFill>
            <a:schemeClr val="bg1"/>
          </a:solidFill>
          <a:effectLst>
            <a:softEdge rad="127000"/>
          </a:effectLst>
        </p:spPr>
        <p:txBody>
          <a:bodyPr wrap="none" lIns="91440" tIns="45720" rIns="91440" bIns="45720">
            <a:spAutoFit/>
          </a:bodyPr>
          <a:lstStyle/>
          <a:p>
            <a:pPr algn="ctr"/>
            <a:r>
              <a:rPr lang="en-US" sz="3500" b="1" cap="none" spc="0" dirty="0" smtClean="0">
                <a:ln w="10541" cmpd="sng">
                  <a:solidFill>
                    <a:schemeClr val="tx1"/>
                  </a:solidFill>
                  <a:prstDash val="solid"/>
                </a:ln>
                <a:effectLst>
                  <a:outerShdw blurRad="38100" dist="38100" dir="2700000" algn="tl">
                    <a:srgbClr val="000000">
                      <a:alpha val="43137"/>
                    </a:srgbClr>
                  </a:outerShdw>
                </a:effectLst>
                <a:latin typeface="Bradley Hand ITC" pitchFamily="66" charset="0"/>
              </a:rPr>
              <a:t>   What Does A Gospel Meeting Mean To Them ?  </a:t>
            </a:r>
            <a:endParaRPr lang="en-US" sz="3500" b="1" cap="none" spc="0" dirty="0">
              <a:ln w="10541" cmpd="sng">
                <a:solidFill>
                  <a:schemeClr val="tx1"/>
                </a:solidFill>
                <a:prstDash val="solid"/>
              </a:ln>
              <a:effectLst>
                <a:outerShdw blurRad="38100" dist="38100" dir="2700000" algn="tl">
                  <a:srgbClr val="000000">
                    <a:alpha val="43137"/>
                  </a:srgbClr>
                </a:outerShdw>
              </a:effectLst>
              <a:latin typeface="Bradley Hand ITC" pitchFamily="66" charset="0"/>
            </a:endParaRPr>
          </a:p>
        </p:txBody>
      </p:sp>
    </p:spTree>
    <p:extLst>
      <p:ext uri="{BB962C8B-B14F-4D97-AF65-F5344CB8AC3E}">
        <p14:creationId xmlns:p14="http://schemas.microsoft.com/office/powerpoint/2010/main" val="33345284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301</TotalTime>
  <Words>574</Words>
  <Application>Microsoft Office PowerPoint</Application>
  <PresentationFormat>On-screen Show (4:3)</PresentationFormat>
  <Paragraphs>42</Paragraphs>
  <Slides>15</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vt:i4>
      </vt:variant>
    </vt:vector>
  </HeadingPairs>
  <TitlesOfParts>
    <vt:vector size="24" baseType="lpstr">
      <vt:lpstr>Calibri</vt:lpstr>
      <vt:lpstr>Wingdings</vt:lpstr>
      <vt:lpstr>Arial</vt:lpstr>
      <vt:lpstr>Bradley Hand ITC</vt:lpstr>
      <vt:lpstr>Times New Roman</vt:lpstr>
      <vt:lpstr>Monotype Corsiva</vt:lpstr>
      <vt:lpstr>Californian FB</vt:lpstr>
      <vt:lpstr>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JRBRONGER</dc:creator>
  <cp:lastModifiedBy>JR Bronger</cp:lastModifiedBy>
  <cp:revision>23</cp:revision>
  <dcterms:created xsi:type="dcterms:W3CDTF">2013-04-11T13:11:09Z</dcterms:created>
  <dcterms:modified xsi:type="dcterms:W3CDTF">2013-04-14T12:06:31Z</dcterms:modified>
</cp:coreProperties>
</file>