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Monotype Corsiva" panose="03010101010201010101" pitchFamily="66" charset="0"/>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E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0" d="100"/>
          <a:sy n="70" d="100"/>
        </p:scale>
        <p:origin x="-5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FAFA6-AF10-426C-9F0F-9753FFCA1453}" type="datetimeFigureOut">
              <a:rPr lang="en-US" smtClean="0"/>
              <a:t>12/22/2013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F4B24-060A-4E92-BAC9-492CE2B92848}" type="slidenum">
              <a:rPr lang="en-US" smtClean="0"/>
              <a:t>‹#›</a:t>
            </a:fld>
            <a:endParaRPr lang="en-US"/>
          </a:p>
        </p:txBody>
      </p:sp>
    </p:spTree>
    <p:extLst>
      <p:ext uri="{BB962C8B-B14F-4D97-AF65-F5344CB8AC3E}">
        <p14:creationId xmlns:p14="http://schemas.microsoft.com/office/powerpoint/2010/main" val="306507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1</a:t>
            </a:fld>
            <a:endParaRPr lang="en-US"/>
          </a:p>
        </p:txBody>
      </p:sp>
    </p:spTree>
    <p:extLst>
      <p:ext uri="{BB962C8B-B14F-4D97-AF65-F5344CB8AC3E}">
        <p14:creationId xmlns:p14="http://schemas.microsoft.com/office/powerpoint/2010/main" val="37260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2</a:t>
            </a:fld>
            <a:endParaRPr lang="en-US"/>
          </a:p>
        </p:txBody>
      </p:sp>
    </p:spTree>
    <p:extLst>
      <p:ext uri="{BB962C8B-B14F-4D97-AF65-F5344CB8AC3E}">
        <p14:creationId xmlns:p14="http://schemas.microsoft.com/office/powerpoint/2010/main" val="158643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3</a:t>
            </a:fld>
            <a:endParaRPr lang="en-US"/>
          </a:p>
        </p:txBody>
      </p:sp>
    </p:spTree>
    <p:extLst>
      <p:ext uri="{BB962C8B-B14F-4D97-AF65-F5344CB8AC3E}">
        <p14:creationId xmlns:p14="http://schemas.microsoft.com/office/powerpoint/2010/main" val="183023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4</a:t>
            </a:fld>
            <a:endParaRPr lang="en-US"/>
          </a:p>
        </p:txBody>
      </p:sp>
    </p:spTree>
    <p:extLst>
      <p:ext uri="{BB962C8B-B14F-4D97-AF65-F5344CB8AC3E}">
        <p14:creationId xmlns:p14="http://schemas.microsoft.com/office/powerpoint/2010/main" val="18270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5</a:t>
            </a:fld>
            <a:endParaRPr lang="en-US"/>
          </a:p>
        </p:txBody>
      </p:sp>
    </p:spTree>
    <p:extLst>
      <p:ext uri="{BB962C8B-B14F-4D97-AF65-F5344CB8AC3E}">
        <p14:creationId xmlns:p14="http://schemas.microsoft.com/office/powerpoint/2010/main" val="38000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6</a:t>
            </a:fld>
            <a:endParaRPr lang="en-US"/>
          </a:p>
        </p:txBody>
      </p:sp>
    </p:spTree>
    <p:extLst>
      <p:ext uri="{BB962C8B-B14F-4D97-AF65-F5344CB8AC3E}">
        <p14:creationId xmlns:p14="http://schemas.microsoft.com/office/powerpoint/2010/main" val="201508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F4B24-060A-4E92-BAC9-492CE2B92848}" type="slidenum">
              <a:rPr lang="en-US" smtClean="0"/>
              <a:t>7</a:t>
            </a:fld>
            <a:endParaRPr lang="en-US"/>
          </a:p>
        </p:txBody>
      </p:sp>
    </p:spTree>
    <p:extLst>
      <p:ext uri="{BB962C8B-B14F-4D97-AF65-F5344CB8AC3E}">
        <p14:creationId xmlns:p14="http://schemas.microsoft.com/office/powerpoint/2010/main" val="134614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85A734-80CF-4CA5-9FFB-6E854860B5CB}"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181371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5A734-80CF-4CA5-9FFB-6E854860B5CB}"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310336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5A734-80CF-4CA5-9FFB-6E854860B5CB}"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1983218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5A734-80CF-4CA5-9FFB-6E854860B5CB}"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2444155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5A734-80CF-4CA5-9FFB-6E854860B5CB}"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384685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85A734-80CF-4CA5-9FFB-6E854860B5CB}" type="datetimeFigureOut">
              <a:rPr lang="en-US" smtClean="0"/>
              <a:t>12/22/2013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4087428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85A734-80CF-4CA5-9FFB-6E854860B5CB}" type="datetimeFigureOut">
              <a:rPr lang="en-US" smtClean="0"/>
              <a:t>12/22/2013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4282637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85A734-80CF-4CA5-9FFB-6E854860B5CB}" type="datetimeFigureOut">
              <a:rPr lang="en-US" smtClean="0"/>
              <a:t>12/22/2013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1085418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5A734-80CF-4CA5-9FFB-6E854860B5CB}" type="datetimeFigureOut">
              <a:rPr lang="en-US" smtClean="0"/>
              <a:t>12/22/2013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3286455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5A734-80CF-4CA5-9FFB-6E854860B5CB}" type="datetimeFigureOut">
              <a:rPr lang="en-US" smtClean="0"/>
              <a:t>12/22/2013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3400767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5A734-80CF-4CA5-9FFB-6E854860B5CB}" type="datetimeFigureOut">
              <a:rPr lang="en-US" smtClean="0"/>
              <a:t>12/22/2013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CB4E-D767-4414-A2B2-5FFAF3BA13F6}" type="slidenum">
              <a:rPr lang="en-US" smtClean="0"/>
              <a:t>‹#›</a:t>
            </a:fld>
            <a:endParaRPr lang="en-US"/>
          </a:p>
        </p:txBody>
      </p:sp>
    </p:spTree>
    <p:extLst>
      <p:ext uri="{BB962C8B-B14F-4D97-AF65-F5344CB8AC3E}">
        <p14:creationId xmlns:p14="http://schemas.microsoft.com/office/powerpoint/2010/main" val="1696768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5A734-80CF-4CA5-9FFB-6E854860B5CB}" type="datetimeFigureOut">
              <a:rPr lang="en-US" smtClean="0"/>
              <a:t>12/22/2013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CB4E-D767-4414-A2B2-5FFAF3BA13F6}" type="slidenum">
              <a:rPr lang="en-US" smtClean="0"/>
              <a:t>‹#›</a:t>
            </a:fld>
            <a:endParaRPr lang="en-US"/>
          </a:p>
        </p:txBody>
      </p:sp>
    </p:spTree>
    <p:extLst>
      <p:ext uri="{BB962C8B-B14F-4D97-AF65-F5344CB8AC3E}">
        <p14:creationId xmlns:p14="http://schemas.microsoft.com/office/powerpoint/2010/main" val="126591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45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124754"/>
          </a:xfrm>
          <a:prstGeom prst="rect">
            <a:avLst/>
          </a:prstGeom>
          <a:noFill/>
        </p:spPr>
        <p:txBody>
          <a:bodyPr wrap="square" rtlCol="0">
            <a:spAutoFit/>
          </a:bodyPr>
          <a:lstStyle/>
          <a:p>
            <a:r>
              <a:rPr lang="en-US" sz="2450" b="1" i="1" baseline="30000" dirty="0" smtClean="0">
                <a:solidFill>
                  <a:srgbClr val="FF0000"/>
                </a:solidFill>
                <a:latin typeface="Arial" panose="020B0604020202020204" pitchFamily="34" charset="0"/>
                <a:cs typeface="Arial" panose="020B0604020202020204" pitchFamily="34" charset="0"/>
              </a:rPr>
              <a:t>32</a:t>
            </a:r>
            <a:r>
              <a:rPr lang="en-US" sz="2450" b="1" baseline="30000" dirty="0" smtClean="0">
                <a:latin typeface="Arial" panose="020B0604020202020204" pitchFamily="34" charset="0"/>
                <a:cs typeface="Arial" panose="020B0604020202020204" pitchFamily="34" charset="0"/>
              </a:rPr>
              <a:t> </a:t>
            </a:r>
            <a:r>
              <a:rPr lang="en-US" sz="2450" b="1" dirty="0" smtClean="0">
                <a:latin typeface="Arial" panose="020B0604020202020204" pitchFamily="34" charset="0"/>
                <a:cs typeface="Arial" panose="020B0604020202020204" pitchFamily="34" charset="0"/>
              </a:rPr>
              <a:t>But recall the former days in which, after you were illuminated, you endured a great struggle with sufferings: </a:t>
            </a:r>
            <a:r>
              <a:rPr lang="en-US" sz="2450" b="1" i="1" baseline="30000" dirty="0" smtClean="0">
                <a:solidFill>
                  <a:srgbClr val="FF0000"/>
                </a:solidFill>
                <a:latin typeface="Arial" panose="020B0604020202020204" pitchFamily="34" charset="0"/>
                <a:cs typeface="Arial" panose="020B0604020202020204" pitchFamily="34" charset="0"/>
              </a:rPr>
              <a:t>33 </a:t>
            </a:r>
            <a:r>
              <a:rPr lang="en-US" sz="2450" b="1" dirty="0" smtClean="0">
                <a:latin typeface="Arial" panose="020B0604020202020204" pitchFamily="34" charset="0"/>
                <a:cs typeface="Arial" panose="020B0604020202020204" pitchFamily="34" charset="0"/>
              </a:rPr>
              <a:t>partly while you were made a spectacle both by reproaches and tribulations, and partly while you became companions of those who were so treated; </a:t>
            </a:r>
            <a:r>
              <a:rPr lang="en-US" sz="2450" b="1" i="1" baseline="30000" dirty="0" smtClean="0">
                <a:solidFill>
                  <a:srgbClr val="FF0000"/>
                </a:solidFill>
                <a:latin typeface="Arial" panose="020B0604020202020204" pitchFamily="34" charset="0"/>
                <a:cs typeface="Arial" panose="020B0604020202020204" pitchFamily="34" charset="0"/>
              </a:rPr>
              <a:t>34</a:t>
            </a:r>
            <a:r>
              <a:rPr lang="en-US" sz="2450" b="1" baseline="30000" dirty="0" smtClean="0">
                <a:latin typeface="Arial" panose="020B0604020202020204" pitchFamily="34" charset="0"/>
                <a:cs typeface="Arial" panose="020B0604020202020204" pitchFamily="34" charset="0"/>
              </a:rPr>
              <a:t> </a:t>
            </a:r>
            <a:r>
              <a:rPr lang="en-US" sz="2450" b="1" dirty="0" smtClean="0">
                <a:latin typeface="Arial" panose="020B0604020202020204" pitchFamily="34" charset="0"/>
                <a:cs typeface="Arial" panose="020B0604020202020204" pitchFamily="34" charset="0"/>
              </a:rPr>
              <a:t>for you had compassion on me in my chains, and joyfully accepted the plundering of your goods, knowing that you have a better and an enduring possession for yourselves in heaven. </a:t>
            </a:r>
            <a:r>
              <a:rPr lang="en-US" sz="2450" b="1" i="1" baseline="30000" dirty="0" smtClean="0">
                <a:solidFill>
                  <a:srgbClr val="FF0000"/>
                </a:solidFill>
                <a:latin typeface="Arial" panose="020B0604020202020204" pitchFamily="34" charset="0"/>
                <a:cs typeface="Arial" panose="020B0604020202020204" pitchFamily="34" charset="0"/>
              </a:rPr>
              <a:t>35 </a:t>
            </a:r>
            <a:r>
              <a:rPr lang="en-US" sz="2450" b="1" dirty="0" smtClean="0">
                <a:latin typeface="Arial" panose="020B0604020202020204" pitchFamily="34" charset="0"/>
                <a:cs typeface="Arial" panose="020B0604020202020204" pitchFamily="34" charset="0"/>
              </a:rPr>
              <a:t>Therefore do not cast away your confidence, which has great reward. </a:t>
            </a:r>
            <a:r>
              <a:rPr lang="en-US" sz="2450" b="1" i="1" baseline="30000" dirty="0" smtClean="0">
                <a:solidFill>
                  <a:srgbClr val="FF0000"/>
                </a:solidFill>
                <a:latin typeface="Arial" panose="020B0604020202020204" pitchFamily="34" charset="0"/>
                <a:cs typeface="Arial" panose="020B0604020202020204" pitchFamily="34" charset="0"/>
              </a:rPr>
              <a:t>36</a:t>
            </a:r>
            <a:r>
              <a:rPr lang="en-US" sz="2450" b="1" baseline="30000" dirty="0" smtClean="0">
                <a:latin typeface="Arial" panose="020B0604020202020204" pitchFamily="34" charset="0"/>
                <a:cs typeface="Arial" panose="020B0604020202020204" pitchFamily="34" charset="0"/>
              </a:rPr>
              <a:t> </a:t>
            </a:r>
            <a:r>
              <a:rPr lang="en-US" sz="2450" b="1" dirty="0" smtClean="0">
                <a:latin typeface="Arial" panose="020B0604020202020204" pitchFamily="34" charset="0"/>
                <a:cs typeface="Arial" panose="020B0604020202020204" pitchFamily="34" charset="0"/>
              </a:rPr>
              <a:t>For you have need of endurance, so that after you have done the will of God, you may receive the promise: </a:t>
            </a:r>
            <a:r>
              <a:rPr lang="en-US" sz="2450" b="1" i="1" baseline="30000" dirty="0" smtClean="0">
                <a:solidFill>
                  <a:srgbClr val="FF0000"/>
                </a:solidFill>
                <a:latin typeface="Arial" panose="020B0604020202020204" pitchFamily="34" charset="0"/>
                <a:cs typeface="Arial" panose="020B0604020202020204" pitchFamily="34" charset="0"/>
              </a:rPr>
              <a:t>37 </a:t>
            </a:r>
            <a:r>
              <a:rPr lang="en-US" sz="2450" b="1" dirty="0" smtClean="0">
                <a:latin typeface="Arial" panose="020B0604020202020204" pitchFamily="34" charset="0"/>
                <a:cs typeface="Arial" panose="020B0604020202020204" pitchFamily="34" charset="0"/>
              </a:rPr>
              <a:t>For yet a little while, and He who is coming will come and will not tarry. </a:t>
            </a:r>
            <a:r>
              <a:rPr lang="en-US" sz="2450" b="1" i="1" baseline="30000" dirty="0" smtClean="0">
                <a:solidFill>
                  <a:srgbClr val="FF0000"/>
                </a:solidFill>
                <a:latin typeface="Arial" panose="020B0604020202020204" pitchFamily="34" charset="0"/>
                <a:cs typeface="Arial" panose="020B0604020202020204" pitchFamily="34" charset="0"/>
              </a:rPr>
              <a:t>38</a:t>
            </a:r>
            <a:r>
              <a:rPr lang="en-US" sz="2450" b="1" baseline="30000" dirty="0" smtClean="0">
                <a:latin typeface="Arial" panose="020B0604020202020204" pitchFamily="34" charset="0"/>
                <a:cs typeface="Arial" panose="020B0604020202020204" pitchFamily="34" charset="0"/>
              </a:rPr>
              <a:t> </a:t>
            </a:r>
            <a:r>
              <a:rPr lang="en-US" sz="2450" b="1" dirty="0" smtClean="0">
                <a:latin typeface="Arial" panose="020B0604020202020204" pitchFamily="34" charset="0"/>
                <a:cs typeface="Arial" panose="020B0604020202020204" pitchFamily="34" charset="0"/>
              </a:rPr>
              <a:t>Now the just shall live by faith;</a:t>
            </a:r>
            <a:br>
              <a:rPr lang="en-US" sz="2450" b="1" dirty="0" smtClean="0">
                <a:latin typeface="Arial" panose="020B0604020202020204" pitchFamily="34" charset="0"/>
                <a:cs typeface="Arial" panose="020B0604020202020204" pitchFamily="34" charset="0"/>
              </a:rPr>
            </a:br>
            <a:r>
              <a:rPr lang="en-US" sz="2450" b="1" dirty="0" smtClean="0">
                <a:latin typeface="Arial" panose="020B0604020202020204" pitchFamily="34" charset="0"/>
                <a:cs typeface="Arial" panose="020B0604020202020204" pitchFamily="34" charset="0"/>
              </a:rPr>
              <a:t>But if anyone draws back, my soul has no pleasure in him.</a:t>
            </a:r>
          </a:p>
          <a:p>
            <a:r>
              <a:rPr lang="en-US" sz="2450" b="1" i="1" baseline="30000" dirty="0" smtClean="0">
                <a:solidFill>
                  <a:srgbClr val="FF0000"/>
                </a:solidFill>
                <a:latin typeface="Arial" panose="020B0604020202020204" pitchFamily="34" charset="0"/>
                <a:cs typeface="Arial" panose="020B0604020202020204" pitchFamily="34" charset="0"/>
              </a:rPr>
              <a:t>39</a:t>
            </a:r>
            <a:r>
              <a:rPr lang="en-US" sz="2450" b="1" baseline="30000" dirty="0" smtClean="0">
                <a:latin typeface="Arial" panose="020B0604020202020204" pitchFamily="34" charset="0"/>
                <a:cs typeface="Arial" panose="020B0604020202020204" pitchFamily="34" charset="0"/>
              </a:rPr>
              <a:t> </a:t>
            </a:r>
            <a:r>
              <a:rPr lang="en-US" sz="2450" b="1" dirty="0" smtClean="0">
                <a:latin typeface="Arial" panose="020B0604020202020204" pitchFamily="34" charset="0"/>
                <a:cs typeface="Arial" panose="020B0604020202020204" pitchFamily="34" charset="0"/>
              </a:rPr>
              <a:t>But we are not of those who draw back to perdition, but of those who believe to the saving of the soul.</a:t>
            </a:r>
          </a:p>
        </p:txBody>
      </p:sp>
      <p:sp>
        <p:nvSpPr>
          <p:cNvPr id="3" name="Rectangle 2"/>
          <p:cNvSpPr/>
          <p:nvPr/>
        </p:nvSpPr>
        <p:spPr>
          <a:xfrm>
            <a:off x="1683663" y="0"/>
            <a:ext cx="5994398" cy="923330"/>
          </a:xfrm>
          <a:prstGeom prst="rect">
            <a:avLst/>
          </a:prstGeom>
          <a:noFill/>
        </p:spPr>
        <p:txBody>
          <a:bodyPr wrap="none" lIns="91440" tIns="45720" rIns="91440" bIns="45720">
            <a:spAutoFit/>
          </a:bodyPr>
          <a:lstStyle/>
          <a:p>
            <a:pPr algn="ctr"/>
            <a:r>
              <a:rPr lang="en-US" sz="5400" b="1" cap="none" spc="300"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Hebrews 10:32-39</a:t>
            </a:r>
            <a:endParaRPr lang="en-US" sz="5400" b="1" cap="none" spc="30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54932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796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 y="0"/>
            <a:ext cx="9144001" cy="6868064"/>
            <a:chOff x="-1" y="0"/>
            <a:chExt cx="9144001" cy="6868064"/>
          </a:xfrm>
        </p:grpSpPr>
        <p:sp>
          <p:nvSpPr>
            <p:cNvPr id="8" name="TextBox 7"/>
            <p:cNvSpPr txBox="1"/>
            <p:nvPr/>
          </p:nvSpPr>
          <p:spPr>
            <a:xfrm>
              <a:off x="5312229" y="3749457"/>
              <a:ext cx="3831771" cy="3108543"/>
            </a:xfrm>
            <a:prstGeom prst="rect">
              <a:avLst/>
            </a:prstGeom>
            <a:noFill/>
          </p:spPr>
          <p:txBody>
            <a:bodyPr wrap="square" rtlCol="0">
              <a:spAutoFit/>
            </a:bodyPr>
            <a:lstStyle/>
            <a:p>
              <a:pPr algn="r"/>
              <a:r>
                <a:rPr lang="en-US" sz="2800" b="1" dirty="0" smtClean="0">
                  <a:solidFill>
                    <a:srgbClr val="6E0404"/>
                  </a:solidFill>
                  <a:effectLst>
                    <a:outerShdw blurRad="38100" dist="38100" dir="2700000" algn="tl">
                      <a:srgbClr val="000000">
                        <a:alpha val="43137"/>
                      </a:srgbClr>
                    </a:outerShdw>
                  </a:effectLst>
                  <a:latin typeface="Monotype Corsiva" panose="03010101010201010101" pitchFamily="66" charset="0"/>
                </a:rPr>
                <a:t>But now He has obtained a more excellent ministry, inasmuch as He is also Mediator of a better covenant, which was established on better promises. (Heb 8:6)</a:t>
              </a:r>
              <a:endParaRPr lang="en-US" sz="2800" b="1" dirty="0">
                <a:solidFill>
                  <a:srgbClr val="6E0404"/>
                </a:solidFill>
                <a:effectLst>
                  <a:outerShdw blurRad="38100" dist="38100" dir="2700000" algn="tl">
                    <a:srgbClr val="000000">
                      <a:alpha val="43137"/>
                    </a:srgbClr>
                  </a:outerShdw>
                </a:effectLst>
                <a:latin typeface="Monotype Corsiva" panose="03010101010201010101" pitchFamily="66"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13095"/>
            <a:stretch/>
          </p:blipFill>
          <p:spPr>
            <a:xfrm>
              <a:off x="119743" y="0"/>
              <a:ext cx="9024257" cy="685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6868064"/>
            </a:xfrm>
            <a:prstGeom prst="rect">
              <a:avLst/>
            </a:prstGeom>
          </p:spPr>
        </p:pic>
        <p:sp>
          <p:nvSpPr>
            <p:cNvPr id="13" name="TextBox 12"/>
            <p:cNvSpPr txBox="1"/>
            <p:nvPr/>
          </p:nvSpPr>
          <p:spPr>
            <a:xfrm>
              <a:off x="5475514" y="4313519"/>
              <a:ext cx="3668486" cy="2554545"/>
            </a:xfrm>
            <a:prstGeom prst="rect">
              <a:avLst/>
            </a:prstGeom>
            <a:noFill/>
          </p:spPr>
          <p:txBody>
            <a:bodyPr wrap="square" rtlCol="0">
              <a:spAutoFit/>
            </a:bodyPr>
            <a:lstStyle/>
            <a:p>
              <a:pPr algn="r"/>
              <a:r>
                <a:rPr lang="en-US" sz="3200" b="1" dirty="0" smtClean="0">
                  <a:solidFill>
                    <a:srgbClr val="6E0404"/>
                  </a:solidFill>
                  <a:effectLst>
                    <a:outerShdw blurRad="38100" dist="38100" dir="2700000" algn="tl">
                      <a:srgbClr val="000000">
                        <a:alpha val="43137"/>
                      </a:srgbClr>
                    </a:outerShdw>
                  </a:effectLst>
                  <a:latin typeface="Monotype Corsiva" panose="03010101010201010101" pitchFamily="66" charset="0"/>
                </a:rPr>
                <a:t>Now the just shall live by faith; But if anyone draws back, My soul has no pleasure in him. (Heb 10:38)</a:t>
              </a:r>
              <a:endParaRPr lang="en-US" sz="3200" b="1" dirty="0">
                <a:solidFill>
                  <a:srgbClr val="6E0404"/>
                </a:solidFill>
                <a:effectLst>
                  <a:outerShdw blurRad="38100" dist="38100" dir="2700000" algn="tl">
                    <a:srgbClr val="000000">
                      <a:alpha val="43137"/>
                    </a:srgbClr>
                  </a:outerShdw>
                </a:effectLst>
                <a:latin typeface="Monotype Corsiva" panose="03010101010201010101" pitchFamily="66" charset="0"/>
              </a:endParaRPr>
            </a:p>
          </p:txBody>
        </p:sp>
      </p:grpSp>
    </p:spTree>
    <p:extLst>
      <p:ext uri="{BB962C8B-B14F-4D97-AF65-F5344CB8AC3E}">
        <p14:creationId xmlns:p14="http://schemas.microsoft.com/office/powerpoint/2010/main" val="2577599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 y="10064"/>
            <a:ext cx="9144001" cy="6868064"/>
            <a:chOff x="-1" y="0"/>
            <a:chExt cx="9144001" cy="6868064"/>
          </a:xfrm>
        </p:grpSpPr>
        <p:sp>
          <p:nvSpPr>
            <p:cNvPr id="8" name="TextBox 7"/>
            <p:cNvSpPr txBox="1"/>
            <p:nvPr/>
          </p:nvSpPr>
          <p:spPr>
            <a:xfrm>
              <a:off x="5312229" y="3749457"/>
              <a:ext cx="3831771" cy="3108543"/>
            </a:xfrm>
            <a:prstGeom prst="rect">
              <a:avLst/>
            </a:prstGeom>
            <a:noFill/>
          </p:spPr>
          <p:txBody>
            <a:bodyPr wrap="square" rtlCol="0">
              <a:spAutoFit/>
            </a:bodyPr>
            <a:lstStyle/>
            <a:p>
              <a:pPr algn="r"/>
              <a:r>
                <a:rPr lang="en-US" sz="2800" b="1" dirty="0" smtClean="0">
                  <a:solidFill>
                    <a:srgbClr val="6E0404"/>
                  </a:solidFill>
                  <a:effectLst>
                    <a:outerShdw blurRad="38100" dist="38100" dir="2700000" algn="tl">
                      <a:srgbClr val="000000">
                        <a:alpha val="43137"/>
                      </a:srgbClr>
                    </a:outerShdw>
                  </a:effectLst>
                  <a:latin typeface="Monotype Corsiva" panose="03010101010201010101" pitchFamily="66" charset="0"/>
                </a:rPr>
                <a:t>But now He has obtained a more excellent ministry, inasmuch as He is also Mediator of a better covenant, which was established on better promises. (Heb 8:6)</a:t>
              </a:r>
              <a:endParaRPr lang="en-US" sz="2800" b="1" dirty="0">
                <a:solidFill>
                  <a:srgbClr val="6E0404"/>
                </a:solidFill>
                <a:effectLst>
                  <a:outerShdw blurRad="38100" dist="38100" dir="2700000" algn="tl">
                    <a:srgbClr val="000000">
                      <a:alpha val="43137"/>
                    </a:srgbClr>
                  </a:outerShdw>
                </a:effectLst>
                <a:latin typeface="Monotype Corsiva" panose="03010101010201010101" pitchFamily="66"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13095"/>
            <a:stretch/>
          </p:blipFill>
          <p:spPr>
            <a:xfrm>
              <a:off x="119743" y="0"/>
              <a:ext cx="9024257" cy="685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6868064"/>
            </a:xfrm>
            <a:prstGeom prst="rect">
              <a:avLst/>
            </a:prstGeom>
          </p:spPr>
        </p:pic>
      </p:grpSp>
      <p:sp>
        <p:nvSpPr>
          <p:cNvPr id="2" name="Rectangle 1"/>
          <p:cNvSpPr/>
          <p:nvPr/>
        </p:nvSpPr>
        <p:spPr>
          <a:xfrm>
            <a:off x="0" y="0"/>
            <a:ext cx="4818948" cy="707886"/>
          </a:xfrm>
          <a:prstGeom prst="rect">
            <a:avLst/>
          </a:prstGeom>
          <a:solidFill>
            <a:srgbClr val="FFFFFF">
              <a:alpha val="60000"/>
            </a:srgbClr>
          </a:solidFill>
        </p:spPr>
        <p:txBody>
          <a:bodyPr wrap="none" lIns="91440" tIns="45720" rIns="91440" bIns="45720">
            <a:spAutoFit/>
          </a:bodyPr>
          <a:lstStyle/>
          <a:p>
            <a:pPr algn="ctr"/>
            <a:r>
              <a:rPr lang="en-US" sz="4000" b="1" spc="600" dirty="0" smtClean="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Drifting ~ 2:1-3</a:t>
            </a:r>
            <a:endParaRPr lang="en-US" sz="4000" b="1" spc="600" dirty="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1735" y="3940629"/>
            <a:ext cx="4622266" cy="292743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1114" y="3526350"/>
            <a:ext cx="4572000" cy="3341714"/>
          </a:xfrm>
          <a:prstGeom prst="rect">
            <a:avLst/>
          </a:prstGeom>
        </p:spPr>
      </p:pic>
      <p:sp>
        <p:nvSpPr>
          <p:cNvPr id="10" name="Rectangle 9"/>
          <p:cNvSpPr/>
          <p:nvPr/>
        </p:nvSpPr>
        <p:spPr>
          <a:xfrm>
            <a:off x="-3" y="-10064"/>
            <a:ext cx="5570756" cy="707886"/>
          </a:xfrm>
          <a:prstGeom prst="rect">
            <a:avLst/>
          </a:prstGeom>
          <a:solidFill>
            <a:srgbClr val="FFFFFF">
              <a:alpha val="60000"/>
            </a:srgbClr>
          </a:solidFill>
        </p:spPr>
        <p:txBody>
          <a:bodyPr wrap="none" lIns="91440" tIns="45720" rIns="91440" bIns="45720">
            <a:spAutoFit/>
          </a:bodyPr>
          <a:lstStyle/>
          <a:p>
            <a:pPr algn="ctr"/>
            <a:r>
              <a:rPr lang="en-US" sz="4000" b="1" spc="600" dirty="0" smtClean="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Unbelief ~ 3:12-13</a:t>
            </a:r>
            <a:endParaRPr lang="en-US" sz="4000" b="1" spc="600" dirty="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0" y="6203"/>
            <a:ext cx="4987584" cy="707886"/>
          </a:xfrm>
          <a:prstGeom prst="rect">
            <a:avLst/>
          </a:prstGeom>
          <a:solidFill>
            <a:srgbClr val="FFFFFF">
              <a:alpha val="60000"/>
            </a:srgbClr>
          </a:solidFill>
        </p:spPr>
        <p:txBody>
          <a:bodyPr wrap="none" lIns="91440" tIns="45720" rIns="91440" bIns="45720">
            <a:spAutoFit/>
          </a:bodyPr>
          <a:lstStyle/>
          <a:p>
            <a:pPr algn="ctr"/>
            <a:r>
              <a:rPr lang="en-US" sz="4000" b="1" spc="600" dirty="0" smtClean="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Boredom ~ 6:1-2</a:t>
            </a:r>
            <a:endParaRPr lang="en-US" sz="4000" b="1" spc="600" dirty="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4" y="-2212"/>
            <a:ext cx="5430269" cy="707886"/>
          </a:xfrm>
          <a:prstGeom prst="rect">
            <a:avLst/>
          </a:prstGeom>
          <a:solidFill>
            <a:srgbClr val="FFFFFF">
              <a:alpha val="60000"/>
            </a:srgbClr>
          </a:solidFill>
        </p:spPr>
        <p:txBody>
          <a:bodyPr wrap="none" lIns="91440" tIns="45720" rIns="91440" bIns="45720">
            <a:spAutoFit/>
          </a:bodyPr>
          <a:lstStyle/>
          <a:p>
            <a:pPr algn="ctr"/>
            <a:r>
              <a:rPr lang="en-US" sz="4000" b="1" spc="600" dirty="0" smtClean="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Slothful ~ 6:11-12</a:t>
            </a:r>
            <a:endParaRPr lang="en-US" sz="4000" b="1" spc="600" dirty="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1735" y="3531134"/>
            <a:ext cx="4548010" cy="3346994"/>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6812" y="3588501"/>
            <a:ext cx="4596302" cy="3217412"/>
          </a:xfrm>
          <a:prstGeom prst="rect">
            <a:avLst/>
          </a:prstGeom>
        </p:spPr>
      </p:pic>
      <p:sp>
        <p:nvSpPr>
          <p:cNvPr id="20" name="Rectangle 19"/>
          <p:cNvSpPr/>
          <p:nvPr/>
        </p:nvSpPr>
        <p:spPr>
          <a:xfrm>
            <a:off x="-5" y="10290"/>
            <a:ext cx="4761239" cy="707886"/>
          </a:xfrm>
          <a:prstGeom prst="rect">
            <a:avLst/>
          </a:prstGeom>
          <a:solidFill>
            <a:srgbClr val="FFFFFF">
              <a:alpha val="60000"/>
            </a:srgbClr>
          </a:solidFill>
        </p:spPr>
        <p:txBody>
          <a:bodyPr wrap="none" lIns="91440" tIns="45720" rIns="91440" bIns="45720">
            <a:spAutoFit/>
          </a:bodyPr>
          <a:lstStyle/>
          <a:p>
            <a:pPr algn="ctr"/>
            <a:r>
              <a:rPr lang="en-US" sz="4000" b="1" spc="600" dirty="0" smtClean="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Self-Pity ~ 12:3</a:t>
            </a:r>
            <a:endParaRPr lang="en-US" sz="4000" b="1" spc="600" dirty="0">
              <a:ln w="22225">
                <a:solidFill>
                  <a:srgbClr val="00B050"/>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0841" y="3560624"/>
            <a:ext cx="4710567" cy="3254325"/>
          </a:xfrm>
          <a:prstGeom prst="rect">
            <a:avLst/>
          </a:prstGeom>
          <a:ln>
            <a:noFill/>
          </a:ln>
          <a:effectLst>
            <a:softEdge rad="112500"/>
          </a:effectLst>
        </p:spPr>
      </p:pic>
    </p:spTree>
    <p:extLst>
      <p:ext uri="{BB962C8B-B14F-4D97-AF65-F5344CB8AC3E}">
        <p14:creationId xmlns:p14="http://schemas.microsoft.com/office/powerpoint/2010/main" val="2067711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xit" presetSubtype="0" fill="hold" grpId="1" nodeType="clickEffect">
                                  <p:stCondLst>
                                    <p:cond delay="0"/>
                                  </p:stCondLst>
                                  <p:childTnLst>
                                    <p:animEffect transition="out" filter="fade">
                                      <p:cBhvr>
                                        <p:cTn id="16" dur="2000"/>
                                        <p:tgtEl>
                                          <p:spTgt spid="2"/>
                                        </p:tgtEl>
                                      </p:cBhvr>
                                    </p:animEffect>
                                    <p:anim calcmode="lin" valueType="num">
                                      <p:cBhvr>
                                        <p:cTn id="17" dur="2000"/>
                                        <p:tgtEl>
                                          <p:spTgt spid="2"/>
                                        </p:tgtEl>
                                        <p:attrNameLst>
                                          <p:attrName>ppt_x</p:attrName>
                                        </p:attrNameLst>
                                      </p:cBhvr>
                                      <p:tavLst>
                                        <p:tav tm="0">
                                          <p:val>
                                            <p:strVal val="ppt_x"/>
                                          </p:val>
                                        </p:tav>
                                        <p:tav tm="100000">
                                          <p:val>
                                            <p:strVal val="ppt_x"/>
                                          </p:val>
                                        </p:tav>
                                      </p:tavLst>
                                    </p:anim>
                                    <p:anim calcmode="lin" valueType="num">
                                      <p:cBhvr>
                                        <p:cTn id="18" dur="2000"/>
                                        <p:tgtEl>
                                          <p:spTgt spid="2"/>
                                        </p:tgtEl>
                                        <p:attrNameLst>
                                          <p:attrName>ppt_y</p:attrName>
                                        </p:attrNameLst>
                                      </p:cBhvr>
                                      <p:tavLst>
                                        <p:tav tm="0">
                                          <p:val>
                                            <p:strVal val="ppt_y"/>
                                          </p:val>
                                        </p:tav>
                                        <p:tav tm="100000">
                                          <p:val>
                                            <p:strVal val="ppt_y-.1"/>
                                          </p:val>
                                        </p:tav>
                                      </p:tavLst>
                                    </p:anim>
                                    <p:set>
                                      <p:cBhvr>
                                        <p:cTn id="19" dur="1" fill="hold">
                                          <p:stCondLst>
                                            <p:cond delay="1999"/>
                                          </p:stCondLst>
                                        </p:cTn>
                                        <p:tgtEl>
                                          <p:spTgt spid="2"/>
                                        </p:tgtEl>
                                        <p:attrNameLst>
                                          <p:attrName>style.visibility</p:attrName>
                                        </p:attrNameLst>
                                      </p:cBhvr>
                                      <p:to>
                                        <p:strVal val="hidden"/>
                                      </p:to>
                                    </p:set>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1"/>
                                          </p:val>
                                        </p:tav>
                                        <p:tav tm="100000">
                                          <p:val>
                                            <p:strVal val="#ppt_y"/>
                                          </p:val>
                                        </p:tav>
                                      </p:tavLst>
                                    </p:anim>
                                  </p:childTnLst>
                                </p:cTn>
                              </p:par>
                              <p:par>
                                <p:cTn id="25" presetID="6" presetClass="exit" presetSubtype="16" fill="hold" nodeType="withEffect">
                                  <p:stCondLst>
                                    <p:cond delay="0"/>
                                  </p:stCondLst>
                                  <p:childTnLst>
                                    <p:animEffect transition="out" filter="circle(in)">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6"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xit" presetSubtype="0" fill="hold" grpId="1" nodeType="clickEffect">
                                  <p:stCondLst>
                                    <p:cond delay="0"/>
                                  </p:stCondLst>
                                  <p:childTnLst>
                                    <p:animEffect transition="out" filter="fade">
                                      <p:cBhvr>
                                        <p:cTn id="34" dur="2000"/>
                                        <p:tgtEl>
                                          <p:spTgt spid="10"/>
                                        </p:tgtEl>
                                      </p:cBhvr>
                                    </p:animEffect>
                                    <p:anim calcmode="lin" valueType="num">
                                      <p:cBhvr>
                                        <p:cTn id="35" dur="2000"/>
                                        <p:tgtEl>
                                          <p:spTgt spid="10"/>
                                        </p:tgtEl>
                                        <p:attrNameLst>
                                          <p:attrName>ppt_x</p:attrName>
                                        </p:attrNameLst>
                                      </p:cBhvr>
                                      <p:tavLst>
                                        <p:tav tm="0">
                                          <p:val>
                                            <p:strVal val="ppt_x"/>
                                          </p:val>
                                        </p:tav>
                                        <p:tav tm="100000">
                                          <p:val>
                                            <p:strVal val="ppt_x"/>
                                          </p:val>
                                        </p:tav>
                                      </p:tavLst>
                                    </p:anim>
                                    <p:anim calcmode="lin" valueType="num">
                                      <p:cBhvr>
                                        <p:cTn id="36" dur="2000"/>
                                        <p:tgtEl>
                                          <p:spTgt spid="10"/>
                                        </p:tgtEl>
                                        <p:attrNameLst>
                                          <p:attrName>ppt_y</p:attrName>
                                        </p:attrNameLst>
                                      </p:cBhvr>
                                      <p:tavLst>
                                        <p:tav tm="0">
                                          <p:val>
                                            <p:strVal val="ppt_y"/>
                                          </p:val>
                                        </p:tav>
                                        <p:tav tm="100000">
                                          <p:val>
                                            <p:strVal val="ppt_y-.1"/>
                                          </p:val>
                                        </p:tav>
                                      </p:tavLst>
                                    </p:anim>
                                    <p:set>
                                      <p:cBhvr>
                                        <p:cTn id="37" dur="1" fill="hold">
                                          <p:stCondLst>
                                            <p:cond delay="1999"/>
                                          </p:stCondLst>
                                        </p:cTn>
                                        <p:tgtEl>
                                          <p:spTgt spid="10"/>
                                        </p:tgtEl>
                                        <p:attrNameLst>
                                          <p:attrName>style.visibility</p:attrName>
                                        </p:attrNameLst>
                                      </p:cBhvr>
                                      <p:to>
                                        <p:strVal val="hidden"/>
                                      </p:to>
                                    </p:set>
                                  </p:childTnLst>
                                </p:cTn>
                              </p:par>
                              <p:par>
                                <p:cTn id="38" presetID="4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ppt_x</p:attrName>
                                        </p:attrNameLst>
                                      </p:cBhvr>
                                      <p:tavLst>
                                        <p:tav tm="0">
                                          <p:val>
                                            <p:strVal val="#ppt_x"/>
                                          </p:val>
                                        </p:tav>
                                        <p:tav tm="100000">
                                          <p:val>
                                            <p:strVal val="#ppt_x"/>
                                          </p:val>
                                        </p:tav>
                                      </p:tavLst>
                                    </p:anim>
                                    <p:anim calcmode="lin" valueType="num">
                                      <p:cBhvr>
                                        <p:cTn id="42" dur="2000" fill="hold"/>
                                        <p:tgtEl>
                                          <p:spTgt spid="14"/>
                                        </p:tgtEl>
                                        <p:attrNameLst>
                                          <p:attrName>ppt_y</p:attrName>
                                        </p:attrNameLst>
                                      </p:cBhvr>
                                      <p:tavLst>
                                        <p:tav tm="0">
                                          <p:val>
                                            <p:strVal val="#ppt_y-.1"/>
                                          </p:val>
                                        </p:tav>
                                        <p:tav tm="100000">
                                          <p:val>
                                            <p:strVal val="#ppt_y"/>
                                          </p:val>
                                        </p:tav>
                                      </p:tavLst>
                                    </p:anim>
                                  </p:childTnLst>
                                </p:cTn>
                              </p:par>
                              <p:par>
                                <p:cTn id="43" presetID="6" presetClass="entr" presetSubtype="16"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par>
                                <p:cTn id="46" presetID="6" presetClass="exit" presetSubtype="16" fill="hold" nodeType="withEffect">
                                  <p:stCondLst>
                                    <p:cond delay="0"/>
                                  </p:stCondLst>
                                  <p:childTnLst>
                                    <p:animEffect transition="out" filter="circle(in)">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7" presetClass="exit" presetSubtype="0" fill="hold" grpId="1" nodeType="clickEffect">
                                  <p:stCondLst>
                                    <p:cond delay="0"/>
                                  </p:stCondLst>
                                  <p:childTnLst>
                                    <p:animEffect transition="out" filter="fade">
                                      <p:cBhvr>
                                        <p:cTn id="52" dur="2000"/>
                                        <p:tgtEl>
                                          <p:spTgt spid="14"/>
                                        </p:tgtEl>
                                      </p:cBhvr>
                                    </p:animEffect>
                                    <p:anim calcmode="lin" valueType="num">
                                      <p:cBhvr>
                                        <p:cTn id="53" dur="2000"/>
                                        <p:tgtEl>
                                          <p:spTgt spid="14"/>
                                        </p:tgtEl>
                                        <p:attrNameLst>
                                          <p:attrName>ppt_x</p:attrName>
                                        </p:attrNameLst>
                                      </p:cBhvr>
                                      <p:tavLst>
                                        <p:tav tm="0">
                                          <p:val>
                                            <p:strVal val="ppt_x"/>
                                          </p:val>
                                        </p:tav>
                                        <p:tav tm="100000">
                                          <p:val>
                                            <p:strVal val="ppt_x"/>
                                          </p:val>
                                        </p:tav>
                                      </p:tavLst>
                                    </p:anim>
                                    <p:anim calcmode="lin" valueType="num">
                                      <p:cBhvr>
                                        <p:cTn id="54" dur="2000"/>
                                        <p:tgtEl>
                                          <p:spTgt spid="14"/>
                                        </p:tgtEl>
                                        <p:attrNameLst>
                                          <p:attrName>ppt_y</p:attrName>
                                        </p:attrNameLst>
                                      </p:cBhvr>
                                      <p:tavLst>
                                        <p:tav tm="0">
                                          <p:val>
                                            <p:strVal val="ppt_y"/>
                                          </p:val>
                                        </p:tav>
                                        <p:tav tm="100000">
                                          <p:val>
                                            <p:strVal val="ppt_y-.1"/>
                                          </p:val>
                                        </p:tav>
                                      </p:tavLst>
                                    </p:anim>
                                    <p:set>
                                      <p:cBhvr>
                                        <p:cTn id="55" dur="1" fill="hold">
                                          <p:stCondLst>
                                            <p:cond delay="1999"/>
                                          </p:stCondLst>
                                        </p:cTn>
                                        <p:tgtEl>
                                          <p:spTgt spid="14"/>
                                        </p:tgtEl>
                                        <p:attrNameLst>
                                          <p:attrName>style.visibility</p:attrName>
                                        </p:attrNameLst>
                                      </p:cBhvr>
                                      <p:to>
                                        <p:strVal val="hidden"/>
                                      </p:to>
                                    </p:set>
                                  </p:childTnLst>
                                </p:cTn>
                              </p:par>
                              <p:par>
                                <p:cTn id="56" presetID="6" presetClass="exit" presetSubtype="32" fill="hold" nodeType="withEffect">
                                  <p:stCondLst>
                                    <p:cond delay="0"/>
                                  </p:stCondLst>
                                  <p:childTnLst>
                                    <p:animEffect transition="out" filter="circle(out)">
                                      <p:cBhvr>
                                        <p:cTn id="57" dur="2000"/>
                                        <p:tgtEl>
                                          <p:spTgt spid="18"/>
                                        </p:tgtEl>
                                      </p:cBhvr>
                                    </p:animEffect>
                                    <p:set>
                                      <p:cBhvr>
                                        <p:cTn id="58" dur="1" fill="hold">
                                          <p:stCondLst>
                                            <p:cond delay="1999"/>
                                          </p:stCondLst>
                                        </p:cTn>
                                        <p:tgtEl>
                                          <p:spTgt spid="18"/>
                                        </p:tgtEl>
                                        <p:attrNameLst>
                                          <p:attrName>style.visibility</p:attrName>
                                        </p:attrNameLst>
                                      </p:cBhvr>
                                      <p:to>
                                        <p:strVal val="hidden"/>
                                      </p:to>
                                    </p:set>
                                  </p:childTnLst>
                                </p:cTn>
                              </p:par>
                              <p:par>
                                <p:cTn id="59" presetID="47"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anim calcmode="lin" valueType="num">
                                      <p:cBhvr>
                                        <p:cTn id="62" dur="2000" fill="hold"/>
                                        <p:tgtEl>
                                          <p:spTgt spid="16"/>
                                        </p:tgtEl>
                                        <p:attrNameLst>
                                          <p:attrName>ppt_x</p:attrName>
                                        </p:attrNameLst>
                                      </p:cBhvr>
                                      <p:tavLst>
                                        <p:tav tm="0">
                                          <p:val>
                                            <p:strVal val="#ppt_x"/>
                                          </p:val>
                                        </p:tav>
                                        <p:tav tm="100000">
                                          <p:val>
                                            <p:strVal val="#ppt_x"/>
                                          </p:val>
                                        </p:tav>
                                      </p:tavLst>
                                    </p:anim>
                                    <p:anim calcmode="lin" valueType="num">
                                      <p:cBhvr>
                                        <p:cTn id="63" dur="2000" fill="hold"/>
                                        <p:tgtEl>
                                          <p:spTgt spid="16"/>
                                        </p:tgtEl>
                                        <p:attrNameLst>
                                          <p:attrName>ppt_y</p:attrName>
                                        </p:attrNameLst>
                                      </p:cBhvr>
                                      <p:tavLst>
                                        <p:tav tm="0">
                                          <p:val>
                                            <p:strVal val="#ppt_y-.1"/>
                                          </p:val>
                                        </p:tav>
                                        <p:tav tm="100000">
                                          <p:val>
                                            <p:strVal val="#ppt_y"/>
                                          </p:val>
                                        </p:tav>
                                      </p:tavLst>
                                    </p:anim>
                                  </p:childTnLst>
                                </p:cTn>
                              </p:par>
                              <p:par>
                                <p:cTn id="64" presetID="6" presetClass="exit" presetSubtype="16" fill="hold" nodeType="withEffect">
                                  <p:stCondLst>
                                    <p:cond delay="0"/>
                                  </p:stCondLst>
                                  <p:childTnLst>
                                    <p:animEffect transition="out" filter="circle(in)">
                                      <p:cBhvr>
                                        <p:cTn id="65" dur="2000"/>
                                        <p:tgtEl>
                                          <p:spTgt spid="18"/>
                                        </p:tgtEl>
                                      </p:cBhvr>
                                    </p:animEffect>
                                    <p:set>
                                      <p:cBhvr>
                                        <p:cTn id="66" dur="1" fill="hold">
                                          <p:stCondLst>
                                            <p:cond delay="1999"/>
                                          </p:stCondLst>
                                        </p:cTn>
                                        <p:tgtEl>
                                          <p:spTgt spid="18"/>
                                        </p:tgtEl>
                                        <p:attrNameLst>
                                          <p:attrName>style.visibility</p:attrName>
                                        </p:attrNameLst>
                                      </p:cBhvr>
                                      <p:to>
                                        <p:strVal val="hidden"/>
                                      </p:to>
                                    </p:set>
                                  </p:childTnLst>
                                </p:cTn>
                              </p:par>
                              <p:par>
                                <p:cTn id="67" presetID="6" presetClass="entr" presetSubtype="16"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xit" presetSubtype="0" fill="hold" grpId="1" nodeType="clickEffect">
                                  <p:stCondLst>
                                    <p:cond delay="0"/>
                                  </p:stCondLst>
                                  <p:childTnLst>
                                    <p:animEffect transition="out" filter="fade">
                                      <p:cBhvr>
                                        <p:cTn id="73" dur="2000"/>
                                        <p:tgtEl>
                                          <p:spTgt spid="16"/>
                                        </p:tgtEl>
                                      </p:cBhvr>
                                    </p:animEffect>
                                    <p:anim calcmode="lin" valueType="num">
                                      <p:cBhvr>
                                        <p:cTn id="74" dur="2000"/>
                                        <p:tgtEl>
                                          <p:spTgt spid="16"/>
                                        </p:tgtEl>
                                        <p:attrNameLst>
                                          <p:attrName>ppt_x</p:attrName>
                                        </p:attrNameLst>
                                      </p:cBhvr>
                                      <p:tavLst>
                                        <p:tav tm="0">
                                          <p:val>
                                            <p:strVal val="ppt_x"/>
                                          </p:val>
                                        </p:tav>
                                        <p:tav tm="100000">
                                          <p:val>
                                            <p:strVal val="ppt_x"/>
                                          </p:val>
                                        </p:tav>
                                      </p:tavLst>
                                    </p:anim>
                                    <p:anim calcmode="lin" valueType="num">
                                      <p:cBhvr>
                                        <p:cTn id="75" dur="2000"/>
                                        <p:tgtEl>
                                          <p:spTgt spid="16"/>
                                        </p:tgtEl>
                                        <p:attrNameLst>
                                          <p:attrName>ppt_y</p:attrName>
                                        </p:attrNameLst>
                                      </p:cBhvr>
                                      <p:tavLst>
                                        <p:tav tm="0">
                                          <p:val>
                                            <p:strVal val="ppt_y"/>
                                          </p:val>
                                        </p:tav>
                                        <p:tav tm="100000">
                                          <p:val>
                                            <p:strVal val="ppt_y-.1"/>
                                          </p:val>
                                        </p:tav>
                                      </p:tavLst>
                                    </p:anim>
                                    <p:set>
                                      <p:cBhvr>
                                        <p:cTn id="76" dur="1" fill="hold">
                                          <p:stCondLst>
                                            <p:cond delay="1999"/>
                                          </p:stCondLst>
                                        </p:cTn>
                                        <p:tgtEl>
                                          <p:spTgt spid="16"/>
                                        </p:tgtEl>
                                        <p:attrNameLst>
                                          <p:attrName>style.visibility</p:attrName>
                                        </p:attrNameLst>
                                      </p:cBhvr>
                                      <p:to>
                                        <p:strVal val="hidden"/>
                                      </p:to>
                                    </p:set>
                                  </p:childTnLst>
                                </p:cTn>
                              </p:par>
                              <p:par>
                                <p:cTn id="77" presetID="47"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000"/>
                                        <p:tgtEl>
                                          <p:spTgt spid="20"/>
                                        </p:tgtEl>
                                      </p:cBhvr>
                                    </p:animEffect>
                                    <p:anim calcmode="lin" valueType="num">
                                      <p:cBhvr>
                                        <p:cTn id="80" dur="2000" fill="hold"/>
                                        <p:tgtEl>
                                          <p:spTgt spid="20"/>
                                        </p:tgtEl>
                                        <p:attrNameLst>
                                          <p:attrName>ppt_x</p:attrName>
                                        </p:attrNameLst>
                                      </p:cBhvr>
                                      <p:tavLst>
                                        <p:tav tm="0">
                                          <p:val>
                                            <p:strVal val="#ppt_x"/>
                                          </p:val>
                                        </p:tav>
                                        <p:tav tm="100000">
                                          <p:val>
                                            <p:strVal val="#ppt_x"/>
                                          </p:val>
                                        </p:tav>
                                      </p:tavLst>
                                    </p:anim>
                                    <p:anim calcmode="lin" valueType="num">
                                      <p:cBhvr>
                                        <p:cTn id="81" dur="2000" fill="hold"/>
                                        <p:tgtEl>
                                          <p:spTgt spid="20"/>
                                        </p:tgtEl>
                                        <p:attrNameLst>
                                          <p:attrName>ppt_y</p:attrName>
                                        </p:attrNameLst>
                                      </p:cBhvr>
                                      <p:tavLst>
                                        <p:tav tm="0">
                                          <p:val>
                                            <p:strVal val="#ppt_y-.1"/>
                                          </p:val>
                                        </p:tav>
                                        <p:tav tm="100000">
                                          <p:val>
                                            <p:strVal val="#ppt_y"/>
                                          </p:val>
                                        </p:tav>
                                      </p:tavLst>
                                    </p:anim>
                                  </p:childTnLst>
                                </p:cTn>
                              </p:par>
                              <p:par>
                                <p:cTn id="82" presetID="6" presetClass="exit" presetSubtype="16" fill="hold" nodeType="withEffect">
                                  <p:stCondLst>
                                    <p:cond delay="0"/>
                                  </p:stCondLst>
                                  <p:childTnLst>
                                    <p:animEffect transition="out" filter="circle(in)">
                                      <p:cBhvr>
                                        <p:cTn id="83" dur="2000"/>
                                        <p:tgtEl>
                                          <p:spTgt spid="19"/>
                                        </p:tgtEl>
                                      </p:cBhvr>
                                    </p:animEffect>
                                    <p:set>
                                      <p:cBhvr>
                                        <p:cTn id="84" dur="1" fill="hold">
                                          <p:stCondLst>
                                            <p:cond delay="1999"/>
                                          </p:stCondLst>
                                        </p:cTn>
                                        <p:tgtEl>
                                          <p:spTgt spid="19"/>
                                        </p:tgtEl>
                                        <p:attrNameLst>
                                          <p:attrName>style.visibility</p:attrName>
                                        </p:attrNameLst>
                                      </p:cBhvr>
                                      <p:to>
                                        <p:strVal val="hidden"/>
                                      </p:to>
                                    </p:set>
                                  </p:childTnLst>
                                </p:cTn>
                              </p:par>
                              <p:par>
                                <p:cTn id="85" presetID="6" presetClass="entr" presetSubtype="16"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circle(in)">
                                      <p:cBhvr>
                                        <p:cTn id="8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4" grpId="0" animBg="1"/>
      <p:bldP spid="14" grpId="1" animBg="1"/>
      <p:bldP spid="16" grpId="0" animBg="1"/>
      <p:bldP spid="16"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4158343" cy="2554545"/>
          </a:xfrm>
          <a:prstGeom prst="rect">
            <a:avLst/>
          </a:prstGeom>
          <a:solidFill>
            <a:srgbClr val="FFFFFF">
              <a:alpha val="69804"/>
            </a:srgbClr>
          </a:solidFill>
          <a:effectLst>
            <a:softEdge rad="127000"/>
          </a:effectLst>
        </p:spPr>
        <p:txBody>
          <a:bodyPr wrap="square" rtlCol="0">
            <a:spAutoFit/>
          </a:bodyPr>
          <a:lstStyle/>
          <a:p>
            <a:pPr algn="ctr"/>
            <a:r>
              <a:rPr lang="en-US" sz="3200" b="1"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Drifting Away</a:t>
            </a:r>
          </a:p>
          <a:p>
            <a:pPr algn="ctr"/>
            <a:r>
              <a:rPr lang="en-US" sz="3200" b="1"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Developing Unbelief</a:t>
            </a:r>
          </a:p>
          <a:p>
            <a:pPr algn="ctr"/>
            <a:r>
              <a:rPr lang="en-US" sz="3200" b="1"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Spiritual Boredom</a:t>
            </a:r>
          </a:p>
          <a:p>
            <a:pPr algn="ctr"/>
            <a:r>
              <a:rPr lang="en-US" sz="3200" b="1"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Religious Laziness</a:t>
            </a:r>
          </a:p>
          <a:p>
            <a:pPr algn="ctr"/>
            <a:r>
              <a:rPr lang="en-US" sz="3200" b="1"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Feelings of Self-Pity</a:t>
            </a:r>
            <a:endParaRPr lang="en-US" sz="3200" b="1" spc="300" dirty="0">
              <a:ln>
                <a:solidFill>
                  <a:schemeClr val="tx1"/>
                </a:solidFill>
              </a:ln>
              <a:effectLst>
                <a:outerShdw blurRad="38100" dist="38100" dir="2700000" algn="tl">
                  <a:srgbClr val="000000">
                    <a:alpha val="43137"/>
                  </a:srgbClr>
                </a:outerShdw>
              </a:effectLst>
              <a:latin typeface="Monotype Corsiva" panose="03010101010201010101" pitchFamily="66" charset="0"/>
            </a:endParaRPr>
          </a:p>
        </p:txBody>
      </p:sp>
      <p:sp>
        <p:nvSpPr>
          <p:cNvPr id="3" name="TextBox 2"/>
          <p:cNvSpPr txBox="1"/>
          <p:nvPr/>
        </p:nvSpPr>
        <p:spPr>
          <a:xfrm>
            <a:off x="5573487" y="0"/>
            <a:ext cx="3570514" cy="4093428"/>
          </a:xfrm>
          <a:prstGeom prst="rect">
            <a:avLst/>
          </a:prstGeom>
          <a:solidFill>
            <a:srgbClr val="FFFFFF"/>
          </a:solid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For it is impossible for those who were once enlightened, and have tasted the heavenly gift, and have become partakers of the Holy Spirit,  and have tasted the good word of God and the powers of the age to come, </a:t>
            </a:r>
            <a:r>
              <a:rPr lang="en-US" sz="2000" b="1" u="sng" dirty="0" smtClean="0">
                <a:ln>
                  <a:solidFill>
                    <a:srgbClr val="FF0000"/>
                  </a:solidFill>
                </a:ln>
                <a:latin typeface="Times New Roman" panose="02020603050405020304" pitchFamily="18" charset="0"/>
                <a:cs typeface="Times New Roman" panose="02020603050405020304" pitchFamily="18" charset="0"/>
              </a:rPr>
              <a:t>if they fall away</a:t>
            </a:r>
            <a:r>
              <a:rPr lang="en-US" sz="2000" b="1" dirty="0" smtClean="0">
                <a:ln>
                  <a:solidFill>
                    <a:srgbClr val="FF0000"/>
                  </a:solidFill>
                </a:ln>
                <a:latin typeface="Times New Roman" panose="02020603050405020304" pitchFamily="18" charset="0"/>
                <a:cs typeface="Times New Roman" panose="02020603050405020304" pitchFamily="18" charset="0"/>
              </a:rPr>
              <a:t>, to renew them again to repentance, since they crucify again for themselves the Son of God, and put Him to an open shame</a:t>
            </a:r>
            <a:r>
              <a:rPr lang="en-US" sz="2000" b="1" dirty="0" smtClean="0">
                <a:latin typeface="Times New Roman" panose="02020603050405020304" pitchFamily="18" charset="0"/>
                <a:cs typeface="Times New Roman" panose="02020603050405020304" pitchFamily="18" charset="0"/>
              </a:rPr>
              <a:t>. (Hebrews 6:4-6)</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967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016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487</TotalTime>
  <Words>205</Words>
  <Application>Microsoft Office PowerPoint</Application>
  <PresentationFormat>On-screen Show (4:3)</PresentationFormat>
  <Paragraphs>24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Times New Roman</vt:lpstr>
      <vt:lpstr>Calibri</vt:lpstr>
      <vt:lpstr>Calibri Light</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12</cp:revision>
  <dcterms:created xsi:type="dcterms:W3CDTF">2013-12-17T17:52:16Z</dcterms:created>
  <dcterms:modified xsi:type="dcterms:W3CDTF">2013-12-22T19:39:06Z</dcterms:modified>
</cp:coreProperties>
</file>