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70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1"/>
    <a:srgbClr val="FFFFFF"/>
    <a:srgbClr val="000000"/>
    <a:srgbClr val="B7A371"/>
    <a:srgbClr val="CDB883"/>
    <a:srgbClr val="A99467"/>
    <a:srgbClr val="0D8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70" d="100"/>
          <a:sy n="70" d="100"/>
        </p:scale>
        <p:origin x="-534" y="-10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30D62-0549-477E-B78E-DADB58BB4784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5648-3107-44E3-9CB4-37BBF3AA8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4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43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4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4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3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D5648-3107-44E3-9CB4-37BBF3AA8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F792-4388-4AD1-BFB0-784102B0F98F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AD25-0F69-4ABE-ADA4-B863358A7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54" y="3276600"/>
            <a:ext cx="2595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Acts 9:5</a:t>
            </a:r>
            <a:endParaRPr lang="en-US" sz="6000" b="1" cap="none" spc="0" dirty="0">
              <a:ln w="0"/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092" y="4114800"/>
            <a:ext cx="32335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Acts 22:16</a:t>
            </a:r>
            <a:endParaRPr lang="en-US" sz="6000" b="1" cap="none" spc="0" dirty="0">
              <a:ln w="0"/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92" y="4953000"/>
            <a:ext cx="25939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Gal 2:20</a:t>
            </a:r>
            <a:endParaRPr lang="en-US" sz="6000" b="1" cap="none" spc="0" dirty="0">
              <a:ln w="0"/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2" y="5791200"/>
            <a:ext cx="31646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Phil 3:4-11</a:t>
            </a:r>
            <a:endParaRPr lang="en-US" sz="6000" b="1" cap="none" spc="0" dirty="0">
              <a:ln w="0"/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833" b="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713" y="0"/>
            <a:ext cx="88905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>
                  <a:solidFill>
                    <a:srgbClr val="FFC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Christ,</a:t>
            </a:r>
          </a:p>
          <a:p>
            <a:pPr algn="ctr"/>
            <a:r>
              <a:rPr lang="en-US" sz="6600" dirty="0" smtClean="0">
                <a:ln w="0">
                  <a:solidFill>
                    <a:srgbClr val="FFC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is gain.</a:t>
            </a:r>
            <a:endParaRPr lang="en-US" sz="6600" b="0" cap="none" spc="0" dirty="0">
              <a:ln w="0">
                <a:solidFill>
                  <a:srgbClr val="FFC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147" y="5914072"/>
            <a:ext cx="69317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Release from a body of sickness and decay</a:t>
            </a:r>
            <a:endParaRPr lang="en-U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9778" y="5914071"/>
            <a:ext cx="73244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Rest from a lifetime of  weary labor</a:t>
            </a:r>
            <a:endParaRPr lang="en-US" sz="3600" b="1" cap="none" spc="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8881" y="5936766"/>
            <a:ext cx="61462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Recognition for a life of faith</a:t>
            </a:r>
            <a:endParaRPr lang="en-US" sz="3600" b="1" cap="none" spc="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7384" y="5914070"/>
            <a:ext cx="6883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Reservation made then is realized</a:t>
            </a:r>
            <a:endParaRPr lang="en-US" sz="3600" b="1" cap="none" spc="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1981200"/>
            <a:ext cx="3276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00600" y="914400"/>
            <a:ext cx="3886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6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83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6831" y="0"/>
            <a:ext cx="92576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Money,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525" y="0"/>
            <a:ext cx="82349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is bankruptcy.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9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1111" r="15261" b="222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2019" y="0"/>
            <a:ext cx="924804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Success,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6448" y="0"/>
            <a:ext cx="661110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6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is failure.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80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r="5817"/>
          <a:stretch/>
        </p:blipFill>
        <p:spPr>
          <a:xfrm>
            <a:off x="0" y="-3464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1676" y="0"/>
            <a:ext cx="87206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Fame,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327" y="0"/>
            <a:ext cx="80233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6600" dirty="0" smtClean="0">
                <a:ln w="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is anonymity.</a:t>
            </a:r>
            <a:endParaRPr lang="en-US" sz="6600" b="0" cap="none" spc="0" dirty="0">
              <a:ln w="0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67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4"/>
          <a:stretch/>
        </p:blipFill>
        <p:spPr>
          <a:xfrm>
            <a:off x="3464" y="-1"/>
            <a:ext cx="9140536" cy="6858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8346" y="0"/>
            <a:ext cx="9600705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Education,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1643" y="0"/>
            <a:ext cx="66207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6600" dirty="0" smtClean="0">
                <a:ln w="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as a fool.</a:t>
            </a:r>
            <a:endParaRPr lang="en-US" sz="6600" b="0" cap="none" spc="0" dirty="0">
              <a:ln w="0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22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2444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5144" y="0"/>
            <a:ext cx="95942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For to me, to live is Pleasure,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1877" y="0"/>
            <a:ext cx="72202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6600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and to die is torment.</a:t>
            </a:r>
            <a:endParaRPr lang="en-US" sz="6600" b="0" cap="none" spc="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0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3948" y="5410200"/>
            <a:ext cx="543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60001"/>
                </a:solidFill>
                <a:effectLst>
                  <a:glow rad="63500">
                    <a:srgbClr val="F60001"/>
                  </a:glow>
                </a:effectLst>
                <a:cs typeface="Times New Roman" panose="02020603050405020304" pitchFamily="18" charset="0"/>
              </a:rPr>
              <a:t>Ecclesiastes 12:13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F60001"/>
              </a:solidFill>
              <a:effectLst>
                <a:glow rad="63500">
                  <a:srgbClr val="F60001"/>
                </a:glo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4856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I know that this will turn out for my deliverance through your prayer and the supply of the Spirit of Jesus Christ,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according to my earnest expectation and hope that in nothing I shall be ashamed, but with all boldness, as always, so now also Christ will be magnified in my body, whether by life or by death.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to me, to live is Christ, and to die is gain.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500" b="1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But if I live on in the flesh, this will mean fruit from my labor; yet what I shall choose I cannot tell.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 I am hard-pressed between the two, having a desire to depart and be with Christ, which is far better.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Nevertheless to remain in the flesh is more needful for you.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And being confident of this, I know that I shall remain and continue with you all for your progress and joy of faith, </a:t>
            </a:r>
            <a:r>
              <a:rPr lang="en-US" sz="25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26 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that your rejoicing for me may be more abundant in Jesus Christ by my coming to you again.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197" y="67270"/>
            <a:ext cx="711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Philippians 1:19-26</a:t>
            </a:r>
            <a:endParaRPr lang="en-US" sz="5400" b="1" cap="none" spc="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15" y="0"/>
            <a:ext cx="2040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tantia" panose="02030602050306030303" pitchFamily="18" charset="0"/>
              </a:rPr>
              <a:t>52 AD</a:t>
            </a:r>
            <a:endParaRPr lang="en-US" sz="5400" b="1" cap="none" spc="50" dirty="0">
              <a:ln w="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066800"/>
            <a:ext cx="4724400" cy="5324535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Now when they had gone through Phrygia and the region of Galatia, they were forbidden by the Holy Spirit to preach the word in Asia.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After they had come to Mysia, they tried to go into Bithynia, but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Spirit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did not permit them.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passing by Mysia, they came down to Troas.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vision appeared to Paul in the night. A man of Macedonia stood and pleaded with him, saying,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over to Macedonia and help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us.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Now after he had seen the vision, immediately we sought to go to Macedonia, concluding that the Lord had called us to preach the gospel to them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16:6-10)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3000">
              <a:schemeClr val="tx1">
                <a:lumMod val="85000"/>
                <a:lumOff val="1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69000">
              <a:schemeClr val="tx1">
                <a:lumMod val="95000"/>
                <a:lumOff val="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8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15" y="0"/>
            <a:ext cx="2040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tantia" panose="02030602050306030303" pitchFamily="18" charset="0"/>
              </a:rPr>
              <a:t>52 AD</a:t>
            </a:r>
            <a:endParaRPr lang="en-US" sz="5400" b="1" cap="none" spc="50" dirty="0">
              <a:ln w="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892314"/>
            <a:ext cx="4572000" cy="5965685"/>
            <a:chOff x="0" y="892314"/>
            <a:chExt cx="4572000" cy="59656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97"/>
            <a:stretch/>
          </p:blipFill>
          <p:spPr>
            <a:xfrm>
              <a:off x="0" y="1600200"/>
              <a:ext cx="4572000" cy="52577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892314"/>
              <a:ext cx="45720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>
                    <a:solidFill>
                      <a:schemeClr val="bg1"/>
                    </a:solidFill>
                  </a:ln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Constantia" panose="02030602050306030303" pitchFamily="18" charset="0"/>
                </a:rPr>
                <a:t>Lydia of Thyatira</a:t>
              </a:r>
              <a:endPara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nstantia" panose="020306020503060303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892313"/>
            <a:ext cx="4592198" cy="5965685"/>
            <a:chOff x="4572000" y="892313"/>
            <a:chExt cx="4592198" cy="5965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7" t="13750" r="2839"/>
            <a:stretch/>
          </p:blipFill>
          <p:spPr>
            <a:xfrm>
              <a:off x="4573837" y="1600199"/>
              <a:ext cx="4570164" cy="52577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72000" y="892313"/>
              <a:ext cx="4592198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600" dirty="0" smtClean="0">
                  <a:ln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otype Corsiva" panose="03010101010201010101" pitchFamily="66" charset="0"/>
                </a:rPr>
                <a:t>Philippian Jailer</a:t>
              </a:r>
              <a:endParaRPr lang="en-US" sz="4000" b="1" cap="none" spc="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0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803" y="0"/>
            <a:ext cx="211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nstantia" panose="02030602050306030303" pitchFamily="18" charset="0"/>
              </a:rPr>
              <a:t>64 AD</a:t>
            </a:r>
            <a:endParaRPr lang="en-US" sz="5400" b="1" cap="none" spc="50" dirty="0">
              <a:ln w="0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52400" y="923330"/>
            <a:ext cx="4207197" cy="2658070"/>
          </a:xfrm>
          <a:prstGeom prst="wedgeRectCallout">
            <a:avLst>
              <a:gd name="adj1" fmla="val 2210"/>
              <a:gd name="adj2" fmla="val 97180"/>
            </a:avLst>
          </a:prstGeom>
          <a:solidFill>
            <a:srgbClr val="FFFFFF">
              <a:alpha val="60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to me, to live is Christ, and to die is gain.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live on in the flesh, this will mean fruit from my labor; yet what I shall choose I cannot tell.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hard-pressed between the two, having a desire to depart and be with Christ, which is far better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(Phil 1:21-23)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52400" y="923330"/>
            <a:ext cx="4207197" cy="2658070"/>
          </a:xfrm>
          <a:prstGeom prst="wedgeRectCallout">
            <a:avLst>
              <a:gd name="adj1" fmla="val 2210"/>
              <a:gd name="adj2" fmla="val 971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to me, to live is Christ, and to die is gain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live on in the flesh, this will mean fruit from my labor; yet what I shall choose I cannot tell.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hard-pressed between the two, having a desire to depart and be with Christ, which is far better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(Phil 1:21-23)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180" y="0"/>
            <a:ext cx="16546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600" dirty="0" smtClean="0">
                <a:ln w="12700">
                  <a:solidFill>
                    <a:srgbClr val="0D88CF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ristina" panose="03060402040406080204" pitchFamily="66" charset="0"/>
              </a:rPr>
              <a:t>Life</a:t>
            </a:r>
            <a:endParaRPr lang="en-US" sz="7200" b="1" cap="none" spc="600" dirty="0">
              <a:ln w="12700">
                <a:solidFill>
                  <a:srgbClr val="0D88CF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0"/>
            <a:ext cx="2393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600" dirty="0" smtClean="0">
                <a:ln w="12700">
                  <a:solidFill>
                    <a:srgbClr val="0D88CF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ristina" panose="03060402040406080204" pitchFamily="66" charset="0"/>
              </a:rPr>
              <a:t>Death</a:t>
            </a:r>
            <a:endParaRPr lang="en-US" sz="7200" b="1" cap="none" spc="600" dirty="0">
              <a:ln w="12700">
                <a:solidFill>
                  <a:srgbClr val="0D88CF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486400"/>
            <a:ext cx="8001000" cy="1295400"/>
          </a:xfrm>
          <a:prstGeom prst="round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"/>
            <a:ext cx="830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pc="3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Die is Gain</a:t>
            </a:r>
            <a:endParaRPr lang="en-US" sz="13800" spc="3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6666" r="8402" b="14445"/>
          <a:stretch/>
        </p:blipFill>
        <p:spPr>
          <a:xfrm>
            <a:off x="2819781" y="-297316"/>
            <a:ext cx="1791237" cy="22710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686300" y="304800"/>
            <a:ext cx="4381500" cy="2516073"/>
          </a:xfrm>
          <a:prstGeom prst="rect">
            <a:avLst/>
          </a:prstGeom>
          <a:solidFill>
            <a:srgbClr val="000000">
              <a:alpha val="60000"/>
            </a:srgb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Death: Rider of the Pale Horse ~ Rev 6:8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Death: King of Terrors ~ Job 18:14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Death: An Enemy ~ 1 Cor 15:26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Death: A Terrible Separator ~ 2 Sam 12:23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Death: A Feared Adversary ~ Heb 2:15</a:t>
            </a:r>
            <a:endParaRPr lang="en-US" sz="21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7037E-6 L 0.00417 0.7384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9" grpId="0" uiExpand="1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76200"/>
            <a:ext cx="3267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Paul’s View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of Death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0"/>
            <a:ext cx="4267200" cy="1938992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 am hard-pressed between the two, having a desire to depart and be with Christ, which is far better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Philippians 1:23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8400" y="762000"/>
            <a:ext cx="11430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175409"/>
            <a:ext cx="830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pc="3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Die is Gain</a:t>
            </a:r>
            <a:endParaRPr lang="en-US" sz="13800" spc="3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96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403</Words>
  <Application>Microsoft Office PowerPoint</Application>
  <PresentationFormat>On-screen Show (4:3)</PresentationFormat>
  <Paragraphs>66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Deacons Room</cp:lastModifiedBy>
  <cp:revision>35</cp:revision>
  <dcterms:created xsi:type="dcterms:W3CDTF">2013-06-03T13:30:49Z</dcterms:created>
  <dcterms:modified xsi:type="dcterms:W3CDTF">2013-06-09T15:20:29Z</dcterms:modified>
</cp:coreProperties>
</file>