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6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DDB5D-B68F-43A4-91E8-2DDD418B719D}" type="datetimeFigureOut">
              <a:rPr lang="en-US" smtClean="0"/>
              <a:t>12/29/2013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C2898-F41B-45F3-B545-26DFDD99E763}" type="slidenum">
              <a:rPr lang="en-US" smtClean="0"/>
              <a:t>‹#›</a:t>
            </a:fld>
            <a:endParaRPr lang="en-US"/>
          </a:p>
        </p:txBody>
      </p:sp>
    </p:spTree>
    <p:extLst>
      <p:ext uri="{BB962C8B-B14F-4D97-AF65-F5344CB8AC3E}">
        <p14:creationId xmlns:p14="http://schemas.microsoft.com/office/powerpoint/2010/main" val="9210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1</a:t>
            </a:fld>
            <a:endParaRPr lang="en-US"/>
          </a:p>
        </p:txBody>
      </p:sp>
    </p:spTree>
    <p:extLst>
      <p:ext uri="{BB962C8B-B14F-4D97-AF65-F5344CB8AC3E}">
        <p14:creationId xmlns:p14="http://schemas.microsoft.com/office/powerpoint/2010/main" val="179996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2</a:t>
            </a:fld>
            <a:endParaRPr lang="en-US"/>
          </a:p>
        </p:txBody>
      </p:sp>
    </p:spTree>
    <p:extLst>
      <p:ext uri="{BB962C8B-B14F-4D97-AF65-F5344CB8AC3E}">
        <p14:creationId xmlns:p14="http://schemas.microsoft.com/office/powerpoint/2010/main" val="403206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3</a:t>
            </a:fld>
            <a:endParaRPr lang="en-US"/>
          </a:p>
        </p:txBody>
      </p:sp>
    </p:spTree>
    <p:extLst>
      <p:ext uri="{BB962C8B-B14F-4D97-AF65-F5344CB8AC3E}">
        <p14:creationId xmlns:p14="http://schemas.microsoft.com/office/powerpoint/2010/main" val="359026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4</a:t>
            </a:fld>
            <a:endParaRPr lang="en-US"/>
          </a:p>
        </p:txBody>
      </p:sp>
    </p:spTree>
    <p:extLst>
      <p:ext uri="{BB962C8B-B14F-4D97-AF65-F5344CB8AC3E}">
        <p14:creationId xmlns:p14="http://schemas.microsoft.com/office/powerpoint/2010/main" val="355230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5</a:t>
            </a:fld>
            <a:endParaRPr lang="en-US"/>
          </a:p>
        </p:txBody>
      </p:sp>
    </p:spTree>
    <p:extLst>
      <p:ext uri="{BB962C8B-B14F-4D97-AF65-F5344CB8AC3E}">
        <p14:creationId xmlns:p14="http://schemas.microsoft.com/office/powerpoint/2010/main" val="376265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6</a:t>
            </a:fld>
            <a:endParaRPr lang="en-US"/>
          </a:p>
        </p:txBody>
      </p:sp>
    </p:spTree>
    <p:extLst>
      <p:ext uri="{BB962C8B-B14F-4D97-AF65-F5344CB8AC3E}">
        <p14:creationId xmlns:p14="http://schemas.microsoft.com/office/powerpoint/2010/main" val="323183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C2898-F41B-45F3-B545-26DFDD99E763}" type="slidenum">
              <a:rPr lang="en-US" smtClean="0"/>
              <a:t>7</a:t>
            </a:fld>
            <a:endParaRPr lang="en-US"/>
          </a:p>
        </p:txBody>
      </p:sp>
    </p:spTree>
    <p:extLst>
      <p:ext uri="{BB962C8B-B14F-4D97-AF65-F5344CB8AC3E}">
        <p14:creationId xmlns:p14="http://schemas.microsoft.com/office/powerpoint/2010/main" val="417389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279F9-7299-4243-BDBB-C3DC43664116}"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2520875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279F9-7299-4243-BDBB-C3DC43664116}"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2650990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279F9-7299-4243-BDBB-C3DC43664116}"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810105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279F9-7299-4243-BDBB-C3DC43664116}"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4102023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279F9-7299-4243-BDBB-C3DC43664116}"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3033246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279F9-7299-4243-BDBB-C3DC43664116}"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2245170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279F9-7299-4243-BDBB-C3DC43664116}" type="datetimeFigureOut">
              <a:rPr lang="en-US" smtClean="0"/>
              <a:t>12/29/2013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3894204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279F9-7299-4243-BDBB-C3DC43664116}" type="datetimeFigureOut">
              <a:rPr lang="en-US" smtClean="0"/>
              <a:t>12/29/2013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1630327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279F9-7299-4243-BDBB-C3DC43664116}" type="datetimeFigureOut">
              <a:rPr lang="en-US" smtClean="0"/>
              <a:t>12/29/2013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3403842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279F9-7299-4243-BDBB-C3DC43664116}"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921615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279F9-7299-4243-BDBB-C3DC43664116}"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E35C0-2EF8-47F3-B203-94EA9AC410A0}" type="slidenum">
              <a:rPr lang="en-US" smtClean="0"/>
              <a:t>‹#›</a:t>
            </a:fld>
            <a:endParaRPr lang="en-US"/>
          </a:p>
        </p:txBody>
      </p:sp>
    </p:spTree>
    <p:extLst>
      <p:ext uri="{BB962C8B-B14F-4D97-AF65-F5344CB8AC3E}">
        <p14:creationId xmlns:p14="http://schemas.microsoft.com/office/powerpoint/2010/main" val="841948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279F9-7299-4243-BDBB-C3DC43664116}" type="datetimeFigureOut">
              <a:rPr lang="en-US" smtClean="0"/>
              <a:t>12/29/2013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E35C0-2EF8-47F3-B203-94EA9AC410A0}" type="slidenum">
              <a:rPr lang="en-US" smtClean="0"/>
              <a:t>‹#›</a:t>
            </a:fld>
            <a:endParaRPr lang="en-US"/>
          </a:p>
        </p:txBody>
      </p:sp>
    </p:spTree>
    <p:extLst>
      <p:ext uri="{BB962C8B-B14F-4D97-AF65-F5344CB8AC3E}">
        <p14:creationId xmlns:p14="http://schemas.microsoft.com/office/powerpoint/2010/main" val="111313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282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10191"/>
            <a:ext cx="9144000" cy="6047809"/>
          </a:xfrm>
          <a:prstGeom prst="rect">
            <a:avLst/>
          </a:prstGeom>
          <a:noFill/>
        </p:spPr>
        <p:txBody>
          <a:bodyPr wrap="square" rtlCol="0">
            <a:spAutoFit/>
          </a:bodyPr>
          <a:lstStyle/>
          <a:p>
            <a:r>
              <a:rPr lang="en-US" sz="2150" b="1" i="1" baseline="30000" dirty="0" smtClean="0">
                <a:solidFill>
                  <a:srgbClr val="FF0000"/>
                </a:solidFill>
              </a:rPr>
              <a:t>1 </a:t>
            </a:r>
            <a:r>
              <a:rPr lang="en-US" sz="2150" b="1" dirty="0" smtClean="0"/>
              <a:t>But a certain man named Ananias, with Sapphira his wife, sold a possession. </a:t>
            </a:r>
            <a:r>
              <a:rPr lang="en-US" sz="2150" b="1" i="1" baseline="30000" dirty="0" smtClean="0">
                <a:solidFill>
                  <a:srgbClr val="FF0000"/>
                </a:solidFill>
              </a:rPr>
              <a:t>2 </a:t>
            </a:r>
            <a:r>
              <a:rPr lang="en-US" sz="2150" b="1" dirty="0" smtClean="0"/>
              <a:t>And he kept back part of the proceeds, his wife also being aware of it, and brought a certain part and laid it at the apostles’ feet. </a:t>
            </a:r>
            <a:r>
              <a:rPr lang="en-US" sz="2150" b="1" i="1" baseline="30000" dirty="0" smtClean="0">
                <a:solidFill>
                  <a:srgbClr val="FF0000"/>
                </a:solidFill>
              </a:rPr>
              <a:t>3</a:t>
            </a:r>
            <a:r>
              <a:rPr lang="en-US" sz="2150" b="1" baseline="30000" dirty="0" smtClean="0"/>
              <a:t> </a:t>
            </a:r>
            <a:r>
              <a:rPr lang="en-US" sz="2150" b="1" dirty="0" smtClean="0"/>
              <a:t>But Peter said, Ananias, why has Satan filled your heart to lie to the Holy Spirit and keep back part of the price of the land for yourself? </a:t>
            </a:r>
            <a:r>
              <a:rPr lang="en-US" sz="2150" b="1" i="1" baseline="30000" dirty="0" smtClean="0">
                <a:solidFill>
                  <a:srgbClr val="FF0000"/>
                </a:solidFill>
              </a:rPr>
              <a:t>4</a:t>
            </a:r>
            <a:r>
              <a:rPr lang="en-US" sz="2150" b="1" baseline="30000" dirty="0" smtClean="0"/>
              <a:t> </a:t>
            </a:r>
            <a:r>
              <a:rPr lang="en-US" sz="2150" b="1" dirty="0" smtClean="0"/>
              <a:t>While it remained, was it not your own? And after it was sold, was it not in your own control? Why have you conceived this thing in your heart? You have not lied to men but to God. </a:t>
            </a:r>
            <a:r>
              <a:rPr lang="en-US" sz="2150" b="1" i="1" baseline="30000" dirty="0" smtClean="0">
                <a:solidFill>
                  <a:srgbClr val="FF0000"/>
                </a:solidFill>
              </a:rPr>
              <a:t>5 </a:t>
            </a:r>
            <a:r>
              <a:rPr lang="en-US" sz="2150" b="1" dirty="0" smtClean="0"/>
              <a:t>Then Ananias, hearing these words, fell down and breathed his last. So great fear came upon all those who heard these things. </a:t>
            </a:r>
            <a:r>
              <a:rPr lang="en-US" sz="2150" b="1" i="1" baseline="30000" dirty="0" smtClean="0">
                <a:solidFill>
                  <a:srgbClr val="FF0000"/>
                </a:solidFill>
              </a:rPr>
              <a:t>6 </a:t>
            </a:r>
            <a:r>
              <a:rPr lang="en-US" sz="2150" b="1" dirty="0" smtClean="0"/>
              <a:t>And the young men arose and wrapped him up, carried him out, and buried him. </a:t>
            </a:r>
            <a:r>
              <a:rPr lang="en-US" sz="2150" b="1" i="1" baseline="30000" dirty="0" smtClean="0">
                <a:solidFill>
                  <a:srgbClr val="FF0000"/>
                </a:solidFill>
              </a:rPr>
              <a:t>7 </a:t>
            </a:r>
            <a:r>
              <a:rPr lang="en-US" sz="2150" b="1" dirty="0" smtClean="0"/>
              <a:t>Now it was about three hours later when his wife came in, not knowing what had happened. </a:t>
            </a:r>
            <a:r>
              <a:rPr lang="en-US" sz="2150" b="1" i="1" baseline="30000" dirty="0" smtClean="0">
                <a:solidFill>
                  <a:srgbClr val="FF0000"/>
                </a:solidFill>
              </a:rPr>
              <a:t>8 </a:t>
            </a:r>
            <a:r>
              <a:rPr lang="en-US" sz="2150" b="1" dirty="0" smtClean="0"/>
              <a:t>And Peter answered her, tell me whether you sold the land for so much? She said, yes, for so much. </a:t>
            </a:r>
            <a:r>
              <a:rPr lang="en-US" sz="2150" b="1" i="1" baseline="30000" dirty="0" smtClean="0">
                <a:solidFill>
                  <a:srgbClr val="FF0000"/>
                </a:solidFill>
              </a:rPr>
              <a:t>9 </a:t>
            </a:r>
            <a:r>
              <a:rPr lang="en-US" sz="2150" b="1" dirty="0" smtClean="0"/>
              <a:t>Then Peter said to her, how is it that you have agreed together to test the Spirit of the Lord? Look, the feet of those who have buried your husband are at the door, and they will carry you out. </a:t>
            </a:r>
            <a:r>
              <a:rPr lang="en-US" sz="2150" b="1" i="1" baseline="30000" dirty="0" smtClean="0">
                <a:solidFill>
                  <a:srgbClr val="FF0000"/>
                </a:solidFill>
              </a:rPr>
              <a:t>10 </a:t>
            </a:r>
            <a:r>
              <a:rPr lang="en-US" sz="2150" b="1" dirty="0" smtClean="0"/>
              <a:t>Then immediately she fell down at his feet and breathed her last. And the young men came in and found her dead, and carrying her out, buried her by her husband. </a:t>
            </a:r>
            <a:r>
              <a:rPr lang="en-US" sz="2150" b="1" i="1" baseline="30000" dirty="0" smtClean="0">
                <a:solidFill>
                  <a:srgbClr val="FF0000"/>
                </a:solidFill>
              </a:rPr>
              <a:t>11 </a:t>
            </a:r>
            <a:r>
              <a:rPr lang="en-US" sz="2150" b="1" dirty="0" smtClean="0"/>
              <a:t>So great fear came upon all the church and upon all who heard these things.</a:t>
            </a:r>
          </a:p>
        </p:txBody>
      </p:sp>
      <p:sp>
        <p:nvSpPr>
          <p:cNvPr id="3" name="Rectangle 2"/>
          <p:cNvSpPr/>
          <p:nvPr/>
        </p:nvSpPr>
        <p:spPr>
          <a:xfrm>
            <a:off x="2313369" y="0"/>
            <a:ext cx="45172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8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effectLst>
              </a:rPr>
              <a:t>Acts 5:1-11</a:t>
            </a:r>
            <a:endParaRPr lang="en-US" sz="5400" b="1" cap="none" spc="8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186594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974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Rounded Rectangle 6"/>
          <p:cNvSpPr/>
          <p:nvPr/>
        </p:nvSpPr>
        <p:spPr>
          <a:xfrm>
            <a:off x="990600" y="1447800"/>
            <a:ext cx="42672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62722" y="1992362"/>
            <a:ext cx="4676078"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90600" y="2514600"/>
            <a:ext cx="54864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62722" y="3048000"/>
            <a:ext cx="6581078"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1295400"/>
            <a:ext cx="6553200" cy="2308324"/>
          </a:xfrm>
          <a:prstGeom prst="rect">
            <a:avLst/>
          </a:prstGeom>
          <a:noFill/>
        </p:spPr>
        <p:txBody>
          <a:bodyPr wrap="square" rtlCol="0">
            <a:spAutoFit/>
          </a:bodyPr>
          <a:lstStyle/>
          <a:p>
            <a:pPr>
              <a:lnSpc>
                <a:spcPct val="150000"/>
              </a:lnSpc>
            </a:pPr>
            <a:r>
              <a:rPr lang="en-US" sz="2400" b="1" dirty="0" smtClean="0">
                <a:ln w="190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not owning property (vs 4)</a:t>
            </a:r>
          </a:p>
          <a:p>
            <a:pPr>
              <a:lnSpc>
                <a:spcPct val="150000"/>
              </a:lnSpc>
            </a:pPr>
            <a:r>
              <a:rPr lang="en-US" sz="2400" b="1" dirty="0" smtClean="0">
                <a:ln w="190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not selling the property (vs 4)</a:t>
            </a:r>
          </a:p>
          <a:p>
            <a:pPr>
              <a:lnSpc>
                <a:spcPct val="150000"/>
              </a:lnSpc>
            </a:pPr>
            <a:r>
              <a:rPr lang="en-US" sz="2400" b="1" dirty="0" smtClean="0">
                <a:ln w="190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not in giving money to church (vs 2)</a:t>
            </a:r>
          </a:p>
          <a:p>
            <a:pPr>
              <a:lnSpc>
                <a:spcPct val="150000"/>
              </a:lnSpc>
            </a:pPr>
            <a:r>
              <a:rPr lang="en-US" sz="2400" b="1" dirty="0" smtClean="0">
                <a:ln w="190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not in keeping part of the selling price (vs 2)</a:t>
            </a:r>
            <a:endParaRPr lang="en-US" sz="2400" b="1" dirty="0">
              <a:ln w="19050">
                <a:no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205760" y="1572414"/>
            <a:ext cx="6725046" cy="707886"/>
          </a:xfrm>
          <a:prstGeom prst="rect">
            <a:avLst/>
          </a:prstGeom>
          <a:solidFill>
            <a:srgbClr val="FFFF00"/>
          </a:solidFill>
          <a:effectLst>
            <a:glow rad="228600">
              <a:srgbClr val="FF0000">
                <a:alpha val="80000"/>
              </a:srgbClr>
            </a:glow>
          </a:effectLst>
        </p:spPr>
        <p:txBody>
          <a:bodyPr wrap="none" lIns="91440" tIns="45720" rIns="91440" bIns="45720">
            <a:spAutoFit/>
          </a:bodyPr>
          <a:lstStyle/>
          <a:p>
            <a:pPr algn="ctr"/>
            <a:r>
              <a:rPr lang="en-US" sz="4000" b="1" dirty="0" smtClean="0">
                <a:ln w="10541" cmpd="sng">
                  <a:solidFill>
                    <a:srgbClr val="7D7D7D">
                      <a:tint val="100000"/>
                      <a:shade val="100000"/>
                      <a:satMod val="110000"/>
                    </a:srgbClr>
                  </a:solidFill>
                  <a:prstDash val="solid"/>
                </a:ln>
                <a:latin typeface="Copperplate Gothic Light" panose="020E0507020206020404" pitchFamily="34" charset="0"/>
              </a:rPr>
              <a:t>They lied to the church</a:t>
            </a:r>
            <a:endParaRPr lang="en-US" sz="4000" b="1" cap="none" spc="0" dirty="0">
              <a:ln w="10541" cmpd="sng">
                <a:solidFill>
                  <a:srgbClr val="7D7D7D">
                    <a:tint val="100000"/>
                    <a:shade val="100000"/>
                    <a:satMod val="110000"/>
                  </a:srgbClr>
                </a:solidFill>
                <a:prstDash val="solid"/>
              </a:ln>
              <a:effectLst/>
              <a:latin typeface="Copperplate Gothic Light" panose="020E0507020206020404" pitchFamily="34" charset="0"/>
            </a:endParaRPr>
          </a:p>
        </p:txBody>
      </p:sp>
      <p:sp>
        <p:nvSpPr>
          <p:cNvPr id="17" name="Rectangle 16"/>
          <p:cNvSpPr/>
          <p:nvPr/>
        </p:nvSpPr>
        <p:spPr>
          <a:xfrm>
            <a:off x="922060" y="2583359"/>
            <a:ext cx="7256153" cy="707886"/>
          </a:xfrm>
          <a:prstGeom prst="rect">
            <a:avLst/>
          </a:prstGeom>
          <a:solidFill>
            <a:srgbClr val="FFFF00"/>
          </a:solidFill>
          <a:effectLst>
            <a:glow rad="228600">
              <a:srgbClr val="FF0000">
                <a:alpha val="80000"/>
              </a:srgbClr>
            </a:glow>
          </a:effectLst>
        </p:spPr>
        <p:txBody>
          <a:bodyPr wrap="none" lIns="91440" tIns="45720" rIns="91440" bIns="45720">
            <a:spAutoFit/>
          </a:bodyPr>
          <a:lstStyle/>
          <a:p>
            <a:pPr algn="ctr"/>
            <a:r>
              <a:rPr lang="en-US" sz="4000" b="1" dirty="0" smtClean="0">
                <a:ln w="10541" cmpd="sng">
                  <a:solidFill>
                    <a:srgbClr val="7D7D7D">
                      <a:tint val="100000"/>
                      <a:shade val="100000"/>
                      <a:satMod val="110000"/>
                    </a:srgbClr>
                  </a:solidFill>
                  <a:prstDash val="solid"/>
                </a:ln>
                <a:latin typeface="Copperplate Gothic Light" panose="020E0507020206020404" pitchFamily="34" charset="0"/>
              </a:rPr>
              <a:t>They lied to the Apostles</a:t>
            </a:r>
            <a:endParaRPr lang="en-US" sz="4000" b="1" cap="none" spc="0" dirty="0">
              <a:ln w="10541" cmpd="sng">
                <a:solidFill>
                  <a:srgbClr val="7D7D7D">
                    <a:tint val="100000"/>
                    <a:shade val="100000"/>
                    <a:satMod val="110000"/>
                  </a:srgbClr>
                </a:solidFill>
                <a:prstDash val="solid"/>
              </a:ln>
              <a:effectLst/>
              <a:latin typeface="Copperplate Gothic Light" panose="020E0507020206020404" pitchFamily="34" charset="0"/>
            </a:endParaRPr>
          </a:p>
        </p:txBody>
      </p:sp>
      <p:sp>
        <p:nvSpPr>
          <p:cNvPr id="18" name="Rectangle 17"/>
          <p:cNvSpPr/>
          <p:nvPr/>
        </p:nvSpPr>
        <p:spPr>
          <a:xfrm>
            <a:off x="474920" y="3573959"/>
            <a:ext cx="8150436" cy="707886"/>
          </a:xfrm>
          <a:prstGeom prst="rect">
            <a:avLst/>
          </a:prstGeom>
          <a:solidFill>
            <a:srgbClr val="FFFF00"/>
          </a:solidFill>
          <a:effectLst>
            <a:glow rad="228600">
              <a:srgbClr val="FF0000">
                <a:alpha val="80000"/>
              </a:srgbClr>
            </a:glow>
          </a:effectLst>
        </p:spPr>
        <p:txBody>
          <a:bodyPr wrap="none" lIns="91440" tIns="45720" rIns="91440" bIns="45720">
            <a:spAutoFit/>
          </a:bodyPr>
          <a:lstStyle/>
          <a:p>
            <a:pPr algn="ctr"/>
            <a:r>
              <a:rPr lang="en-US" sz="4000" b="1" dirty="0" smtClean="0">
                <a:ln w="10541" cmpd="sng">
                  <a:solidFill>
                    <a:srgbClr val="7D7D7D">
                      <a:tint val="100000"/>
                      <a:shade val="100000"/>
                      <a:satMod val="110000"/>
                    </a:srgbClr>
                  </a:solidFill>
                  <a:prstDash val="solid"/>
                </a:ln>
                <a:latin typeface="Copperplate Gothic Light" panose="020E0507020206020404" pitchFamily="34" charset="0"/>
              </a:rPr>
              <a:t>They lied to God/Holy Spirit</a:t>
            </a:r>
            <a:endParaRPr lang="en-US" sz="4000" b="1" cap="none" spc="0" dirty="0">
              <a:ln w="10541" cmpd="sng">
                <a:solidFill>
                  <a:srgbClr val="7D7D7D">
                    <a:tint val="100000"/>
                    <a:shade val="100000"/>
                    <a:satMod val="110000"/>
                  </a:srgbClr>
                </a:solidFill>
                <a:prstDash val="solid"/>
              </a:ln>
              <a:effectLst/>
              <a:latin typeface="Copperplate Gothic Light" panose="020E0507020206020404" pitchFamily="34" charset="0"/>
            </a:endParaRPr>
          </a:p>
        </p:txBody>
      </p:sp>
      <p:sp>
        <p:nvSpPr>
          <p:cNvPr id="19" name="Rectangle 18"/>
          <p:cNvSpPr/>
          <p:nvPr/>
        </p:nvSpPr>
        <p:spPr>
          <a:xfrm>
            <a:off x="411812" y="4572000"/>
            <a:ext cx="8388514" cy="707886"/>
          </a:xfrm>
          <a:prstGeom prst="rect">
            <a:avLst/>
          </a:prstGeom>
          <a:solidFill>
            <a:srgbClr val="FFFF00"/>
          </a:solidFill>
          <a:effectLst>
            <a:glow rad="228600">
              <a:srgbClr val="FF0000">
                <a:alpha val="80000"/>
              </a:srgbClr>
            </a:glow>
          </a:effectLst>
        </p:spPr>
        <p:txBody>
          <a:bodyPr wrap="none" lIns="91440" tIns="45720" rIns="91440" bIns="45720">
            <a:spAutoFit/>
          </a:bodyPr>
          <a:lstStyle/>
          <a:p>
            <a:pPr algn="ctr"/>
            <a:r>
              <a:rPr lang="en-US" sz="4000" b="1" dirty="0" smtClean="0">
                <a:ln w="10541" cmpd="sng">
                  <a:solidFill>
                    <a:srgbClr val="7D7D7D">
                      <a:tint val="100000"/>
                      <a:shade val="100000"/>
                      <a:satMod val="110000"/>
                    </a:srgbClr>
                  </a:solidFill>
                  <a:prstDash val="solid"/>
                </a:ln>
                <a:latin typeface="Copperplate Gothic Light" panose="020E0507020206020404" pitchFamily="34" charset="0"/>
              </a:rPr>
              <a:t>They Tested the Spirit of God</a:t>
            </a:r>
            <a:endParaRPr lang="en-US" sz="4000" b="1" cap="none" spc="0" dirty="0">
              <a:ln w="10541" cmpd="sng">
                <a:solidFill>
                  <a:srgbClr val="7D7D7D">
                    <a:tint val="100000"/>
                    <a:shade val="100000"/>
                    <a:satMod val="110000"/>
                  </a:srgbClr>
                </a:solidFill>
                <a:prstDash val="solid"/>
              </a:ln>
              <a:effectLst/>
              <a:latin typeface="Copperplate Gothic Light" panose="020E0507020206020404" pitchFamily="34" charset="0"/>
            </a:endParaRPr>
          </a:p>
        </p:txBody>
      </p:sp>
      <p:pic>
        <p:nvPicPr>
          <p:cNvPr id="21" name="Picture 20"/>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7878" y="0"/>
            <a:ext cx="9144004" cy="6855246"/>
          </a:xfrm>
          <a:prstGeom prst="rect">
            <a:avLst/>
          </a:prstGeom>
        </p:spPr>
      </p:pic>
      <p:sp>
        <p:nvSpPr>
          <p:cNvPr id="5" name="Rectangle 4"/>
          <p:cNvSpPr/>
          <p:nvPr/>
        </p:nvSpPr>
        <p:spPr>
          <a:xfrm>
            <a:off x="1764539" y="2754"/>
            <a:ext cx="5626861" cy="1569660"/>
          </a:xfrm>
          <a:prstGeom prst="rect">
            <a:avLst/>
          </a:prstGeom>
          <a:noFill/>
        </p:spPr>
        <p:txBody>
          <a:bodyPr wrap="none" lIns="91440" tIns="45720" rIns="91440" bIns="45720">
            <a:spAutoFit/>
          </a:bodyPr>
          <a:lstStyle/>
          <a:p>
            <a:pPr algn="ctr"/>
            <a:r>
              <a:rPr lang="en-US" sz="9600" b="1" cap="none" spc="0" dirty="0" smtClean="0">
                <a:ln w="17780" cmpd="sng">
                  <a:solidFill>
                    <a:sysClr val="windowText" lastClr="000000"/>
                  </a:solidFill>
                  <a:prstDash val="solid"/>
                  <a:miter lim="800000"/>
                </a:ln>
                <a:solidFill>
                  <a:srgbClr val="FF0000"/>
                </a:solidFill>
                <a:effectLst>
                  <a:outerShdw blurRad="50800" algn="tl" rotWithShape="0">
                    <a:srgbClr val="000000"/>
                  </a:outerShdw>
                </a:effectLst>
                <a:latin typeface="Chiller" panose="04020404031007020602" pitchFamily="82" charset="0"/>
              </a:rPr>
              <a:t>The Deadly Sin</a:t>
            </a:r>
            <a:endParaRPr lang="en-US" sz="96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latin typeface="Chiller" panose="04020404031007020602" pitchFamily="82" charset="0"/>
            </a:endParaRPr>
          </a:p>
        </p:txBody>
      </p:sp>
    </p:spTree>
    <p:extLst>
      <p:ext uri="{BB962C8B-B14F-4D97-AF65-F5344CB8AC3E}">
        <p14:creationId xmlns:p14="http://schemas.microsoft.com/office/powerpoint/2010/main" val="914022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2000"/>
                                        <p:tgtEl>
                                          <p:spTgt spid="6">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2000"/>
                                        <p:tgtEl>
                                          <p:spTgt spid="6">
                                            <p:txEl>
                                              <p:pRg st="2" end="2"/>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2000"/>
                                        <p:tgtEl>
                                          <p:spTgt spid="6">
                                            <p:txEl>
                                              <p:pRg st="3" end="3"/>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6">
                                            <p:txEl>
                                              <p:pRg st="0" end="0"/>
                                            </p:txEl>
                                          </p:spTgt>
                                        </p:tgtEl>
                                      </p:cBhvr>
                                    </p:animEffect>
                                    <p:set>
                                      <p:cBhvr>
                                        <p:cTn id="39" dur="1" fill="hold">
                                          <p:stCondLst>
                                            <p:cond delay="499"/>
                                          </p:stCondLst>
                                        </p:cTn>
                                        <p:tgtEl>
                                          <p:spTgt spid="6">
                                            <p:txEl>
                                              <p:pRg st="0" end="0"/>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
                                            <p:txEl>
                                              <p:pRg st="1" end="1"/>
                                            </p:txEl>
                                          </p:spTgt>
                                        </p:tgtEl>
                                      </p:cBhvr>
                                    </p:animEffect>
                                    <p:set>
                                      <p:cBhvr>
                                        <p:cTn id="42" dur="1" fill="hold">
                                          <p:stCondLst>
                                            <p:cond delay="499"/>
                                          </p:stCondLst>
                                        </p:cTn>
                                        <p:tgtEl>
                                          <p:spTgt spid="6">
                                            <p:txEl>
                                              <p:pRg st="1" end="1"/>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
                                            <p:txEl>
                                              <p:pRg st="2" end="2"/>
                                            </p:txEl>
                                          </p:spTgt>
                                        </p:tgtEl>
                                      </p:cBhvr>
                                    </p:animEffect>
                                    <p:set>
                                      <p:cBhvr>
                                        <p:cTn id="45" dur="1" fill="hold">
                                          <p:stCondLst>
                                            <p:cond delay="499"/>
                                          </p:stCondLst>
                                        </p:cTn>
                                        <p:tgtEl>
                                          <p:spTgt spid="6">
                                            <p:txEl>
                                              <p:pRg st="2" end="2"/>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xEl>
                                              <p:pRg st="3" end="3"/>
                                            </p:txEl>
                                          </p:spTgt>
                                        </p:tgtEl>
                                      </p:cBhvr>
                                    </p:animEffect>
                                    <p:set>
                                      <p:cBhvr>
                                        <p:cTn id="48" dur="1" fill="hold">
                                          <p:stCondLst>
                                            <p:cond delay="499"/>
                                          </p:stCondLst>
                                        </p:cTn>
                                        <p:tgtEl>
                                          <p:spTgt spid="6">
                                            <p:txEl>
                                              <p:pRg st="3" end="3"/>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53" presetClass="entr" presetSubtype="52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3000" fill="hold"/>
                                        <p:tgtEl>
                                          <p:spTgt spid="16"/>
                                        </p:tgtEl>
                                        <p:attrNameLst>
                                          <p:attrName>ppt_w</p:attrName>
                                        </p:attrNameLst>
                                      </p:cBhvr>
                                      <p:tavLst>
                                        <p:tav tm="0">
                                          <p:val>
                                            <p:fltVal val="0"/>
                                          </p:val>
                                        </p:tav>
                                        <p:tav tm="100000">
                                          <p:val>
                                            <p:strVal val="#ppt_w"/>
                                          </p:val>
                                        </p:tav>
                                      </p:tavLst>
                                    </p:anim>
                                    <p:anim calcmode="lin" valueType="num">
                                      <p:cBhvr>
                                        <p:cTn id="64" dur="3000" fill="hold"/>
                                        <p:tgtEl>
                                          <p:spTgt spid="16"/>
                                        </p:tgtEl>
                                        <p:attrNameLst>
                                          <p:attrName>ppt_h</p:attrName>
                                        </p:attrNameLst>
                                      </p:cBhvr>
                                      <p:tavLst>
                                        <p:tav tm="0">
                                          <p:val>
                                            <p:fltVal val="0"/>
                                          </p:val>
                                        </p:tav>
                                        <p:tav tm="100000">
                                          <p:val>
                                            <p:strVal val="#ppt_h"/>
                                          </p:val>
                                        </p:tav>
                                      </p:tavLst>
                                    </p:anim>
                                    <p:animEffect transition="in" filter="fade">
                                      <p:cBhvr>
                                        <p:cTn id="65" dur="3000"/>
                                        <p:tgtEl>
                                          <p:spTgt spid="16"/>
                                        </p:tgtEl>
                                      </p:cBhvr>
                                    </p:animEffect>
                                    <p:anim calcmode="lin" valueType="num">
                                      <p:cBhvr>
                                        <p:cTn id="66" dur="3000" fill="hold"/>
                                        <p:tgtEl>
                                          <p:spTgt spid="16"/>
                                        </p:tgtEl>
                                        <p:attrNameLst>
                                          <p:attrName>ppt_x</p:attrName>
                                        </p:attrNameLst>
                                      </p:cBhvr>
                                      <p:tavLst>
                                        <p:tav tm="0">
                                          <p:val>
                                            <p:fltVal val="0.5"/>
                                          </p:val>
                                        </p:tav>
                                        <p:tav tm="100000">
                                          <p:val>
                                            <p:strVal val="#ppt_x"/>
                                          </p:val>
                                        </p:tav>
                                      </p:tavLst>
                                    </p:anim>
                                    <p:anim calcmode="lin" valueType="num">
                                      <p:cBhvr>
                                        <p:cTn id="67" dur="30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0" fill="hold"/>
                                        <p:tgtEl>
                                          <p:spTgt spid="17"/>
                                        </p:tgtEl>
                                        <p:attrNameLst>
                                          <p:attrName>ppt_w</p:attrName>
                                        </p:attrNameLst>
                                      </p:cBhvr>
                                      <p:tavLst>
                                        <p:tav tm="0">
                                          <p:val>
                                            <p:fltVal val="0"/>
                                          </p:val>
                                        </p:tav>
                                        <p:tav tm="100000">
                                          <p:val>
                                            <p:strVal val="#ppt_w"/>
                                          </p:val>
                                        </p:tav>
                                      </p:tavLst>
                                    </p:anim>
                                    <p:anim calcmode="lin" valueType="num">
                                      <p:cBhvr>
                                        <p:cTn id="73" dur="3000" fill="hold"/>
                                        <p:tgtEl>
                                          <p:spTgt spid="17"/>
                                        </p:tgtEl>
                                        <p:attrNameLst>
                                          <p:attrName>ppt_h</p:attrName>
                                        </p:attrNameLst>
                                      </p:cBhvr>
                                      <p:tavLst>
                                        <p:tav tm="0">
                                          <p:val>
                                            <p:fltVal val="0"/>
                                          </p:val>
                                        </p:tav>
                                        <p:tav tm="100000">
                                          <p:val>
                                            <p:strVal val="#ppt_h"/>
                                          </p:val>
                                        </p:tav>
                                      </p:tavLst>
                                    </p:anim>
                                    <p:animEffect transition="in" filter="fade">
                                      <p:cBhvr>
                                        <p:cTn id="74" dur="3000"/>
                                        <p:tgtEl>
                                          <p:spTgt spid="17"/>
                                        </p:tgtEl>
                                      </p:cBhvr>
                                    </p:animEffect>
                                    <p:anim calcmode="lin" valueType="num">
                                      <p:cBhvr>
                                        <p:cTn id="75" dur="3000" fill="hold"/>
                                        <p:tgtEl>
                                          <p:spTgt spid="17"/>
                                        </p:tgtEl>
                                        <p:attrNameLst>
                                          <p:attrName>ppt_x</p:attrName>
                                        </p:attrNameLst>
                                      </p:cBhvr>
                                      <p:tavLst>
                                        <p:tav tm="0">
                                          <p:val>
                                            <p:fltVal val="0.5"/>
                                          </p:val>
                                        </p:tav>
                                        <p:tav tm="100000">
                                          <p:val>
                                            <p:strVal val="#ppt_x"/>
                                          </p:val>
                                        </p:tav>
                                      </p:tavLst>
                                    </p:anim>
                                    <p:anim calcmode="lin" valueType="num">
                                      <p:cBhvr>
                                        <p:cTn id="76" dur="30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3000" fill="hold"/>
                                        <p:tgtEl>
                                          <p:spTgt spid="18"/>
                                        </p:tgtEl>
                                        <p:attrNameLst>
                                          <p:attrName>ppt_w</p:attrName>
                                        </p:attrNameLst>
                                      </p:cBhvr>
                                      <p:tavLst>
                                        <p:tav tm="0">
                                          <p:val>
                                            <p:fltVal val="0"/>
                                          </p:val>
                                        </p:tav>
                                        <p:tav tm="100000">
                                          <p:val>
                                            <p:strVal val="#ppt_w"/>
                                          </p:val>
                                        </p:tav>
                                      </p:tavLst>
                                    </p:anim>
                                    <p:anim calcmode="lin" valueType="num">
                                      <p:cBhvr>
                                        <p:cTn id="82" dur="3000" fill="hold"/>
                                        <p:tgtEl>
                                          <p:spTgt spid="18"/>
                                        </p:tgtEl>
                                        <p:attrNameLst>
                                          <p:attrName>ppt_h</p:attrName>
                                        </p:attrNameLst>
                                      </p:cBhvr>
                                      <p:tavLst>
                                        <p:tav tm="0">
                                          <p:val>
                                            <p:fltVal val="0"/>
                                          </p:val>
                                        </p:tav>
                                        <p:tav tm="100000">
                                          <p:val>
                                            <p:strVal val="#ppt_h"/>
                                          </p:val>
                                        </p:tav>
                                      </p:tavLst>
                                    </p:anim>
                                    <p:animEffect transition="in" filter="fade">
                                      <p:cBhvr>
                                        <p:cTn id="83" dur="3000"/>
                                        <p:tgtEl>
                                          <p:spTgt spid="18"/>
                                        </p:tgtEl>
                                      </p:cBhvr>
                                    </p:animEffect>
                                    <p:anim calcmode="lin" valueType="num">
                                      <p:cBhvr>
                                        <p:cTn id="84" dur="3000" fill="hold"/>
                                        <p:tgtEl>
                                          <p:spTgt spid="18"/>
                                        </p:tgtEl>
                                        <p:attrNameLst>
                                          <p:attrName>ppt_x</p:attrName>
                                        </p:attrNameLst>
                                      </p:cBhvr>
                                      <p:tavLst>
                                        <p:tav tm="0">
                                          <p:val>
                                            <p:fltVal val="0.5"/>
                                          </p:val>
                                        </p:tav>
                                        <p:tav tm="100000">
                                          <p:val>
                                            <p:strVal val="#ppt_x"/>
                                          </p:val>
                                        </p:tav>
                                      </p:tavLst>
                                    </p:anim>
                                    <p:anim calcmode="lin" valueType="num">
                                      <p:cBhvr>
                                        <p:cTn id="85" dur="30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3000" fill="hold"/>
                                        <p:tgtEl>
                                          <p:spTgt spid="19"/>
                                        </p:tgtEl>
                                        <p:attrNameLst>
                                          <p:attrName>ppt_w</p:attrName>
                                        </p:attrNameLst>
                                      </p:cBhvr>
                                      <p:tavLst>
                                        <p:tav tm="0">
                                          <p:val>
                                            <p:fltVal val="0"/>
                                          </p:val>
                                        </p:tav>
                                        <p:tav tm="100000">
                                          <p:val>
                                            <p:strVal val="#ppt_w"/>
                                          </p:val>
                                        </p:tav>
                                      </p:tavLst>
                                    </p:anim>
                                    <p:anim calcmode="lin" valueType="num">
                                      <p:cBhvr>
                                        <p:cTn id="91" dur="3000" fill="hold"/>
                                        <p:tgtEl>
                                          <p:spTgt spid="19"/>
                                        </p:tgtEl>
                                        <p:attrNameLst>
                                          <p:attrName>ppt_h</p:attrName>
                                        </p:attrNameLst>
                                      </p:cBhvr>
                                      <p:tavLst>
                                        <p:tav tm="0">
                                          <p:val>
                                            <p:fltVal val="0"/>
                                          </p:val>
                                        </p:tav>
                                        <p:tav tm="100000">
                                          <p:val>
                                            <p:strVal val="#ppt_h"/>
                                          </p:val>
                                        </p:tav>
                                      </p:tavLst>
                                    </p:anim>
                                    <p:animEffect transition="in" filter="fade">
                                      <p:cBhvr>
                                        <p:cTn id="92" dur="3000"/>
                                        <p:tgtEl>
                                          <p:spTgt spid="19"/>
                                        </p:tgtEl>
                                      </p:cBhvr>
                                    </p:animEffect>
                                    <p:anim calcmode="lin" valueType="num">
                                      <p:cBhvr>
                                        <p:cTn id="93" dur="3000" fill="hold"/>
                                        <p:tgtEl>
                                          <p:spTgt spid="19"/>
                                        </p:tgtEl>
                                        <p:attrNameLst>
                                          <p:attrName>ppt_x</p:attrName>
                                        </p:attrNameLst>
                                      </p:cBhvr>
                                      <p:tavLst>
                                        <p:tav tm="0">
                                          <p:val>
                                            <p:fltVal val="0.5"/>
                                          </p:val>
                                        </p:tav>
                                        <p:tav tm="100000">
                                          <p:val>
                                            <p:strVal val="#ppt_x"/>
                                          </p:val>
                                        </p:tav>
                                      </p:tavLst>
                                    </p:anim>
                                    <p:anim calcmode="lin" valueType="num">
                                      <p:cBhvr>
                                        <p:cTn id="94" dur="30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dissolve">
                                      <p:cBhvr>
                                        <p:cTn id="9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5" grpId="0" animBg="1"/>
      <p:bldP spid="15" grpId="1" animBg="1"/>
      <p:bldP spid="6" grpId="0" uiExpand="1" build="p" bldLvl="5"/>
      <p:bldP spid="6" grpId="1" build="allAtOnce"/>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 y="0"/>
            <a:ext cx="9143245" cy="6857434"/>
          </a:xfrm>
          <a:prstGeom prst="rect">
            <a:avLst/>
          </a:prstGeom>
        </p:spPr>
      </p:pic>
      <p:sp>
        <p:nvSpPr>
          <p:cNvPr id="2" name="TextBox 1"/>
          <p:cNvSpPr txBox="1"/>
          <p:nvPr/>
        </p:nvSpPr>
        <p:spPr>
          <a:xfrm>
            <a:off x="5715000" y="0"/>
            <a:ext cx="3429000" cy="3046988"/>
          </a:xfrm>
          <a:prstGeom prst="rect">
            <a:avLst/>
          </a:prstGeom>
          <a:noFill/>
        </p:spPr>
        <p:txBody>
          <a:bodyPr wrap="square" rtlCol="0">
            <a:spAutoFit/>
          </a:bodyPr>
          <a:lstStyle/>
          <a:p>
            <a:r>
              <a:rPr lang="en-US" sz="2400" b="1" dirty="0" smtClean="0">
                <a:ln>
                  <a:solidFill>
                    <a:schemeClr val="bg1"/>
                  </a:solidFill>
                </a:ln>
                <a:solidFill>
                  <a:schemeClr val="bg1"/>
                </a:solidFill>
                <a:effectLst>
                  <a:outerShdw blurRad="38100" dist="38100" dir="2700000" algn="tl">
                    <a:srgbClr val="000000">
                      <a:alpha val="43137"/>
                    </a:srgbClr>
                  </a:outerShdw>
                </a:effectLst>
              </a:rPr>
              <a:t>Hypocrite: From Greek </a:t>
            </a:r>
            <a:r>
              <a:rPr lang="en-US" sz="2400" b="1" i="1" dirty="0" smtClean="0">
                <a:ln>
                  <a:solidFill>
                    <a:schemeClr val="bg1"/>
                  </a:solidFill>
                </a:ln>
                <a:solidFill>
                  <a:schemeClr val="bg1"/>
                </a:solidFill>
                <a:effectLst>
                  <a:outerShdw blurRad="38100" dist="38100" dir="2700000" algn="tl">
                    <a:srgbClr val="000000">
                      <a:alpha val="43137"/>
                    </a:srgbClr>
                  </a:outerShdw>
                </a:effectLst>
              </a:rPr>
              <a:t>hypokrisis</a:t>
            </a:r>
            <a:r>
              <a:rPr lang="en-US" sz="2400" b="1" dirty="0" smtClean="0">
                <a:ln>
                  <a:solidFill>
                    <a:schemeClr val="bg1"/>
                  </a:solidFill>
                </a:ln>
                <a:solidFill>
                  <a:schemeClr val="bg1"/>
                </a:solidFill>
                <a:effectLst>
                  <a:outerShdw blurRad="38100" dist="38100" dir="2700000" algn="tl">
                    <a:srgbClr val="000000">
                      <a:alpha val="43137"/>
                    </a:srgbClr>
                  </a:outerShdw>
                </a:effectLst>
              </a:rPr>
              <a:t>:</a:t>
            </a:r>
          </a:p>
          <a:p>
            <a:pPr marL="457200" indent="-457200">
              <a:buFont typeface="+mj-lt"/>
              <a:buAutoNum type="arabicPeriod"/>
            </a:pPr>
            <a:r>
              <a:rPr lang="en-US" sz="2400" b="1" dirty="0">
                <a:ln>
                  <a:solidFill>
                    <a:schemeClr val="bg1"/>
                  </a:solidFill>
                </a:ln>
                <a:solidFill>
                  <a:schemeClr val="bg1"/>
                </a:solidFill>
                <a:effectLst>
                  <a:outerShdw blurRad="38100" dist="38100" dir="2700000" algn="tl">
                    <a:srgbClr val="000000">
                      <a:alpha val="43137"/>
                    </a:srgbClr>
                  </a:outerShdw>
                </a:effectLst>
              </a:rPr>
              <a:t>A</a:t>
            </a:r>
            <a:r>
              <a:rPr lang="en-US" sz="2400" b="1" dirty="0" smtClean="0">
                <a:ln>
                  <a:solidFill>
                    <a:schemeClr val="bg1"/>
                  </a:solidFill>
                </a:ln>
                <a:solidFill>
                  <a:schemeClr val="bg1"/>
                </a:solidFill>
                <a:effectLst>
                  <a:outerShdw blurRad="38100" dist="38100" dir="2700000" algn="tl">
                    <a:srgbClr val="000000">
                      <a:alpha val="43137"/>
                    </a:srgbClr>
                  </a:outerShdw>
                </a:effectLst>
              </a:rPr>
              <a:t>ct of playing a part on the stage.</a:t>
            </a:r>
          </a:p>
          <a:p>
            <a:pPr marL="457200" indent="-457200">
              <a:buFont typeface="+mj-lt"/>
              <a:buAutoNum type="arabicPeriod"/>
            </a:pPr>
            <a:r>
              <a:rPr lang="en-US" sz="2400" b="1" dirty="0" smtClean="0">
                <a:ln>
                  <a:solidFill>
                    <a:schemeClr val="bg1"/>
                  </a:solidFill>
                </a:ln>
                <a:solidFill>
                  <a:schemeClr val="bg1"/>
                </a:solidFill>
                <a:effectLst>
                  <a:outerShdw blurRad="38100" dist="38100" dir="2700000" algn="tl">
                    <a:srgbClr val="000000">
                      <a:alpha val="43137"/>
                    </a:srgbClr>
                  </a:outerShdw>
                </a:effectLst>
              </a:rPr>
              <a:t>A dissembler, deceiver.</a:t>
            </a:r>
            <a:endParaRPr lang="en-US" sz="2400" b="1" dirty="0" smtClean="0">
              <a:ln>
                <a:solidFill>
                  <a:srgbClr val="FF0000"/>
                </a:solidFill>
              </a:ln>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en-US" sz="2400" b="1" dirty="0" smtClean="0">
                <a:ln>
                  <a:solidFill>
                    <a:schemeClr val="bg1"/>
                  </a:solidFill>
                </a:ln>
                <a:solidFill>
                  <a:schemeClr val="bg1"/>
                </a:solidFill>
                <a:effectLst>
                  <a:outerShdw blurRad="38100" dist="38100" dir="2700000" algn="tl">
                    <a:srgbClr val="000000">
                      <a:alpha val="43137"/>
                    </a:srgbClr>
                  </a:outerShdw>
                </a:effectLst>
              </a:rPr>
              <a:t>An intentional fake, a phony, a fraud.</a:t>
            </a:r>
            <a:endParaRPr lang="en-US" sz="2400" b="1" dirty="0">
              <a:ln>
                <a:solidFill>
                  <a:schemeClr val="bg1"/>
                </a:solidFill>
              </a:ln>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 y="2895600"/>
            <a:ext cx="9144001" cy="3785652"/>
          </a:xfrm>
          <a:prstGeom prst="rect">
            <a:avLst/>
          </a:prstGeom>
          <a:solidFill>
            <a:srgbClr val="000000">
              <a:alpha val="60000"/>
            </a:srgbClr>
          </a:solidFill>
        </p:spPr>
        <p:txBody>
          <a:bodyPr wrap="square" rtlCol="0">
            <a:spAutoFit/>
          </a:bodyPr>
          <a:lstStyle/>
          <a:p>
            <a:pPr marL="285750" indent="-285750">
              <a:buFont typeface="Wingdings" panose="05000000000000000000" pitchFamily="2" charset="2"/>
              <a:buChar char="Ø"/>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Hypocrisy is deliberate deception—trying to convince people we are more spiritual than we really are.</a:t>
            </a:r>
          </a:p>
          <a:p>
            <a:pPr marL="285750" indent="-285750">
              <a:buFont typeface="Wingdings" panose="05000000000000000000" pitchFamily="2" charset="2"/>
              <a:buChar char="Ø"/>
            </a:pPr>
            <a:endPar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hypocrite is a person who is not himself on Sunday!</a:t>
            </a:r>
          </a:p>
          <a:p>
            <a:pPr marL="285750" indent="-285750">
              <a:buFont typeface="Wingdings" panose="05000000000000000000" pitchFamily="2" charset="2"/>
              <a:buChar char="Ø"/>
            </a:pPr>
            <a:endPar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Hypocrisy is hiding things we do that we shouldn’t—not because they are sinful, but because we would be ashamed if they were known by our family and by others.</a:t>
            </a:r>
          </a:p>
          <a:p>
            <a:pPr marL="285750" indent="-285750">
              <a:buFont typeface="Wingdings" panose="05000000000000000000" pitchFamily="2" charset="2"/>
              <a:buChar char="Ø"/>
            </a:pPr>
            <a:endPar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Hypocrisy is putting on a godly front in order to conceal sin.</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4937592" y="11243"/>
            <a:ext cx="4206408" cy="2339102"/>
          </a:xfrm>
          <a:prstGeom prst="rect">
            <a:avLst/>
          </a:prstGeom>
          <a:noFill/>
        </p:spPr>
        <p:txBody>
          <a:bodyPr wrap="none" lIns="91440" tIns="45720" rIns="91440" bIns="45720">
            <a:spAutoFit/>
          </a:bodyPr>
          <a:lstStyle/>
          <a:p>
            <a:pPr algn="ctr"/>
            <a:r>
              <a:rPr lang="en-US" sz="4800" b="1" u="sng" cap="none" spc="0" dirty="0" smtClean="0">
                <a:ln w="9525" cmpd="sng">
                  <a:solidFill>
                    <a:schemeClr val="bg1"/>
                  </a:solidFill>
                  <a:prstDash val="solid"/>
                  <a:miter lim="800000"/>
                </a:ln>
                <a:solidFill>
                  <a:srgbClr val="FF0000"/>
                </a:solidFill>
                <a:effectLst>
                  <a:outerShdw blurRad="50800" algn="tl" rotWithShape="0">
                    <a:srgbClr val="000000"/>
                  </a:outerShdw>
                </a:effectLst>
                <a:latin typeface="Times New Roman" panose="02020603050405020304" pitchFamily="18" charset="0"/>
                <a:cs typeface="Times New Roman" panose="02020603050405020304" pitchFamily="18" charset="0"/>
              </a:rPr>
              <a:t>Hypocrisy</a:t>
            </a:r>
            <a:r>
              <a:rPr lang="en-US" sz="5400" b="1" cap="none" spc="0" dirty="0" smtClean="0">
                <a:ln w="9525" cmpd="sng">
                  <a:solidFill>
                    <a:schemeClr val="bg1"/>
                  </a:solidFill>
                  <a:prstDash val="solid"/>
                  <a:miter lim="800000"/>
                </a:ln>
                <a:solidFill>
                  <a:srgbClr val="FF0000"/>
                </a:solidFill>
                <a:effectLst>
                  <a:outerShdw blurRad="50800" algn="tl" rotWithShape="0">
                    <a:srgbClr val="000000"/>
                  </a:outerShdw>
                </a:effectLst>
                <a:latin typeface="Times New Roman" panose="02020603050405020304" pitchFamily="18" charset="0"/>
                <a:cs typeface="Times New Roman" panose="02020603050405020304" pitchFamily="18" charset="0"/>
              </a:rPr>
              <a:t>:</a:t>
            </a:r>
          </a:p>
          <a:p>
            <a:pPr algn="ctr"/>
            <a:r>
              <a:rPr lang="en-US" sz="6000" b="1" cap="none" spc="0" dirty="0" smtClean="0">
                <a:ln w="9525" cmpd="sng">
                  <a:solidFill>
                    <a:schemeClr val="bg1"/>
                  </a:solidFill>
                  <a:prstDash val="solid"/>
                  <a:miter lim="800000"/>
                </a:ln>
                <a:solidFill>
                  <a:srgbClr val="FF0000"/>
                </a:solidFill>
                <a:effectLst>
                  <a:outerShdw blurRad="50800" algn="tl" rotWithShape="0">
                    <a:srgbClr val="000000"/>
                  </a:outerShdw>
                </a:effectLst>
                <a:latin typeface="Chiller" panose="04020404031007020602" pitchFamily="82" charset="0"/>
              </a:rPr>
              <a:t>The Deadly Sin</a:t>
            </a:r>
          </a:p>
          <a:p>
            <a:pPr algn="ctr"/>
            <a:r>
              <a:rPr lang="en-US" sz="3200" b="1" dirty="0" smtClean="0">
                <a:ln w="9525" cmpd="sng">
                  <a:solidFill>
                    <a:schemeClr val="bg1"/>
                  </a:solidFill>
                  <a:prstDash val="solid"/>
                  <a:miter lim="800000"/>
                </a:ln>
                <a:solidFill>
                  <a:srgbClr val="FF0000"/>
                </a:solidFill>
                <a:effectLst>
                  <a:outerShdw blurRad="50800" algn="tl" rotWithShape="0">
                    <a:srgbClr val="000000"/>
                  </a:outerShdw>
                </a:effectLst>
                <a:latin typeface="Times New Roman" panose="02020603050405020304" pitchFamily="18" charset="0"/>
                <a:cs typeface="Times New Roman" panose="02020603050405020304" pitchFamily="18" charset="0"/>
              </a:rPr>
              <a:t>of Ananias &amp; Sapphira</a:t>
            </a:r>
            <a:endParaRPr lang="en-US" sz="3200" b="1" cap="none" spc="0" dirty="0">
              <a:ln w="9525" cmpd="sng">
                <a:solidFill>
                  <a:schemeClr val="bg1"/>
                </a:solidFill>
                <a:prstDash val="solid"/>
                <a:miter lim="800000"/>
              </a:ln>
              <a:solidFill>
                <a:srgbClr val="FF0000"/>
              </a:soli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725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2000"/>
                                        <p:tgtEl>
                                          <p:spTgt spid="2">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
                                            <p:txEl>
                                              <p:pRg st="1" end="1"/>
                                            </p:txEl>
                                          </p:spTgt>
                                        </p:tgtEl>
                                      </p:cBhvr>
                                    </p:animEffect>
                                    <p:set>
                                      <p:cBhvr>
                                        <p:cTn id="34" dur="1" fill="hold">
                                          <p:stCondLst>
                                            <p:cond delay="499"/>
                                          </p:stCondLst>
                                        </p:cTn>
                                        <p:tgtEl>
                                          <p:spTgt spid="2">
                                            <p:txEl>
                                              <p:pRg st="1" end="1"/>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
                                            <p:txEl>
                                              <p:pRg st="2" end="2"/>
                                            </p:txEl>
                                          </p:spTgt>
                                        </p:tgtEl>
                                      </p:cBhvr>
                                    </p:animEffect>
                                    <p:set>
                                      <p:cBhvr>
                                        <p:cTn id="37" dur="1" fill="hold">
                                          <p:stCondLst>
                                            <p:cond delay="499"/>
                                          </p:stCondLst>
                                        </p:cTn>
                                        <p:tgtEl>
                                          <p:spTgt spid="2">
                                            <p:txEl>
                                              <p:pRg st="2" end="2"/>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xEl>
                                              <p:pRg st="3" end="3"/>
                                            </p:txEl>
                                          </p:spTgt>
                                        </p:tgtEl>
                                      </p:cBhvr>
                                    </p:animEffect>
                                    <p:set>
                                      <p:cBhvr>
                                        <p:cTn id="40" dur="1" fill="hold">
                                          <p:stCondLst>
                                            <p:cond delay="499"/>
                                          </p:stCondLst>
                                        </p:cTn>
                                        <p:tgtEl>
                                          <p:spTgt spid="2">
                                            <p:txEl>
                                              <p:pRg st="3" end="3"/>
                                            </p:txEl>
                                          </p:spTgt>
                                        </p:tgtEl>
                                        <p:attrNameLst>
                                          <p:attrName>style.visibility</p:attrName>
                                        </p:attrNameLst>
                                      </p:cBhvr>
                                      <p:to>
                                        <p:strVal val="hidden"/>
                                      </p:to>
                                    </p:set>
                                  </p:childTnLst>
                                </p:cTn>
                              </p:par>
                              <p:par>
                                <p:cTn id="41" presetID="22" presetClass="entr" presetSubtype="1" fill="hold" grpId="0" nodeType="withEffect">
                                  <p:stCondLst>
                                    <p:cond delay="0"/>
                                  </p:stCondLst>
                                  <p:childTnLst>
                                    <p:set>
                                      <p:cBhvr>
                                        <p:cTn id="42" dur="1" fill="hold">
                                          <p:stCondLst>
                                            <p:cond delay="0"/>
                                          </p:stCondLst>
                                        </p:cTn>
                                        <p:tgtEl>
                                          <p:spTgt spid="6">
                                            <p:bg/>
                                          </p:spTgt>
                                        </p:tgtEl>
                                        <p:attrNameLst>
                                          <p:attrName>style.visibility</p:attrName>
                                        </p:attrNameLst>
                                      </p:cBhvr>
                                      <p:to>
                                        <p:strVal val="visible"/>
                                      </p:to>
                                    </p:set>
                                    <p:animEffect transition="in" filter="wipe(up)">
                                      <p:cBhvr>
                                        <p:cTn id="43" dur="2000"/>
                                        <p:tgtEl>
                                          <p:spTgt spid="6">
                                            <p:bg/>
                                          </p:spTgt>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up)">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wipe(up)">
                                      <p:cBhvr>
                                        <p:cTn id="52" dur="20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up)">
                                      <p:cBhvr>
                                        <p:cTn id="57" dur="20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wipe(up)">
                                      <p:cBhvr>
                                        <p:cTn id="62" dur="20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3000"/>
                                        <p:tgtEl>
                                          <p:spTgt spid="7"/>
                                        </p:tgtEl>
                                      </p:cBhvr>
                                    </p:animEffect>
                                    <p:anim calcmode="lin" valueType="num">
                                      <p:cBhvr>
                                        <p:cTn id="68" dur="3000" fill="hold"/>
                                        <p:tgtEl>
                                          <p:spTgt spid="7"/>
                                        </p:tgtEl>
                                        <p:attrNameLst>
                                          <p:attrName>ppt_x</p:attrName>
                                        </p:attrNameLst>
                                      </p:cBhvr>
                                      <p:tavLst>
                                        <p:tav tm="0">
                                          <p:val>
                                            <p:strVal val="#ppt_x"/>
                                          </p:val>
                                        </p:tav>
                                        <p:tav tm="100000">
                                          <p:val>
                                            <p:strVal val="#ppt_x"/>
                                          </p:val>
                                        </p:tav>
                                      </p:tavLst>
                                    </p:anim>
                                    <p:anim calcmode="lin" valueType="num">
                                      <p:cBhvr>
                                        <p:cTn id="6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2" grpId="1" build="allAtOnce"/>
      <p:bldP spid="6" grpId="0" uiExpand="1" build="p" bldLvl="5"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689"/>
          <a:stretch/>
        </p:blipFill>
        <p:spPr>
          <a:xfrm>
            <a:off x="3228573" y="0"/>
            <a:ext cx="5915427" cy="15116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3010"/>
            <a:ext cx="2057400" cy="1541064"/>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6431">
            <a:off x="-12080" y="173992"/>
            <a:ext cx="1792076" cy="1219099"/>
          </a:xfrm>
          <a:prstGeom prst="rect">
            <a:avLst/>
          </a:prstGeom>
          <a:effectLst>
            <a:softEdge rad="12700"/>
          </a:effectLst>
        </p:spPr>
      </p:pic>
      <p:sp>
        <p:nvSpPr>
          <p:cNvPr id="9" name="TextBox 8"/>
          <p:cNvSpPr txBox="1"/>
          <p:nvPr/>
        </p:nvSpPr>
        <p:spPr>
          <a:xfrm>
            <a:off x="381000" y="1905000"/>
            <a:ext cx="8686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They  attempted to </a:t>
            </a:r>
            <a:r>
              <a:rPr lang="en-US" sz="3200" b="1" u="sng" dirty="0">
                <a:solidFill>
                  <a:schemeClr val="bg1"/>
                </a:solidFill>
                <a:effectLst>
                  <a:outerShdw blurRad="38100" dist="38100" dir="2700000" algn="tl">
                    <a:srgbClr val="000000">
                      <a:alpha val="43137"/>
                    </a:srgbClr>
                  </a:outerShdw>
                </a:effectLst>
                <a:latin typeface="Monotype Corsiva" panose="03010101010201010101" pitchFamily="66" charset="0"/>
              </a:rPr>
              <a:t>A</a:t>
            </a:r>
            <a:r>
              <a:rPr lang="en-US" sz="3200" b="1" u="sng" dirty="0" smtClean="0">
                <a:solidFill>
                  <a:schemeClr val="bg1"/>
                </a:solidFill>
                <a:effectLst>
                  <a:outerShdw blurRad="38100" dist="38100" dir="2700000" algn="tl">
                    <a:srgbClr val="000000">
                      <a:alpha val="43137"/>
                    </a:srgbClr>
                  </a:outerShdw>
                </a:effectLst>
                <a:latin typeface="Monotype Corsiva" panose="03010101010201010101" pitchFamily="66" charset="0"/>
              </a:rPr>
              <a:t>ppear More </a:t>
            </a:r>
            <a:r>
              <a:rPr lang="en-US" sz="3200" b="1" u="sng" dirty="0">
                <a:solidFill>
                  <a:schemeClr val="bg1"/>
                </a:solidFill>
                <a:effectLst>
                  <a:outerShdw blurRad="38100" dist="38100" dir="2700000" algn="tl">
                    <a:srgbClr val="000000">
                      <a:alpha val="43137"/>
                    </a:srgbClr>
                  </a:outerShdw>
                </a:effectLst>
                <a:latin typeface="Monotype Corsiva" panose="03010101010201010101" pitchFamily="66" charset="0"/>
              </a:rPr>
              <a:t>H</a:t>
            </a:r>
            <a:r>
              <a:rPr lang="en-US" sz="3200" b="1" u="sng" dirty="0" smtClean="0">
                <a:solidFill>
                  <a:schemeClr val="bg1"/>
                </a:solidFill>
                <a:effectLst>
                  <a:outerShdw blurRad="38100" dist="38100" dir="2700000" algn="tl">
                    <a:srgbClr val="000000">
                      <a:alpha val="43137"/>
                    </a:srgbClr>
                  </a:outerShdw>
                </a:effectLst>
                <a:latin typeface="Monotype Corsiva" panose="03010101010201010101" pitchFamily="66" charset="0"/>
              </a:rPr>
              <a:t>oly </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than they were!</a:t>
            </a:r>
            <a:endParaRPr lang="en-US" sz="32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10" name="TextBox 9"/>
          <p:cNvSpPr txBox="1"/>
          <p:nvPr/>
        </p:nvSpPr>
        <p:spPr>
          <a:xfrm>
            <a:off x="381000" y="3068276"/>
            <a:ext cx="87630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The </a:t>
            </a:r>
            <a:r>
              <a:rPr lang="en-US" sz="3200" b="1" u="sng" dirty="0" smtClean="0">
                <a:solidFill>
                  <a:schemeClr val="bg1"/>
                </a:solidFill>
                <a:effectLst>
                  <a:outerShdw blurRad="38100" dist="38100" dir="2700000" algn="tl">
                    <a:srgbClr val="000000">
                      <a:alpha val="43137"/>
                    </a:srgbClr>
                  </a:outerShdw>
                </a:effectLst>
                <a:latin typeface="Monotype Corsiva" panose="03010101010201010101" pitchFamily="66" charset="0"/>
              </a:rPr>
              <a:t>Foundation </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and </a:t>
            </a:r>
            <a:r>
              <a:rPr lang="en-US" sz="3200" b="1" u="sng" dirty="0" smtClean="0">
                <a:solidFill>
                  <a:schemeClr val="bg1"/>
                </a:solidFill>
                <a:effectLst>
                  <a:outerShdw blurRad="38100" dist="38100" dir="2700000" algn="tl">
                    <a:srgbClr val="000000">
                      <a:alpha val="43137"/>
                    </a:srgbClr>
                  </a:outerShdw>
                </a:effectLst>
                <a:latin typeface="Monotype Corsiva" panose="03010101010201010101" pitchFamily="66" charset="0"/>
              </a:rPr>
              <a:t>Building Blocks </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of their hypocrisy!</a:t>
            </a:r>
            <a:endParaRPr lang="en-US" sz="32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11" name="TextBox 10"/>
          <p:cNvSpPr txBox="1"/>
          <p:nvPr/>
        </p:nvSpPr>
        <p:spPr>
          <a:xfrm>
            <a:off x="381000" y="4277380"/>
            <a:ext cx="8762999"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The </a:t>
            </a:r>
            <a:r>
              <a:rPr lang="en-US" sz="3200" b="1" u="sng" dirty="0" smtClean="0">
                <a:solidFill>
                  <a:schemeClr val="bg1"/>
                </a:solidFill>
                <a:effectLst>
                  <a:outerShdw blurRad="38100" dist="38100" dir="2700000" algn="tl">
                    <a:srgbClr val="000000">
                      <a:alpha val="43137"/>
                    </a:srgbClr>
                  </a:outerShdw>
                </a:effectLst>
                <a:latin typeface="Monotype Corsiva" panose="03010101010201010101" pitchFamily="66" charset="0"/>
              </a:rPr>
              <a:t>Short-Sightedness</a:t>
            </a:r>
            <a:r>
              <a:rPr lang="en-US" sz="32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 of their hypocrisy!</a:t>
            </a:r>
            <a:endParaRPr lang="en-US" sz="32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059" y="3429000"/>
            <a:ext cx="1548518" cy="64623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1589" y="3429000"/>
            <a:ext cx="1365622" cy="646232"/>
          </a:xfrm>
          <a:prstGeom prst="rect">
            <a:avLst/>
          </a:prstGeom>
        </p:spPr>
      </p:pic>
    </p:spTree>
    <p:extLst>
      <p:ext uri="{BB962C8B-B14F-4D97-AF65-F5344CB8AC3E}">
        <p14:creationId xmlns:p14="http://schemas.microsoft.com/office/powerpoint/2010/main" val="4127933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ppt_x</p:attrName>
                                        </p:attrNameLst>
                                      </p:cBhvr>
                                      <p:tavLst>
                                        <p:tav tm="0">
                                          <p:val>
                                            <p:strVal val="#ppt_x"/>
                                          </p:val>
                                        </p:tav>
                                        <p:tav tm="100000">
                                          <p:val>
                                            <p:strVal val="#ppt_x"/>
                                          </p:val>
                                        </p:tav>
                                      </p:tavLst>
                                    </p:anim>
                                    <p:anim calcmode="lin" valueType="num">
                                      <p:cBhvr>
                                        <p:cTn id="1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ppt_x</p:attrName>
                                        </p:attrNameLst>
                                      </p:cBhvr>
                                      <p:tavLst>
                                        <p:tav tm="0">
                                          <p:val>
                                            <p:strVal val="#ppt_x"/>
                                          </p:val>
                                        </p:tav>
                                        <p:tav tm="100000">
                                          <p:val>
                                            <p:strVal val="#ppt_x"/>
                                          </p:val>
                                        </p:tav>
                                      </p:tavLst>
                                    </p:anim>
                                    <p:anim calcmode="lin" valueType="num">
                                      <p:cBhvr>
                                        <p:cTn id="2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2000"/>
                                        <p:tgtEl>
                                          <p:spTgt spid="3"/>
                                        </p:tgtEl>
                                      </p:cBhvr>
                                    </p:animEffect>
                                    <p:anim calcmode="lin" valueType="num">
                                      <p:cBhvr>
                                        <p:cTn id="31" dur="2000"/>
                                        <p:tgtEl>
                                          <p:spTgt spid="3"/>
                                        </p:tgtEl>
                                        <p:attrNameLst>
                                          <p:attrName>ppt_x</p:attrName>
                                        </p:attrNameLst>
                                      </p:cBhvr>
                                      <p:tavLst>
                                        <p:tav tm="0">
                                          <p:val>
                                            <p:strVal val="ppt_x"/>
                                          </p:val>
                                        </p:tav>
                                        <p:tav tm="100000">
                                          <p:val>
                                            <p:strVal val="ppt_x"/>
                                          </p:val>
                                        </p:tav>
                                      </p:tavLst>
                                    </p:anim>
                                    <p:anim calcmode="lin" valueType="num">
                                      <p:cBhvr>
                                        <p:cTn id="32" dur="2000"/>
                                        <p:tgtEl>
                                          <p:spTgt spid="3"/>
                                        </p:tgtEl>
                                        <p:attrNameLst>
                                          <p:attrName>ppt_y</p:attrName>
                                        </p:attrNameLst>
                                      </p:cBhvr>
                                      <p:tavLst>
                                        <p:tav tm="0">
                                          <p:val>
                                            <p:strVal val="ppt_y"/>
                                          </p:val>
                                        </p:tav>
                                        <p:tav tm="100000">
                                          <p:val>
                                            <p:strVal val="ppt_y-.1"/>
                                          </p:val>
                                        </p:tav>
                                      </p:tavLst>
                                    </p:anim>
                                    <p:set>
                                      <p:cBhvr>
                                        <p:cTn id="33" dur="1" fill="hold">
                                          <p:stCondLst>
                                            <p:cond delay="1999"/>
                                          </p:stCondLst>
                                        </p:cTn>
                                        <p:tgtEl>
                                          <p:spTgt spid="3"/>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2000"/>
                                        <p:tgtEl>
                                          <p:spTgt spid="4"/>
                                        </p:tgtEl>
                                      </p:cBhvr>
                                    </p:animEffect>
                                    <p:anim calcmode="lin" valueType="num">
                                      <p:cBhvr>
                                        <p:cTn id="36" dur="2000"/>
                                        <p:tgtEl>
                                          <p:spTgt spid="4"/>
                                        </p:tgtEl>
                                        <p:attrNameLst>
                                          <p:attrName>ppt_x</p:attrName>
                                        </p:attrNameLst>
                                      </p:cBhvr>
                                      <p:tavLst>
                                        <p:tav tm="0">
                                          <p:val>
                                            <p:strVal val="ppt_x"/>
                                          </p:val>
                                        </p:tav>
                                        <p:tav tm="100000">
                                          <p:val>
                                            <p:strVal val="ppt_x"/>
                                          </p:val>
                                        </p:tav>
                                      </p:tavLst>
                                    </p:anim>
                                    <p:anim calcmode="lin" valueType="num">
                                      <p:cBhvr>
                                        <p:cTn id="37" dur="2000"/>
                                        <p:tgtEl>
                                          <p:spTgt spid="4"/>
                                        </p:tgtEl>
                                        <p:attrNameLst>
                                          <p:attrName>ppt_y</p:attrName>
                                        </p:attrNameLst>
                                      </p:cBhvr>
                                      <p:tavLst>
                                        <p:tav tm="0">
                                          <p:val>
                                            <p:strVal val="ppt_y"/>
                                          </p:val>
                                        </p:tav>
                                        <p:tav tm="100000">
                                          <p:val>
                                            <p:strVal val="ppt_y-.1"/>
                                          </p:val>
                                        </p:tav>
                                      </p:tavLst>
                                    </p:anim>
                                    <p:set>
                                      <p:cBhvr>
                                        <p:cTn id="38" dur="1" fill="hold">
                                          <p:stCondLst>
                                            <p:cond delay="1999"/>
                                          </p:stCondLst>
                                        </p:cTn>
                                        <p:tgtEl>
                                          <p:spTgt spid="4"/>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604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228</Words>
  <Application>Microsoft Office PowerPoint</Application>
  <PresentationFormat>On-screen Show (4:3)</PresentationFormat>
  <Paragraphs>35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15</cp:revision>
  <dcterms:created xsi:type="dcterms:W3CDTF">2013-12-27T12:57:49Z</dcterms:created>
  <dcterms:modified xsi:type="dcterms:W3CDTF">2013-12-29T18:24:59Z</dcterms:modified>
</cp:coreProperties>
</file>