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Calibri" pitchFamily="34" charset="0"/>
      <p:regular r:id="rId15"/>
      <p:bold r:id="rId16"/>
      <p:italic r:id="rId17"/>
      <p:boldItalic r:id="rId18"/>
    </p:embeddedFont>
    <p:embeddedFont>
      <p:font typeface="Monotype Corsiva" pitchFamily="66" charset="0"/>
      <p:italic r:id="rId19"/>
    </p:embeddedFont>
    <p:embeddedFont>
      <p:font typeface="Harrington" pitchFamily="8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0000"/>
    <a:srgbClr val="FFFFFF"/>
    <a:srgbClr val="446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2DA4CD-22E8-4566-9F75-80012B060BDC}" type="datetimeFigureOut">
              <a:rPr lang="en-US" smtClean="0"/>
              <a:t>12/23/2012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DD69AB-2DE2-4AE4-8217-A6EB316757BA}" type="slidenum">
              <a:rPr lang="en-US" smtClean="0"/>
              <a:t>‹#›</a:t>
            </a:fld>
            <a:endParaRPr lang="en-US"/>
          </a:p>
        </p:txBody>
      </p:sp>
    </p:spTree>
    <p:extLst>
      <p:ext uri="{BB962C8B-B14F-4D97-AF65-F5344CB8AC3E}">
        <p14:creationId xmlns:p14="http://schemas.microsoft.com/office/powerpoint/2010/main" val="409519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D69AB-2DE2-4AE4-8217-A6EB316757BA}" type="slidenum">
              <a:rPr lang="en-US" smtClean="0"/>
              <a:t>1</a:t>
            </a:fld>
            <a:endParaRPr lang="en-US"/>
          </a:p>
        </p:txBody>
      </p:sp>
    </p:spTree>
    <p:extLst>
      <p:ext uri="{BB962C8B-B14F-4D97-AF65-F5344CB8AC3E}">
        <p14:creationId xmlns:p14="http://schemas.microsoft.com/office/powerpoint/2010/main" val="3477909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D69AB-2DE2-4AE4-8217-A6EB316757BA}" type="slidenum">
              <a:rPr lang="en-US" smtClean="0"/>
              <a:t>10</a:t>
            </a:fld>
            <a:endParaRPr lang="en-US"/>
          </a:p>
        </p:txBody>
      </p:sp>
    </p:spTree>
    <p:extLst>
      <p:ext uri="{BB962C8B-B14F-4D97-AF65-F5344CB8AC3E}">
        <p14:creationId xmlns:p14="http://schemas.microsoft.com/office/powerpoint/2010/main" val="2175938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D69AB-2DE2-4AE4-8217-A6EB316757BA}" type="slidenum">
              <a:rPr lang="en-US" smtClean="0"/>
              <a:t>11</a:t>
            </a:fld>
            <a:endParaRPr lang="en-US"/>
          </a:p>
        </p:txBody>
      </p:sp>
    </p:spTree>
    <p:extLst>
      <p:ext uri="{BB962C8B-B14F-4D97-AF65-F5344CB8AC3E}">
        <p14:creationId xmlns:p14="http://schemas.microsoft.com/office/powerpoint/2010/main" val="1871163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D69AB-2DE2-4AE4-8217-A6EB316757BA}" type="slidenum">
              <a:rPr lang="en-US" smtClean="0"/>
              <a:t>12</a:t>
            </a:fld>
            <a:endParaRPr lang="en-US"/>
          </a:p>
        </p:txBody>
      </p:sp>
    </p:spTree>
    <p:extLst>
      <p:ext uri="{BB962C8B-B14F-4D97-AF65-F5344CB8AC3E}">
        <p14:creationId xmlns:p14="http://schemas.microsoft.com/office/powerpoint/2010/main" val="43650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D69AB-2DE2-4AE4-8217-A6EB316757BA}" type="slidenum">
              <a:rPr lang="en-US" smtClean="0"/>
              <a:t>2</a:t>
            </a:fld>
            <a:endParaRPr lang="en-US"/>
          </a:p>
        </p:txBody>
      </p:sp>
    </p:spTree>
    <p:extLst>
      <p:ext uri="{BB962C8B-B14F-4D97-AF65-F5344CB8AC3E}">
        <p14:creationId xmlns:p14="http://schemas.microsoft.com/office/powerpoint/2010/main" val="364431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D69AB-2DE2-4AE4-8217-A6EB316757BA}" type="slidenum">
              <a:rPr lang="en-US" smtClean="0"/>
              <a:t>3</a:t>
            </a:fld>
            <a:endParaRPr lang="en-US"/>
          </a:p>
        </p:txBody>
      </p:sp>
    </p:spTree>
    <p:extLst>
      <p:ext uri="{BB962C8B-B14F-4D97-AF65-F5344CB8AC3E}">
        <p14:creationId xmlns:p14="http://schemas.microsoft.com/office/powerpoint/2010/main" val="347852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D69AB-2DE2-4AE4-8217-A6EB316757BA}" type="slidenum">
              <a:rPr lang="en-US" smtClean="0"/>
              <a:t>4</a:t>
            </a:fld>
            <a:endParaRPr lang="en-US"/>
          </a:p>
        </p:txBody>
      </p:sp>
    </p:spTree>
    <p:extLst>
      <p:ext uri="{BB962C8B-B14F-4D97-AF65-F5344CB8AC3E}">
        <p14:creationId xmlns:p14="http://schemas.microsoft.com/office/powerpoint/2010/main" val="158496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D69AB-2DE2-4AE4-8217-A6EB316757BA}" type="slidenum">
              <a:rPr lang="en-US" smtClean="0"/>
              <a:t>5</a:t>
            </a:fld>
            <a:endParaRPr lang="en-US"/>
          </a:p>
        </p:txBody>
      </p:sp>
    </p:spTree>
    <p:extLst>
      <p:ext uri="{BB962C8B-B14F-4D97-AF65-F5344CB8AC3E}">
        <p14:creationId xmlns:p14="http://schemas.microsoft.com/office/powerpoint/2010/main" val="191556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D69AB-2DE2-4AE4-8217-A6EB316757BA}" type="slidenum">
              <a:rPr lang="en-US" smtClean="0"/>
              <a:t>6</a:t>
            </a:fld>
            <a:endParaRPr lang="en-US"/>
          </a:p>
        </p:txBody>
      </p:sp>
    </p:spTree>
    <p:extLst>
      <p:ext uri="{BB962C8B-B14F-4D97-AF65-F5344CB8AC3E}">
        <p14:creationId xmlns:p14="http://schemas.microsoft.com/office/powerpoint/2010/main" val="177122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D69AB-2DE2-4AE4-8217-A6EB316757BA}" type="slidenum">
              <a:rPr lang="en-US" smtClean="0"/>
              <a:t>7</a:t>
            </a:fld>
            <a:endParaRPr lang="en-US"/>
          </a:p>
        </p:txBody>
      </p:sp>
    </p:spTree>
    <p:extLst>
      <p:ext uri="{BB962C8B-B14F-4D97-AF65-F5344CB8AC3E}">
        <p14:creationId xmlns:p14="http://schemas.microsoft.com/office/powerpoint/2010/main" val="1611054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D69AB-2DE2-4AE4-8217-A6EB316757BA}" type="slidenum">
              <a:rPr lang="en-US" smtClean="0"/>
              <a:t>8</a:t>
            </a:fld>
            <a:endParaRPr lang="en-US"/>
          </a:p>
        </p:txBody>
      </p:sp>
    </p:spTree>
    <p:extLst>
      <p:ext uri="{BB962C8B-B14F-4D97-AF65-F5344CB8AC3E}">
        <p14:creationId xmlns:p14="http://schemas.microsoft.com/office/powerpoint/2010/main" val="805244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D69AB-2DE2-4AE4-8217-A6EB316757BA}" type="slidenum">
              <a:rPr lang="en-US" smtClean="0"/>
              <a:t>9</a:t>
            </a:fld>
            <a:endParaRPr lang="en-US"/>
          </a:p>
        </p:txBody>
      </p:sp>
    </p:spTree>
    <p:extLst>
      <p:ext uri="{BB962C8B-B14F-4D97-AF65-F5344CB8AC3E}">
        <p14:creationId xmlns:p14="http://schemas.microsoft.com/office/powerpoint/2010/main" val="3732482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757D20-CA09-4A10-9249-9B24D7396490}" type="datetimeFigureOut">
              <a:rPr lang="en-US" smtClean="0"/>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FB95D-82CA-4337-A6F9-3CB23765A74F}" type="slidenum">
              <a:rPr lang="en-US" smtClean="0"/>
              <a:t>‹#›</a:t>
            </a:fld>
            <a:endParaRPr lang="en-US"/>
          </a:p>
        </p:txBody>
      </p:sp>
    </p:spTree>
    <p:extLst>
      <p:ext uri="{BB962C8B-B14F-4D97-AF65-F5344CB8AC3E}">
        <p14:creationId xmlns:p14="http://schemas.microsoft.com/office/powerpoint/2010/main" val="3120260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57D20-CA09-4A10-9249-9B24D7396490}" type="datetimeFigureOut">
              <a:rPr lang="en-US" smtClean="0"/>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FB95D-82CA-4337-A6F9-3CB23765A74F}" type="slidenum">
              <a:rPr lang="en-US" smtClean="0"/>
              <a:t>‹#›</a:t>
            </a:fld>
            <a:endParaRPr lang="en-US"/>
          </a:p>
        </p:txBody>
      </p:sp>
    </p:spTree>
    <p:extLst>
      <p:ext uri="{BB962C8B-B14F-4D97-AF65-F5344CB8AC3E}">
        <p14:creationId xmlns:p14="http://schemas.microsoft.com/office/powerpoint/2010/main" val="4024405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57D20-CA09-4A10-9249-9B24D7396490}" type="datetimeFigureOut">
              <a:rPr lang="en-US" smtClean="0"/>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FB95D-82CA-4337-A6F9-3CB23765A74F}" type="slidenum">
              <a:rPr lang="en-US" smtClean="0"/>
              <a:t>‹#›</a:t>
            </a:fld>
            <a:endParaRPr lang="en-US"/>
          </a:p>
        </p:txBody>
      </p:sp>
    </p:spTree>
    <p:extLst>
      <p:ext uri="{BB962C8B-B14F-4D97-AF65-F5344CB8AC3E}">
        <p14:creationId xmlns:p14="http://schemas.microsoft.com/office/powerpoint/2010/main" val="2381483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57D20-CA09-4A10-9249-9B24D7396490}" type="datetimeFigureOut">
              <a:rPr lang="en-US" smtClean="0"/>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FB95D-82CA-4337-A6F9-3CB23765A74F}" type="slidenum">
              <a:rPr lang="en-US" smtClean="0"/>
              <a:t>‹#›</a:t>
            </a:fld>
            <a:endParaRPr lang="en-US"/>
          </a:p>
        </p:txBody>
      </p:sp>
    </p:spTree>
    <p:extLst>
      <p:ext uri="{BB962C8B-B14F-4D97-AF65-F5344CB8AC3E}">
        <p14:creationId xmlns:p14="http://schemas.microsoft.com/office/powerpoint/2010/main" val="76439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757D20-CA09-4A10-9249-9B24D7396490}" type="datetimeFigureOut">
              <a:rPr lang="en-US" smtClean="0"/>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FB95D-82CA-4337-A6F9-3CB23765A74F}" type="slidenum">
              <a:rPr lang="en-US" smtClean="0"/>
              <a:t>‹#›</a:t>
            </a:fld>
            <a:endParaRPr lang="en-US"/>
          </a:p>
        </p:txBody>
      </p:sp>
    </p:spTree>
    <p:extLst>
      <p:ext uri="{BB962C8B-B14F-4D97-AF65-F5344CB8AC3E}">
        <p14:creationId xmlns:p14="http://schemas.microsoft.com/office/powerpoint/2010/main" val="1467375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757D20-CA09-4A10-9249-9B24D7396490}" type="datetimeFigureOut">
              <a:rPr lang="en-US" smtClean="0"/>
              <a:t>12/23/2012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FB95D-82CA-4337-A6F9-3CB23765A74F}" type="slidenum">
              <a:rPr lang="en-US" smtClean="0"/>
              <a:t>‹#›</a:t>
            </a:fld>
            <a:endParaRPr lang="en-US"/>
          </a:p>
        </p:txBody>
      </p:sp>
    </p:spTree>
    <p:extLst>
      <p:ext uri="{BB962C8B-B14F-4D97-AF65-F5344CB8AC3E}">
        <p14:creationId xmlns:p14="http://schemas.microsoft.com/office/powerpoint/2010/main" val="3095350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757D20-CA09-4A10-9249-9B24D7396490}" type="datetimeFigureOut">
              <a:rPr lang="en-US" smtClean="0"/>
              <a:t>12/23/2012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FFB95D-82CA-4337-A6F9-3CB23765A74F}" type="slidenum">
              <a:rPr lang="en-US" smtClean="0"/>
              <a:t>‹#›</a:t>
            </a:fld>
            <a:endParaRPr lang="en-US"/>
          </a:p>
        </p:txBody>
      </p:sp>
    </p:spTree>
    <p:extLst>
      <p:ext uri="{BB962C8B-B14F-4D97-AF65-F5344CB8AC3E}">
        <p14:creationId xmlns:p14="http://schemas.microsoft.com/office/powerpoint/2010/main" val="2140584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757D20-CA09-4A10-9249-9B24D7396490}" type="datetimeFigureOut">
              <a:rPr lang="en-US" smtClean="0"/>
              <a:t>12/23/2012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FFB95D-82CA-4337-A6F9-3CB23765A74F}" type="slidenum">
              <a:rPr lang="en-US" smtClean="0"/>
              <a:t>‹#›</a:t>
            </a:fld>
            <a:endParaRPr lang="en-US"/>
          </a:p>
        </p:txBody>
      </p:sp>
    </p:spTree>
    <p:extLst>
      <p:ext uri="{BB962C8B-B14F-4D97-AF65-F5344CB8AC3E}">
        <p14:creationId xmlns:p14="http://schemas.microsoft.com/office/powerpoint/2010/main" val="15018864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57D20-CA09-4A10-9249-9B24D7396490}" type="datetimeFigureOut">
              <a:rPr lang="en-US" smtClean="0"/>
              <a:t>12/23/2012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FFB95D-82CA-4337-A6F9-3CB23765A74F}" type="slidenum">
              <a:rPr lang="en-US" smtClean="0"/>
              <a:t>‹#›</a:t>
            </a:fld>
            <a:endParaRPr lang="en-US"/>
          </a:p>
        </p:txBody>
      </p:sp>
    </p:spTree>
    <p:extLst>
      <p:ext uri="{BB962C8B-B14F-4D97-AF65-F5344CB8AC3E}">
        <p14:creationId xmlns:p14="http://schemas.microsoft.com/office/powerpoint/2010/main" val="1550409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57D20-CA09-4A10-9249-9B24D7396490}" type="datetimeFigureOut">
              <a:rPr lang="en-US" smtClean="0"/>
              <a:t>12/23/2012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FB95D-82CA-4337-A6F9-3CB23765A74F}" type="slidenum">
              <a:rPr lang="en-US" smtClean="0"/>
              <a:t>‹#›</a:t>
            </a:fld>
            <a:endParaRPr lang="en-US"/>
          </a:p>
        </p:txBody>
      </p:sp>
    </p:spTree>
    <p:extLst>
      <p:ext uri="{BB962C8B-B14F-4D97-AF65-F5344CB8AC3E}">
        <p14:creationId xmlns:p14="http://schemas.microsoft.com/office/powerpoint/2010/main" val="25111631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57D20-CA09-4A10-9249-9B24D7396490}" type="datetimeFigureOut">
              <a:rPr lang="en-US" smtClean="0"/>
              <a:t>12/23/2012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FB95D-82CA-4337-A6F9-3CB23765A74F}" type="slidenum">
              <a:rPr lang="en-US" smtClean="0"/>
              <a:t>‹#›</a:t>
            </a:fld>
            <a:endParaRPr lang="en-US"/>
          </a:p>
        </p:txBody>
      </p:sp>
    </p:spTree>
    <p:extLst>
      <p:ext uri="{BB962C8B-B14F-4D97-AF65-F5344CB8AC3E}">
        <p14:creationId xmlns:p14="http://schemas.microsoft.com/office/powerpoint/2010/main" val="2076404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57D20-CA09-4A10-9249-9B24D7396490}" type="datetimeFigureOut">
              <a:rPr lang="en-US" smtClean="0"/>
              <a:t>12/23/2012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FB95D-82CA-4337-A6F9-3CB23765A74F}" type="slidenum">
              <a:rPr lang="en-US" smtClean="0"/>
              <a:t>‹#›</a:t>
            </a:fld>
            <a:endParaRPr lang="en-US"/>
          </a:p>
        </p:txBody>
      </p:sp>
    </p:spTree>
    <p:extLst>
      <p:ext uri="{BB962C8B-B14F-4D97-AF65-F5344CB8AC3E}">
        <p14:creationId xmlns:p14="http://schemas.microsoft.com/office/powerpoint/2010/main" val="305636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6.jpe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505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76200" y="2401236"/>
            <a:ext cx="3581400" cy="4259781"/>
          </a:xfrm>
          <a:prstGeom prst="roundRect">
            <a:avLst/>
          </a:prstGeom>
          <a:solidFill>
            <a:srgbClr val="00206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4091" y="182137"/>
            <a:ext cx="2980303"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cap="none" spc="0" dirty="0" smtClean="0">
                <a:ln w="50800"/>
                <a:solidFill>
                  <a:schemeClr val="bg1"/>
                </a:solidFill>
                <a:effectLst>
                  <a:glow rad="228600">
                    <a:schemeClr val="accent6">
                      <a:lumMod val="50000"/>
                      <a:alpha val="40000"/>
                    </a:schemeClr>
                  </a:glow>
                </a:effectLst>
                <a:latin typeface="Harrington" pitchFamily="82" charset="0"/>
              </a:rPr>
              <a:t>Romans 5:6-11</a:t>
            </a:r>
            <a:endParaRPr lang="en-US" sz="3600" b="1" cap="none" spc="0" dirty="0">
              <a:ln w="50800"/>
              <a:solidFill>
                <a:schemeClr val="bg1"/>
              </a:solidFill>
              <a:effectLst>
                <a:glow rad="228600">
                  <a:schemeClr val="accent6">
                    <a:lumMod val="50000"/>
                    <a:alpha val="40000"/>
                  </a:schemeClr>
                </a:glow>
              </a:effectLst>
              <a:latin typeface="Harrington" pitchFamily="82" charset="0"/>
            </a:endParaRPr>
          </a:p>
        </p:txBody>
      </p:sp>
      <p:sp>
        <p:nvSpPr>
          <p:cNvPr id="17" name="TextBox 16"/>
          <p:cNvSpPr txBox="1"/>
          <p:nvPr/>
        </p:nvSpPr>
        <p:spPr>
          <a:xfrm>
            <a:off x="4114800" y="76200"/>
            <a:ext cx="5029200" cy="3785652"/>
          </a:xfrm>
          <a:prstGeom prst="rect">
            <a:avLst/>
          </a:prstGeom>
          <a:noFill/>
        </p:spPr>
        <p:txBody>
          <a:bodyPr wrap="square" rtlCol="0">
            <a:spAutoFit/>
          </a:bodyPr>
          <a:lstStyle/>
          <a:p>
            <a:r>
              <a:rPr lang="en-US" sz="2400" b="1" i="1" dirty="0" smtClean="0">
                <a:solidFill>
                  <a:schemeClr val="bg1"/>
                </a:solidFill>
                <a:effectLst>
                  <a:outerShdw blurRad="38100" dist="38100" dir="2700000" algn="tl">
                    <a:srgbClr val="000000">
                      <a:alpha val="43137"/>
                    </a:srgbClr>
                  </a:outerShdw>
                </a:effectLst>
              </a:rPr>
              <a:t>“The Spirit of the </a:t>
            </a:r>
            <a:r>
              <a:rPr lang="en-US" sz="2400" b="1" i="1" cap="small" dirty="0" smtClean="0">
                <a:solidFill>
                  <a:schemeClr val="bg1"/>
                </a:solidFill>
                <a:effectLst>
                  <a:outerShdw blurRad="38100" dist="38100" dir="2700000" algn="tl">
                    <a:srgbClr val="000000">
                      <a:alpha val="43137"/>
                    </a:srgbClr>
                  </a:outerShdw>
                </a:effectLst>
              </a:rPr>
              <a:t>Lord</a:t>
            </a:r>
            <a:r>
              <a:rPr lang="en-US" sz="2400" b="1" i="1" dirty="0" smtClean="0">
                <a:solidFill>
                  <a:schemeClr val="bg1"/>
                </a:solidFill>
                <a:effectLst>
                  <a:outerShdw blurRad="38100" dist="38100" dir="2700000" algn="tl">
                    <a:srgbClr val="000000">
                      <a:alpha val="43137"/>
                    </a:srgbClr>
                  </a:outerShdw>
                </a:effectLst>
              </a:rPr>
              <a:t> is upon Me, because He has anointed Me to preach the gospel to the poor; He has sent Me to heal the brokenhearted, to proclaim liberty to the captives and recovery of sight to the blind, to set at liberty those who are oppressed; to proclaim the acceptable year of the </a:t>
            </a:r>
            <a:r>
              <a:rPr lang="en-US" sz="2400" b="1" i="1" cap="small" dirty="0" smtClean="0">
                <a:solidFill>
                  <a:schemeClr val="bg1"/>
                </a:solidFill>
                <a:effectLst>
                  <a:outerShdw blurRad="38100" dist="38100" dir="2700000" algn="tl">
                    <a:srgbClr val="000000">
                      <a:alpha val="43137"/>
                    </a:srgbClr>
                  </a:outerShdw>
                </a:effectLst>
              </a:rPr>
              <a:t>Lord</a:t>
            </a:r>
            <a:r>
              <a:rPr lang="en-US" sz="2400" b="1" i="1" dirty="0" smtClean="0">
                <a:solidFill>
                  <a:schemeClr val="bg1"/>
                </a:solidFill>
                <a:effectLst>
                  <a:outerShdw blurRad="38100" dist="38100" dir="2700000" algn="tl">
                    <a:srgbClr val="000000">
                      <a:alpha val="43137"/>
                    </a:srgbClr>
                  </a:outerShdw>
                </a:effectLst>
              </a:rPr>
              <a:t>.”</a:t>
            </a:r>
          </a:p>
          <a:p>
            <a:pPr algn="ctr"/>
            <a:r>
              <a:rPr lang="en-US" sz="2400" b="1" dirty="0" smtClean="0">
                <a:solidFill>
                  <a:schemeClr val="bg1"/>
                </a:solidFill>
                <a:effectLst>
                  <a:outerShdw blurRad="38100" dist="38100" dir="2700000" algn="tl">
                    <a:srgbClr val="000000">
                      <a:alpha val="43137"/>
                    </a:srgbClr>
                  </a:outerShdw>
                </a:effectLst>
              </a:rPr>
              <a:t>(Luke 4:18-19)</a:t>
            </a:r>
            <a:endParaRPr lang="en-US" sz="2400" b="1" dirty="0">
              <a:solidFill>
                <a:schemeClr val="bg1"/>
              </a:solidFill>
              <a:effectLst>
                <a:outerShdw blurRad="38100" dist="38100" dir="2700000" algn="tl">
                  <a:srgbClr val="000000">
                    <a:alpha val="43137"/>
                  </a:srgbClr>
                </a:outerShdw>
              </a:effectLst>
            </a:endParaRPr>
          </a:p>
        </p:txBody>
      </p:sp>
      <p:sp>
        <p:nvSpPr>
          <p:cNvPr id="18" name="Rounded Rectangle 17"/>
          <p:cNvSpPr/>
          <p:nvPr/>
        </p:nvSpPr>
        <p:spPr>
          <a:xfrm>
            <a:off x="6781800" y="838200"/>
            <a:ext cx="12954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172200" y="1219200"/>
            <a:ext cx="25146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553200" y="1600200"/>
            <a:ext cx="1676399"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1790" y="2401236"/>
            <a:ext cx="2872901" cy="707886"/>
          </a:xfrm>
          <a:prstGeom prst="rect">
            <a:avLst/>
          </a:prstGeom>
          <a:noFill/>
        </p:spPr>
        <p:txBody>
          <a:bodyPr wrap="none" lIns="91440" tIns="45720" rIns="91440" bIns="45720">
            <a:spAutoFit/>
          </a:bodyPr>
          <a:lstStyle/>
          <a:p>
            <a:pPr algn="ctr"/>
            <a:r>
              <a:rPr lang="en-US" sz="4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itchFamily="66" charset="0"/>
              </a:rPr>
              <a:t>Saul of Tarsus</a:t>
            </a:r>
            <a:endParaRPr lang="en-US" sz="40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itchFamily="66" charset="0"/>
            </a:endParaRPr>
          </a:p>
        </p:txBody>
      </p:sp>
      <p:sp>
        <p:nvSpPr>
          <p:cNvPr id="21" name="TextBox 20"/>
          <p:cNvSpPr txBox="1"/>
          <p:nvPr/>
        </p:nvSpPr>
        <p:spPr>
          <a:xfrm>
            <a:off x="4114800" y="4352693"/>
            <a:ext cx="5029200" cy="2308324"/>
          </a:xfrm>
          <a:prstGeom prst="rect">
            <a:avLst/>
          </a:prstGeom>
          <a:noFill/>
        </p:spPr>
        <p:txBody>
          <a:bodyPr wrap="square" rtlCol="0">
            <a:spAutoFit/>
          </a:bodyPr>
          <a:lstStyle/>
          <a:p>
            <a:r>
              <a:rPr lang="en-US" sz="2400" b="1" i="1" dirty="0" smtClean="0">
                <a:solidFill>
                  <a:schemeClr val="bg1"/>
                </a:solidFill>
                <a:effectLst>
                  <a:outerShdw blurRad="38100" dist="38100" dir="2700000" algn="tl">
                    <a:srgbClr val="000000">
                      <a:alpha val="43137"/>
                    </a:srgbClr>
                  </a:outerShdw>
                </a:effectLst>
              </a:rPr>
              <a:t>“But by the grace of God I am what I am, and His grace toward me was not in vain; but I labored more abundantly than they all, yet not I, but the grace of God which was with me.” 	</a:t>
            </a:r>
            <a:r>
              <a:rPr lang="en-US" sz="2400" b="1" dirty="0" smtClean="0">
                <a:solidFill>
                  <a:schemeClr val="bg1"/>
                </a:solidFill>
                <a:effectLst>
                  <a:outerShdw blurRad="38100" dist="38100" dir="2700000" algn="tl">
                    <a:srgbClr val="000000">
                      <a:alpha val="43137"/>
                    </a:srgbClr>
                  </a:outerShdw>
                </a:effectLst>
              </a:rPr>
              <a:t>(1 Corinthians 15:10)</a:t>
            </a:r>
            <a:endParaRPr lang="en-US" sz="2400" b="1" dirty="0">
              <a:solidFill>
                <a:schemeClr val="bg1"/>
              </a:solidFill>
              <a:effectLst>
                <a:outerShdw blurRad="38100" dist="38100" dir="2700000" algn="tl">
                  <a:srgbClr val="000000">
                    <a:alpha val="43137"/>
                  </a:srgbClr>
                </a:outerShdw>
              </a:effectLst>
            </a:endParaRPr>
          </a:p>
        </p:txBody>
      </p:sp>
      <p:sp>
        <p:nvSpPr>
          <p:cNvPr id="22" name="TextBox 21"/>
          <p:cNvSpPr txBox="1"/>
          <p:nvPr/>
        </p:nvSpPr>
        <p:spPr>
          <a:xfrm>
            <a:off x="4114800" y="4343400"/>
            <a:ext cx="5029200" cy="1938992"/>
          </a:xfrm>
          <a:prstGeom prst="rect">
            <a:avLst/>
          </a:prstGeom>
          <a:noFill/>
        </p:spPr>
        <p:txBody>
          <a:bodyPr wrap="square" rtlCol="0">
            <a:spAutoFit/>
          </a:bodyPr>
          <a:lstStyle/>
          <a:p>
            <a:r>
              <a:rPr lang="en-US" sz="2400" b="1" i="1" dirty="0" smtClean="0">
                <a:solidFill>
                  <a:schemeClr val="bg1"/>
                </a:solidFill>
                <a:effectLst>
                  <a:outerShdw blurRad="38100" dist="38100" dir="2700000" algn="tl">
                    <a:srgbClr val="000000">
                      <a:alpha val="43137"/>
                    </a:srgbClr>
                  </a:outerShdw>
                </a:effectLst>
              </a:rPr>
              <a:t>“And the son said to him, Father, I have sinned against heaven and in your sight, and am no longer worthy to be called your son.”</a:t>
            </a:r>
          </a:p>
          <a:p>
            <a:pPr algn="ctr"/>
            <a:r>
              <a:rPr lang="en-US" sz="2400" b="1" dirty="0" smtClean="0">
                <a:solidFill>
                  <a:schemeClr val="bg1"/>
                </a:solidFill>
                <a:effectLst>
                  <a:outerShdw blurRad="38100" dist="38100" dir="2700000" algn="tl">
                    <a:srgbClr val="000000">
                      <a:alpha val="43137"/>
                    </a:srgbClr>
                  </a:outerShdw>
                </a:effectLst>
              </a:rPr>
              <a:t>(Luke 15:21)</a:t>
            </a:r>
            <a:endParaRPr lang="en-US" sz="2400" b="1" dirty="0">
              <a:solidFill>
                <a:schemeClr val="bg1"/>
              </a:solidFill>
              <a:effectLst>
                <a:outerShdw blurRad="38100" dist="38100" dir="2700000" algn="tl">
                  <a:srgbClr val="000000">
                    <a:alpha val="43137"/>
                  </a:srgbClr>
                </a:outerShdw>
              </a:effectLst>
            </a:endParaRPr>
          </a:p>
        </p:txBody>
      </p:sp>
      <p:sp>
        <p:nvSpPr>
          <p:cNvPr id="23" name="Rectangle 22"/>
          <p:cNvSpPr/>
          <p:nvPr/>
        </p:nvSpPr>
        <p:spPr>
          <a:xfrm>
            <a:off x="345303" y="3102114"/>
            <a:ext cx="2965876" cy="707886"/>
          </a:xfrm>
          <a:prstGeom prst="rect">
            <a:avLst/>
          </a:prstGeom>
          <a:noFill/>
        </p:spPr>
        <p:txBody>
          <a:bodyPr wrap="none" lIns="91440" tIns="45720" rIns="91440" bIns="45720">
            <a:spAutoFit/>
          </a:bodyPr>
          <a:lstStyle/>
          <a:p>
            <a:pPr algn="ctr"/>
            <a:r>
              <a:rPr lang="en-US" sz="4000" b="1" cap="none" spc="3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itchFamily="66" charset="0"/>
              </a:rPr>
              <a:t>Prodigal Son</a:t>
            </a:r>
            <a:endParaRPr lang="en-US" sz="4000" b="1" cap="none" spc="3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itchFamily="66" charset="0"/>
            </a:endParaRPr>
          </a:p>
        </p:txBody>
      </p:sp>
      <p:sp>
        <p:nvSpPr>
          <p:cNvPr id="24" name="TextBox 23"/>
          <p:cNvSpPr txBox="1"/>
          <p:nvPr/>
        </p:nvSpPr>
        <p:spPr>
          <a:xfrm>
            <a:off x="4114800" y="3811012"/>
            <a:ext cx="5029200" cy="3046988"/>
          </a:xfrm>
          <a:prstGeom prst="rect">
            <a:avLst/>
          </a:prstGeom>
          <a:noFill/>
        </p:spPr>
        <p:txBody>
          <a:bodyPr wrap="square" rtlCol="0">
            <a:spAutoFit/>
          </a:bodyPr>
          <a:lstStyle/>
          <a:p>
            <a:r>
              <a:rPr lang="en-US" sz="2400" b="1" i="1" dirty="0" smtClean="0">
                <a:solidFill>
                  <a:schemeClr val="bg1"/>
                </a:solidFill>
                <a:effectLst>
                  <a:outerShdw blurRad="38100" dist="38100" dir="2700000" algn="tl">
                    <a:srgbClr val="000000">
                      <a:alpha val="43137"/>
                    </a:srgbClr>
                  </a:outerShdw>
                </a:effectLst>
              </a:rPr>
              <a:t>“Come to Me, all you who labor and are heavy laden, and I will give you rest. Take My yoke upon you and learn from Me, for I am gentle and lowly in heart, and you will find rest for your souls. For My yoke is easy and My burden is light.”</a:t>
            </a:r>
          </a:p>
          <a:p>
            <a:pPr algn="ctr"/>
            <a:r>
              <a:rPr lang="en-US" sz="2400" b="1" dirty="0" smtClean="0">
                <a:solidFill>
                  <a:schemeClr val="bg1"/>
                </a:solidFill>
                <a:effectLst>
                  <a:outerShdw blurRad="38100" dist="38100" dir="2700000" algn="tl">
                    <a:srgbClr val="000000">
                      <a:alpha val="43137"/>
                    </a:srgbClr>
                  </a:outerShdw>
                </a:effectLst>
              </a:rPr>
              <a:t>(Matthew 11:28-30)</a:t>
            </a:r>
            <a:endParaRPr lang="en-US" sz="2400" b="1" dirty="0">
              <a:solidFill>
                <a:schemeClr val="bg1"/>
              </a:solidFill>
              <a:effectLst>
                <a:outerShdw blurRad="38100" dist="38100" dir="2700000" algn="tl">
                  <a:srgbClr val="000000">
                    <a:alpha val="43137"/>
                  </a:srgbClr>
                </a:outerShdw>
              </a:effectLst>
            </a:endParaRPr>
          </a:p>
        </p:txBody>
      </p:sp>
      <p:sp>
        <p:nvSpPr>
          <p:cNvPr id="25" name="Rectangle 24"/>
          <p:cNvSpPr/>
          <p:nvPr/>
        </p:nvSpPr>
        <p:spPr>
          <a:xfrm>
            <a:off x="173300" y="3810000"/>
            <a:ext cx="3312125" cy="707886"/>
          </a:xfrm>
          <a:prstGeom prst="rect">
            <a:avLst/>
          </a:prstGeom>
          <a:noFill/>
        </p:spPr>
        <p:txBody>
          <a:bodyPr wrap="none" lIns="91440" tIns="45720" rIns="91440" bIns="45720">
            <a:spAutoFit/>
          </a:bodyPr>
          <a:lstStyle/>
          <a:p>
            <a:pPr algn="ctr"/>
            <a:r>
              <a:rPr lang="en-US" sz="4000" b="1" cap="none" spc="3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itchFamily="66" charset="0"/>
              </a:rPr>
              <a:t>Like my Sister</a:t>
            </a:r>
            <a:endParaRPr lang="en-US" sz="4000" b="1" cap="none" spc="3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itchFamily="66" charset="0"/>
            </a:endParaRPr>
          </a:p>
        </p:txBody>
      </p:sp>
      <p:sp>
        <p:nvSpPr>
          <p:cNvPr id="26" name="Rectangle 25"/>
          <p:cNvSpPr/>
          <p:nvPr/>
        </p:nvSpPr>
        <p:spPr>
          <a:xfrm>
            <a:off x="76200" y="4517886"/>
            <a:ext cx="3506088" cy="707886"/>
          </a:xfrm>
          <a:prstGeom prst="rect">
            <a:avLst/>
          </a:prstGeom>
          <a:noFill/>
        </p:spPr>
        <p:txBody>
          <a:bodyPr wrap="none" lIns="91440" tIns="45720" rIns="91440" bIns="45720">
            <a:spAutoFit/>
          </a:bodyPr>
          <a:lstStyle/>
          <a:p>
            <a:pPr algn="ctr"/>
            <a:r>
              <a:rPr lang="en-US" sz="4000" b="1" cap="none" spc="3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itchFamily="66" charset="0"/>
              </a:rPr>
              <a:t>Like “Patricia”</a:t>
            </a:r>
            <a:endParaRPr lang="en-US" sz="4000" b="1" cap="none" spc="3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itchFamily="66" charset="0"/>
            </a:endParaRPr>
          </a:p>
        </p:txBody>
      </p:sp>
      <p:sp>
        <p:nvSpPr>
          <p:cNvPr id="27" name="Rectangle 26"/>
          <p:cNvSpPr/>
          <p:nvPr/>
        </p:nvSpPr>
        <p:spPr>
          <a:xfrm>
            <a:off x="287840" y="5230688"/>
            <a:ext cx="3087705" cy="707886"/>
          </a:xfrm>
          <a:prstGeom prst="rect">
            <a:avLst/>
          </a:prstGeom>
          <a:noFill/>
        </p:spPr>
        <p:txBody>
          <a:bodyPr wrap="none" lIns="91440" tIns="45720" rIns="91440" bIns="45720">
            <a:spAutoFit/>
          </a:bodyPr>
          <a:lstStyle/>
          <a:p>
            <a:pPr algn="ctr"/>
            <a:r>
              <a:rPr lang="en-US" sz="4000" b="1" cap="none" spc="3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itchFamily="66" charset="0"/>
              </a:rPr>
              <a:t>Like Gerry S.</a:t>
            </a:r>
            <a:endParaRPr lang="en-US" sz="4000" b="1" cap="none" spc="3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itchFamily="66" charset="0"/>
            </a:endParaRPr>
          </a:p>
        </p:txBody>
      </p:sp>
      <p:sp>
        <p:nvSpPr>
          <p:cNvPr id="28" name="Rectangle 27"/>
          <p:cNvSpPr/>
          <p:nvPr/>
        </p:nvSpPr>
        <p:spPr>
          <a:xfrm>
            <a:off x="646774" y="5928449"/>
            <a:ext cx="2451312" cy="707886"/>
          </a:xfrm>
          <a:prstGeom prst="rect">
            <a:avLst/>
          </a:prstGeom>
          <a:noFill/>
        </p:spPr>
        <p:txBody>
          <a:bodyPr wrap="none" lIns="91440" tIns="45720" rIns="91440" bIns="45720">
            <a:spAutoFit/>
          </a:bodyPr>
          <a:lstStyle/>
          <a:p>
            <a:pPr algn="ctr"/>
            <a:r>
              <a:rPr lang="en-US" sz="4000" b="1" cap="none" spc="3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itchFamily="66" charset="0"/>
              </a:rPr>
              <a:t>You &amp; Me</a:t>
            </a:r>
            <a:endParaRPr lang="en-US" sz="4000" b="1" cap="none" spc="3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itchFamily="66" charset="0"/>
            </a:endParaRPr>
          </a:p>
        </p:txBody>
      </p:sp>
      <p:sp>
        <p:nvSpPr>
          <p:cNvPr id="29" name="Rectangle 28"/>
          <p:cNvSpPr/>
          <p:nvPr/>
        </p:nvSpPr>
        <p:spPr>
          <a:xfrm rot="20016654">
            <a:off x="20590" y="3967972"/>
            <a:ext cx="4349268" cy="769441"/>
          </a:xfrm>
          <a:prstGeom prst="rect">
            <a:avLst/>
          </a:prstGeom>
          <a:solidFill>
            <a:schemeClr val="tx1"/>
          </a:solidFill>
          <a:effectLst>
            <a:glow rad="228600">
              <a:schemeClr val="accent2">
                <a:satMod val="175000"/>
                <a:alpha val="40000"/>
              </a:schemeClr>
            </a:glow>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3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pitchFamily="82" charset="0"/>
              </a:rPr>
              <a:t>Brokenhearted</a:t>
            </a:r>
            <a:endParaRPr lang="en-US" sz="4400" b="1" cap="none" spc="3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pitchFamily="82" charset="0"/>
            </a:endParaRPr>
          </a:p>
        </p:txBody>
      </p:sp>
    </p:spTree>
    <p:extLst>
      <p:ext uri="{BB962C8B-B14F-4D97-AF65-F5344CB8AC3E}">
        <p14:creationId xmlns:p14="http://schemas.microsoft.com/office/powerpoint/2010/main" val="3746720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2000"/>
                                        <p:tgtEl>
                                          <p:spTgt spid="18"/>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2000"/>
                                        <p:tgtEl>
                                          <p:spTgt spid="19"/>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000"/>
                                        <p:tgtEl>
                                          <p:spTgt spid="21"/>
                                        </p:tgtEl>
                                      </p:cBhvr>
                                    </p:animEffect>
                                    <p:anim calcmode="lin" valueType="num">
                                      <p:cBhvr>
                                        <p:cTn id="21" dur="2000" fill="hold"/>
                                        <p:tgtEl>
                                          <p:spTgt spid="21"/>
                                        </p:tgtEl>
                                        <p:attrNameLst>
                                          <p:attrName>ppt_x</p:attrName>
                                        </p:attrNameLst>
                                      </p:cBhvr>
                                      <p:tavLst>
                                        <p:tav tm="0">
                                          <p:val>
                                            <p:strVal val="#ppt_x"/>
                                          </p:val>
                                        </p:tav>
                                        <p:tav tm="100000">
                                          <p:val>
                                            <p:strVal val="#ppt_x"/>
                                          </p:val>
                                        </p:tav>
                                      </p:tavLst>
                                    </p:anim>
                                    <p:anim calcmode="lin" valueType="num">
                                      <p:cBhvr>
                                        <p:cTn id="22" dur="2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6"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par>
                          <p:cTn id="27" fill="hold">
                            <p:stCondLst>
                              <p:cond delay="4000"/>
                            </p:stCondLst>
                            <p:childTnLst>
                              <p:par>
                                <p:cTn id="28" presetID="47"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ppt_x</p:attrName>
                                        </p:attrNameLst>
                                      </p:cBhvr>
                                      <p:tavLst>
                                        <p:tav tm="0">
                                          <p:val>
                                            <p:strVal val="#ppt_x"/>
                                          </p:val>
                                        </p:tav>
                                        <p:tav tm="100000">
                                          <p:val>
                                            <p:strVal val="#ppt_x"/>
                                          </p:val>
                                        </p:tav>
                                      </p:tavLst>
                                    </p:anim>
                                    <p:anim calcmode="lin" valueType="num">
                                      <p:cBhvr>
                                        <p:cTn id="32"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2000"/>
                                        <p:tgtEl>
                                          <p:spTgt spid="21"/>
                                        </p:tgtEl>
                                      </p:cBhvr>
                                    </p:animEffect>
                                    <p:set>
                                      <p:cBhvr>
                                        <p:cTn id="37" dur="1" fill="hold">
                                          <p:stCondLst>
                                            <p:cond delay="1999"/>
                                          </p:stCondLst>
                                        </p:cTn>
                                        <p:tgtEl>
                                          <p:spTgt spid="21"/>
                                        </p:tgtEl>
                                        <p:attrNameLst>
                                          <p:attrName>style.visibility</p:attrName>
                                        </p:attrNameLst>
                                      </p:cBhvr>
                                      <p:to>
                                        <p:strVal val="hidden"/>
                                      </p:to>
                                    </p:set>
                                  </p:childTnLst>
                                </p:cTn>
                              </p:par>
                              <p:par>
                                <p:cTn id="38" presetID="42"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2000"/>
                                        <p:tgtEl>
                                          <p:spTgt spid="22"/>
                                        </p:tgtEl>
                                      </p:cBhvr>
                                    </p:animEffect>
                                    <p:anim calcmode="lin" valueType="num">
                                      <p:cBhvr>
                                        <p:cTn id="41" dur="2000" fill="hold"/>
                                        <p:tgtEl>
                                          <p:spTgt spid="22"/>
                                        </p:tgtEl>
                                        <p:attrNameLst>
                                          <p:attrName>ppt_x</p:attrName>
                                        </p:attrNameLst>
                                      </p:cBhvr>
                                      <p:tavLst>
                                        <p:tav tm="0">
                                          <p:val>
                                            <p:strVal val="#ppt_x"/>
                                          </p:val>
                                        </p:tav>
                                        <p:tav tm="100000">
                                          <p:val>
                                            <p:strVal val="#ppt_x"/>
                                          </p:val>
                                        </p:tav>
                                      </p:tavLst>
                                    </p:anim>
                                    <p:anim calcmode="lin" valueType="num">
                                      <p:cBhvr>
                                        <p:cTn id="42" dur="20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7"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000"/>
                                        <p:tgtEl>
                                          <p:spTgt spid="23"/>
                                        </p:tgtEl>
                                      </p:cBhvr>
                                    </p:animEffect>
                                    <p:anim calcmode="lin" valueType="num">
                                      <p:cBhvr>
                                        <p:cTn id="47" dur="2000" fill="hold"/>
                                        <p:tgtEl>
                                          <p:spTgt spid="23"/>
                                        </p:tgtEl>
                                        <p:attrNameLst>
                                          <p:attrName>ppt_x</p:attrName>
                                        </p:attrNameLst>
                                      </p:cBhvr>
                                      <p:tavLst>
                                        <p:tav tm="0">
                                          <p:val>
                                            <p:strVal val="#ppt_x"/>
                                          </p:val>
                                        </p:tav>
                                        <p:tav tm="100000">
                                          <p:val>
                                            <p:strVal val="#ppt_x"/>
                                          </p:val>
                                        </p:tav>
                                      </p:tavLst>
                                    </p:anim>
                                    <p:anim calcmode="lin" valueType="num">
                                      <p:cBhvr>
                                        <p:cTn id="48" dur="2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2000"/>
                                        <p:tgtEl>
                                          <p:spTgt spid="22"/>
                                        </p:tgtEl>
                                      </p:cBhvr>
                                    </p:animEffect>
                                    <p:set>
                                      <p:cBhvr>
                                        <p:cTn id="53" dur="1" fill="hold">
                                          <p:stCondLst>
                                            <p:cond delay="1999"/>
                                          </p:stCondLst>
                                        </p:cTn>
                                        <p:tgtEl>
                                          <p:spTgt spid="22"/>
                                        </p:tgtEl>
                                        <p:attrNameLst>
                                          <p:attrName>style.visibility</p:attrName>
                                        </p:attrNameLst>
                                      </p:cBhvr>
                                      <p:to>
                                        <p:strVal val="hidden"/>
                                      </p:to>
                                    </p:set>
                                  </p:childTnLst>
                                </p:cTn>
                              </p:par>
                              <p:par>
                                <p:cTn id="54" presetID="42"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2000"/>
                                        <p:tgtEl>
                                          <p:spTgt spid="24"/>
                                        </p:tgtEl>
                                      </p:cBhvr>
                                    </p:animEffect>
                                    <p:anim calcmode="lin" valueType="num">
                                      <p:cBhvr>
                                        <p:cTn id="57" dur="2000" fill="hold"/>
                                        <p:tgtEl>
                                          <p:spTgt spid="24"/>
                                        </p:tgtEl>
                                        <p:attrNameLst>
                                          <p:attrName>ppt_x</p:attrName>
                                        </p:attrNameLst>
                                      </p:cBhvr>
                                      <p:tavLst>
                                        <p:tav tm="0">
                                          <p:val>
                                            <p:strVal val="#ppt_x"/>
                                          </p:val>
                                        </p:tav>
                                        <p:tav tm="100000">
                                          <p:val>
                                            <p:strVal val="#ppt_x"/>
                                          </p:val>
                                        </p:tav>
                                      </p:tavLst>
                                    </p:anim>
                                    <p:anim calcmode="lin" valueType="num">
                                      <p:cBhvr>
                                        <p:cTn id="58" dur="2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2000"/>
                                        <p:tgtEl>
                                          <p:spTgt spid="25"/>
                                        </p:tgtEl>
                                      </p:cBhvr>
                                    </p:animEffect>
                                    <p:anim calcmode="lin" valueType="num">
                                      <p:cBhvr>
                                        <p:cTn id="64" dur="2000" fill="hold"/>
                                        <p:tgtEl>
                                          <p:spTgt spid="25"/>
                                        </p:tgtEl>
                                        <p:attrNameLst>
                                          <p:attrName>ppt_x</p:attrName>
                                        </p:attrNameLst>
                                      </p:cBhvr>
                                      <p:tavLst>
                                        <p:tav tm="0">
                                          <p:val>
                                            <p:strVal val="#ppt_x"/>
                                          </p:val>
                                        </p:tav>
                                        <p:tav tm="100000">
                                          <p:val>
                                            <p:strVal val="#ppt_x"/>
                                          </p:val>
                                        </p:tav>
                                      </p:tavLst>
                                    </p:anim>
                                    <p:anim calcmode="lin" valueType="num">
                                      <p:cBhvr>
                                        <p:cTn id="65" dur="2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2000"/>
                                        <p:tgtEl>
                                          <p:spTgt spid="26"/>
                                        </p:tgtEl>
                                      </p:cBhvr>
                                    </p:animEffect>
                                    <p:anim calcmode="lin" valueType="num">
                                      <p:cBhvr>
                                        <p:cTn id="71" dur="2000" fill="hold"/>
                                        <p:tgtEl>
                                          <p:spTgt spid="26"/>
                                        </p:tgtEl>
                                        <p:attrNameLst>
                                          <p:attrName>ppt_x</p:attrName>
                                        </p:attrNameLst>
                                      </p:cBhvr>
                                      <p:tavLst>
                                        <p:tav tm="0">
                                          <p:val>
                                            <p:strVal val="#ppt_x"/>
                                          </p:val>
                                        </p:tav>
                                        <p:tav tm="100000">
                                          <p:val>
                                            <p:strVal val="#ppt_x"/>
                                          </p:val>
                                        </p:tav>
                                      </p:tavLst>
                                    </p:anim>
                                    <p:anim calcmode="lin" valueType="num">
                                      <p:cBhvr>
                                        <p:cTn id="72" dur="2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2000"/>
                                        <p:tgtEl>
                                          <p:spTgt spid="27"/>
                                        </p:tgtEl>
                                      </p:cBhvr>
                                    </p:animEffect>
                                    <p:anim calcmode="lin" valueType="num">
                                      <p:cBhvr>
                                        <p:cTn id="78" dur="2000" fill="hold"/>
                                        <p:tgtEl>
                                          <p:spTgt spid="27"/>
                                        </p:tgtEl>
                                        <p:attrNameLst>
                                          <p:attrName>ppt_x</p:attrName>
                                        </p:attrNameLst>
                                      </p:cBhvr>
                                      <p:tavLst>
                                        <p:tav tm="0">
                                          <p:val>
                                            <p:strVal val="#ppt_x"/>
                                          </p:val>
                                        </p:tav>
                                        <p:tav tm="100000">
                                          <p:val>
                                            <p:strVal val="#ppt_x"/>
                                          </p:val>
                                        </p:tav>
                                      </p:tavLst>
                                    </p:anim>
                                    <p:anim calcmode="lin" valueType="num">
                                      <p:cBhvr>
                                        <p:cTn id="79" dur="2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2000"/>
                                        <p:tgtEl>
                                          <p:spTgt spid="28"/>
                                        </p:tgtEl>
                                      </p:cBhvr>
                                    </p:animEffect>
                                    <p:anim calcmode="lin" valueType="num">
                                      <p:cBhvr>
                                        <p:cTn id="85" dur="2000" fill="hold"/>
                                        <p:tgtEl>
                                          <p:spTgt spid="28"/>
                                        </p:tgtEl>
                                        <p:attrNameLst>
                                          <p:attrName>ppt_x</p:attrName>
                                        </p:attrNameLst>
                                      </p:cBhvr>
                                      <p:tavLst>
                                        <p:tav tm="0">
                                          <p:val>
                                            <p:strVal val="#ppt_x"/>
                                          </p:val>
                                        </p:tav>
                                        <p:tav tm="100000">
                                          <p:val>
                                            <p:strVal val="#ppt_x"/>
                                          </p:val>
                                        </p:tav>
                                      </p:tavLst>
                                    </p:anim>
                                    <p:anim calcmode="lin" valueType="num">
                                      <p:cBhvr>
                                        <p:cTn id="86" dur="2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left)">
                                      <p:cBhvr>
                                        <p:cTn id="91" dur="3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P spid="20" grpId="0" animBg="1"/>
      <p:bldP spid="2" grpId="0"/>
      <p:bldP spid="21" grpId="0"/>
      <p:bldP spid="21" grpId="1"/>
      <p:bldP spid="22" grpId="0"/>
      <p:bldP spid="22" grpId="1"/>
      <p:bldP spid="23" grpId="0"/>
      <p:bldP spid="24" grpId="0"/>
      <p:bldP spid="25" grpId="0"/>
      <p:bldP spid="26" grpId="0"/>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3124200" y="68759"/>
            <a:ext cx="5984331" cy="769441"/>
          </a:xfrm>
          <a:prstGeom prst="rect">
            <a:avLst/>
          </a:prstGeom>
          <a:noFill/>
        </p:spPr>
        <p:txBody>
          <a:bodyPr wrap="none" lIns="91440" tIns="45720" rIns="91440" bIns="45720">
            <a:spAutoFit/>
          </a:bodyPr>
          <a:lstStyle/>
          <a:p>
            <a:pPr algn="ctr"/>
            <a:r>
              <a:rPr lang="en-US" sz="4400" b="1" cap="none" spc="300" dirty="0" smtClean="0">
                <a:ln w="18415" cmpd="sng">
                  <a:solidFill>
                    <a:schemeClr val="tx1">
                      <a:lumMod val="95000"/>
                      <a:lumOff val="5000"/>
                    </a:schemeClr>
                  </a:solidFill>
                  <a:prstDash val="solid"/>
                </a:ln>
                <a:solidFill>
                  <a:srgbClr val="FFC000"/>
                </a:solidFill>
                <a:effectLst>
                  <a:outerShdw blurRad="63500" dir="3600000" algn="tl" rotWithShape="0">
                    <a:srgbClr val="000000">
                      <a:alpha val="70000"/>
                    </a:srgbClr>
                  </a:outerShdw>
                </a:effectLst>
                <a:latin typeface="Monotype Corsiva" pitchFamily="66" charset="0"/>
              </a:rPr>
              <a:t>Have a “Publican” Mind</a:t>
            </a:r>
            <a:endParaRPr lang="en-US" sz="4400" b="1" cap="none" spc="300" dirty="0">
              <a:ln w="18415" cmpd="sng">
                <a:solidFill>
                  <a:schemeClr val="tx1">
                    <a:lumMod val="95000"/>
                    <a:lumOff val="5000"/>
                  </a:schemeClr>
                </a:solidFill>
                <a:prstDash val="solid"/>
              </a:ln>
              <a:solidFill>
                <a:srgbClr val="FFC000"/>
              </a:solidFill>
              <a:effectLst>
                <a:outerShdw blurRad="63500" dir="3600000" algn="tl" rotWithShape="0">
                  <a:srgbClr val="000000">
                    <a:alpha val="70000"/>
                  </a:srgbClr>
                </a:outerShdw>
              </a:effectLst>
              <a:latin typeface="Monotype Corsiva" pitchFamily="66" charset="0"/>
            </a:endParaRPr>
          </a:p>
        </p:txBody>
      </p:sp>
      <p:sp>
        <p:nvSpPr>
          <p:cNvPr id="3" name="TextBox 2"/>
          <p:cNvSpPr txBox="1"/>
          <p:nvPr/>
        </p:nvSpPr>
        <p:spPr>
          <a:xfrm>
            <a:off x="5493834" y="1295400"/>
            <a:ext cx="3505200" cy="1077218"/>
          </a:xfrm>
          <a:prstGeom prst="rect">
            <a:avLst/>
          </a:prstGeom>
          <a:noFill/>
        </p:spPr>
        <p:txBody>
          <a:bodyPr wrap="square" rtlCol="0">
            <a:spAutoFit/>
          </a:bodyPr>
          <a:lstStyle/>
          <a:p>
            <a:pPr algn="ctr"/>
            <a:r>
              <a:rPr lang="en-US" sz="3200" b="1" dirty="0" smtClean="0">
                <a:solidFill>
                  <a:schemeClr val="bg1"/>
                </a:solidFill>
                <a:latin typeface="Arial" pitchFamily="34" charset="0"/>
                <a:cs typeface="Arial" pitchFamily="34" charset="0"/>
              </a:rPr>
              <a:t>God, be </a:t>
            </a:r>
            <a:r>
              <a:rPr lang="en-US" sz="3200" b="1" u="sng" dirty="0" smtClean="0">
                <a:solidFill>
                  <a:schemeClr val="bg1"/>
                </a:solidFill>
                <a:latin typeface="Arial" pitchFamily="34" charset="0"/>
                <a:cs typeface="Arial" pitchFamily="34" charset="0"/>
              </a:rPr>
              <a:t>merciful</a:t>
            </a:r>
            <a:r>
              <a:rPr lang="en-US" sz="3200" b="1" dirty="0" smtClean="0">
                <a:solidFill>
                  <a:schemeClr val="bg1"/>
                </a:solidFill>
                <a:latin typeface="Arial" pitchFamily="34" charset="0"/>
                <a:cs typeface="Arial" pitchFamily="34" charset="0"/>
              </a:rPr>
              <a:t> to me a sinner!</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19448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499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27182"/>
            <a:ext cx="9144000" cy="5893921"/>
          </a:xfrm>
          <a:prstGeom prst="rect">
            <a:avLst/>
          </a:prstGeom>
          <a:noFill/>
        </p:spPr>
        <p:txBody>
          <a:bodyPr wrap="square" rtlCol="0">
            <a:spAutoFit/>
          </a:bodyPr>
          <a:lstStyle/>
          <a:p>
            <a:r>
              <a:rPr lang="en-US" sz="2900" b="1" i="1" baseline="30000" dirty="0" smtClean="0">
                <a:solidFill>
                  <a:srgbClr val="FF0000"/>
                </a:solidFill>
                <a:latin typeface="Arial" pitchFamily="34" charset="0"/>
                <a:cs typeface="Arial" pitchFamily="34" charset="0"/>
              </a:rPr>
              <a:t>7 </a:t>
            </a:r>
            <a:r>
              <a:rPr lang="en-US" sz="2900" b="1" dirty="0" smtClean="0">
                <a:latin typeface="Arial" pitchFamily="34" charset="0"/>
                <a:cs typeface="Arial" pitchFamily="34" charset="0"/>
              </a:rPr>
              <a:t>And lest I should be exalted above measure by the abundance of the revelations, a thorn in the flesh was given to me, a messenger of Satan to buffet me, lest I be exalted above measure. </a:t>
            </a:r>
            <a:r>
              <a:rPr lang="en-US" sz="2900" b="1" i="1" baseline="30000" dirty="0" smtClean="0">
                <a:solidFill>
                  <a:srgbClr val="FF0000"/>
                </a:solidFill>
                <a:latin typeface="Arial" pitchFamily="34" charset="0"/>
                <a:cs typeface="Arial" pitchFamily="34" charset="0"/>
              </a:rPr>
              <a:t>8 </a:t>
            </a:r>
            <a:r>
              <a:rPr lang="en-US" sz="2900" b="1" dirty="0" smtClean="0">
                <a:latin typeface="Arial" pitchFamily="34" charset="0"/>
                <a:cs typeface="Arial" pitchFamily="34" charset="0"/>
              </a:rPr>
              <a:t>Concerning this thing I pleaded with the Lord three times that it might depart from me. </a:t>
            </a:r>
            <a:r>
              <a:rPr lang="en-US" sz="2900" b="1" i="1" baseline="30000" dirty="0" smtClean="0">
                <a:solidFill>
                  <a:srgbClr val="FF0000"/>
                </a:solidFill>
                <a:latin typeface="Arial" pitchFamily="34" charset="0"/>
                <a:cs typeface="Arial" pitchFamily="34" charset="0"/>
              </a:rPr>
              <a:t>9 </a:t>
            </a:r>
            <a:r>
              <a:rPr lang="en-US" sz="2900" b="1" dirty="0" smtClean="0">
                <a:latin typeface="Arial" pitchFamily="34" charset="0"/>
                <a:cs typeface="Arial" pitchFamily="34" charset="0"/>
              </a:rPr>
              <a:t>And He said to me, My grace is sufficient for you, for My strength is made perfect in weakness. Therefore most gladly I will rather boast in my infirmities, that the power of Christ may rest upon me. </a:t>
            </a:r>
            <a:r>
              <a:rPr lang="en-US" sz="2900" b="1" i="1" baseline="30000" dirty="0" smtClean="0">
                <a:solidFill>
                  <a:srgbClr val="FF0000"/>
                </a:solidFill>
                <a:latin typeface="Arial" pitchFamily="34" charset="0"/>
                <a:cs typeface="Arial" pitchFamily="34" charset="0"/>
              </a:rPr>
              <a:t>10 </a:t>
            </a:r>
            <a:r>
              <a:rPr lang="en-US" sz="2900" b="1" dirty="0" smtClean="0">
                <a:latin typeface="Arial" pitchFamily="34" charset="0"/>
                <a:cs typeface="Arial" pitchFamily="34" charset="0"/>
              </a:rPr>
              <a:t>Therefore I take pleasure in infirmities, in reproaches, in needs, in persecutions, in distresses, for Christ’s sake. For when I am weak, then I am strong.</a:t>
            </a:r>
            <a:endParaRPr lang="en-US" sz="2900" b="1" dirty="0">
              <a:latin typeface="Arial" pitchFamily="34" charset="0"/>
              <a:cs typeface="Arial" pitchFamily="34" charset="0"/>
            </a:endParaRPr>
          </a:p>
        </p:txBody>
      </p:sp>
      <p:sp>
        <p:nvSpPr>
          <p:cNvPr id="3" name="Rectangle 2"/>
          <p:cNvSpPr/>
          <p:nvPr/>
        </p:nvSpPr>
        <p:spPr>
          <a:xfrm>
            <a:off x="614031" y="0"/>
            <a:ext cx="79159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2 Corinthians 12:7-10</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259943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362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371600" y="0"/>
            <a:ext cx="6362639" cy="923330"/>
          </a:xfrm>
          <a:prstGeom prst="rect">
            <a:avLst/>
          </a:prstGeom>
          <a:noFill/>
        </p:spPr>
        <p:txBody>
          <a:bodyPr wrap="none" lIns="91440" tIns="45720" rIns="91440" bIns="45720">
            <a:spAutoFit/>
          </a:bodyPr>
          <a:lstStyle/>
          <a:p>
            <a:pPr algn="ctr"/>
            <a:r>
              <a:rPr lang="en-US"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Paul’s Thorn in the Flesh</a:t>
            </a:r>
            <a:endParaRPr 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endParaRPr>
          </a:p>
        </p:txBody>
      </p:sp>
      <p:sp>
        <p:nvSpPr>
          <p:cNvPr id="4" name="TextBox 3"/>
          <p:cNvSpPr txBox="1"/>
          <p:nvPr/>
        </p:nvSpPr>
        <p:spPr>
          <a:xfrm>
            <a:off x="0" y="923330"/>
            <a:ext cx="4953000" cy="3970318"/>
          </a:xfrm>
          <a:prstGeom prst="rect">
            <a:avLst/>
          </a:prstGeom>
          <a:noFill/>
        </p:spPr>
        <p:txBody>
          <a:bodyPr wrap="square" rtlCol="0">
            <a:spAutoFit/>
          </a:bodyPr>
          <a:lstStyle/>
          <a:p>
            <a:pPr marL="285750" indent="-285750">
              <a:lnSpc>
                <a:spcPct val="150000"/>
              </a:lnSpc>
              <a:buClr>
                <a:srgbClr val="FFC000"/>
              </a:buClr>
              <a:buSzPct val="150000"/>
              <a:buFont typeface="Wingdings" pitchFamily="2" charset="2"/>
              <a:buChar char="Ø"/>
            </a:pPr>
            <a:r>
              <a:rPr lang="en-US" sz="2800" b="1" spc="3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Migraine Headaches</a:t>
            </a:r>
          </a:p>
          <a:p>
            <a:pPr marL="285750" indent="-285750">
              <a:lnSpc>
                <a:spcPct val="150000"/>
              </a:lnSpc>
              <a:buClr>
                <a:srgbClr val="FFC000"/>
              </a:buClr>
              <a:buSzPct val="150000"/>
              <a:buFont typeface="Wingdings" pitchFamily="2" charset="2"/>
              <a:buChar char="Ø"/>
            </a:pPr>
            <a:r>
              <a:rPr lang="en-US" sz="2800" b="1" spc="3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Epilepsy</a:t>
            </a:r>
          </a:p>
          <a:p>
            <a:pPr marL="285750" indent="-285750">
              <a:lnSpc>
                <a:spcPct val="150000"/>
              </a:lnSpc>
              <a:buClr>
                <a:srgbClr val="FFC000"/>
              </a:buClr>
              <a:buSzPct val="150000"/>
              <a:buFont typeface="Wingdings" pitchFamily="2" charset="2"/>
              <a:buChar char="Ø"/>
            </a:pPr>
            <a:r>
              <a:rPr lang="en-US" sz="2800" b="1" spc="3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Malarial Fever</a:t>
            </a:r>
          </a:p>
          <a:p>
            <a:pPr marL="285750" indent="-285750">
              <a:lnSpc>
                <a:spcPct val="150000"/>
              </a:lnSpc>
              <a:buClr>
                <a:srgbClr val="FFC000"/>
              </a:buClr>
              <a:buSzPct val="150000"/>
              <a:buFont typeface="Wingdings" pitchFamily="2" charset="2"/>
              <a:buChar char="Ø"/>
            </a:pPr>
            <a:r>
              <a:rPr lang="en-US" sz="2800" b="1" spc="3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Poor Eyesight</a:t>
            </a:r>
          </a:p>
          <a:p>
            <a:pPr marL="285750" indent="-285750">
              <a:lnSpc>
                <a:spcPct val="150000"/>
              </a:lnSpc>
              <a:buClr>
                <a:srgbClr val="FFC000"/>
              </a:buClr>
              <a:buSzPct val="150000"/>
              <a:buFont typeface="Wingdings" pitchFamily="2" charset="2"/>
              <a:buChar char="Ø"/>
            </a:pPr>
            <a:r>
              <a:rPr lang="en-US" sz="2800" b="1" spc="3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Temptations</a:t>
            </a:r>
          </a:p>
          <a:p>
            <a:pPr marL="285750" indent="-285750">
              <a:lnSpc>
                <a:spcPct val="150000"/>
              </a:lnSpc>
              <a:buClr>
                <a:srgbClr val="FFC000"/>
              </a:buClr>
              <a:buSzPct val="150000"/>
              <a:buFont typeface="Wingdings" pitchFamily="2" charset="2"/>
              <a:buChar char="Ø"/>
            </a:pPr>
            <a:r>
              <a:rPr lang="en-US" sz="2800" b="1" spc="3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False Teachers</a:t>
            </a:r>
            <a:endParaRPr lang="en-US" sz="2800" b="1" spc="3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5486400" y="1600200"/>
            <a:ext cx="3581400" cy="3416320"/>
          </a:xfrm>
          <a:prstGeom prst="rect">
            <a:avLst/>
          </a:prstGeom>
          <a:solidFill>
            <a:srgbClr val="000000">
              <a:alpha val="50196"/>
            </a:srgbClr>
          </a:solid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Therefore I take pleasure in infirmities, in reproaches, in needs, in persecutions, in distresses, for Christ’s sake. For when I am weak, then I am strong.</a:t>
            </a:r>
          </a:p>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(Verse 10)</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5486400" y="1600200"/>
            <a:ext cx="3581400" cy="3416320"/>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Therefore I take pleasure in infirmities, in reproaches, in needs, in persecutions, in distresses, for Christ’s sake. </a:t>
            </a:r>
            <a:r>
              <a:rPr lang="en-US" sz="24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For when I am weak, then I am strong</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p>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(Verse 10)</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219841" y="5715000"/>
            <a:ext cx="8666155" cy="923330"/>
          </a:xfrm>
          <a:prstGeom prst="rect">
            <a:avLst/>
          </a:prstGeom>
          <a:noFill/>
        </p:spPr>
        <p:txBody>
          <a:bodyPr wrap="none" lIns="91440" tIns="45720" rIns="91440" bIns="45720">
            <a:spAutoFit/>
          </a:bodyPr>
          <a:lstStyle/>
          <a:p>
            <a:pPr algn="ctr"/>
            <a:r>
              <a:rPr lang="en-US"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Paul’s Weakness drove him to God</a:t>
            </a:r>
            <a:endParaRPr 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endParaRPr>
          </a:p>
        </p:txBody>
      </p:sp>
    </p:spTree>
    <p:extLst>
      <p:ext uri="{BB962C8B-B14F-4D97-AF65-F5344CB8AC3E}">
        <p14:creationId xmlns:p14="http://schemas.microsoft.com/office/powerpoint/2010/main" val="5920339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anim calcmode="lin" valueType="num">
                                      <p:cBhvr>
                                        <p:cTn id="1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7"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anim calcmode="lin" valueType="num">
                                      <p:cBhvr>
                                        <p:cTn id="19"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7" presetClass="entr" presetSubtype="0"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2000"/>
                                        <p:tgtEl>
                                          <p:spTgt spid="4">
                                            <p:txEl>
                                              <p:pRg st="2" end="2"/>
                                            </p:txEl>
                                          </p:spTgt>
                                        </p:tgtEl>
                                      </p:cBhvr>
                                    </p:animEffect>
                                    <p:anim calcmode="lin" valueType="num">
                                      <p:cBhvr>
                                        <p:cTn id="25"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6000"/>
                            </p:stCondLst>
                            <p:childTnLst>
                              <p:par>
                                <p:cTn id="28" presetID="47" presetClass="entr" presetSubtype="0" fill="hold" grpId="0"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2000"/>
                                        <p:tgtEl>
                                          <p:spTgt spid="4">
                                            <p:txEl>
                                              <p:pRg st="3" end="3"/>
                                            </p:txEl>
                                          </p:spTgt>
                                        </p:tgtEl>
                                      </p:cBhvr>
                                    </p:animEffect>
                                    <p:anim calcmode="lin" valueType="num">
                                      <p:cBhvr>
                                        <p:cTn id="31"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2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8000"/>
                            </p:stCondLst>
                            <p:childTnLst>
                              <p:par>
                                <p:cTn id="34" presetID="47" presetClass="entr" presetSubtype="0" fill="hold" grpId="0"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2000"/>
                                        <p:tgtEl>
                                          <p:spTgt spid="4">
                                            <p:txEl>
                                              <p:pRg st="4" end="4"/>
                                            </p:txEl>
                                          </p:spTgt>
                                        </p:tgtEl>
                                      </p:cBhvr>
                                    </p:animEffect>
                                    <p:anim calcmode="lin" valueType="num">
                                      <p:cBhvr>
                                        <p:cTn id="37"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2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0"/>
                            </p:stCondLst>
                            <p:childTnLst>
                              <p:par>
                                <p:cTn id="40" presetID="47" presetClass="entr" presetSubtype="0" fill="hold" grpId="0" nodeType="after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2000"/>
                                        <p:tgtEl>
                                          <p:spTgt spid="4">
                                            <p:txEl>
                                              <p:pRg st="5" end="5"/>
                                            </p:txEl>
                                          </p:spTgt>
                                        </p:tgtEl>
                                      </p:cBhvr>
                                    </p:animEffect>
                                    <p:anim calcmode="lin" valueType="num">
                                      <p:cBhvr>
                                        <p:cTn id="43"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32"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circle(out)">
                                      <p:cBhvr>
                                        <p:cTn id="49" dur="2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dissolve">
                                      <p:cBhvr>
                                        <p:cTn id="54" dur="3000"/>
                                        <p:tgtEl>
                                          <p:spTgt spid="6"/>
                                        </p:tgtEl>
                                      </p:cBhvr>
                                    </p:animEffect>
                                  </p:childTnLst>
                                </p:cTn>
                              </p:par>
                            </p:childTnLst>
                          </p:cTn>
                        </p:par>
                        <p:par>
                          <p:cTn id="55" fill="hold">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2000"/>
                                        <p:tgtEl>
                                          <p:spTgt spid="7"/>
                                        </p:tgtEl>
                                      </p:cBhvr>
                                    </p:animEffect>
                                    <p:anim calcmode="lin" valueType="num">
                                      <p:cBhvr>
                                        <p:cTn id="59" dur="2000" fill="hold"/>
                                        <p:tgtEl>
                                          <p:spTgt spid="7"/>
                                        </p:tgtEl>
                                        <p:attrNameLst>
                                          <p:attrName>ppt_x</p:attrName>
                                        </p:attrNameLst>
                                      </p:cBhvr>
                                      <p:tavLst>
                                        <p:tav tm="0">
                                          <p:val>
                                            <p:strVal val="#ppt_x"/>
                                          </p:val>
                                        </p:tav>
                                        <p:tav tm="100000">
                                          <p:val>
                                            <p:strVal val="#ppt_x"/>
                                          </p:val>
                                        </p:tav>
                                      </p:tavLst>
                                    </p:anim>
                                    <p:anim calcmode="lin" valueType="num">
                                      <p:cBhvr>
                                        <p:cTn id="60"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bldLvl="5"/>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4" name="TextBox 3"/>
          <p:cNvSpPr txBox="1"/>
          <p:nvPr/>
        </p:nvSpPr>
        <p:spPr>
          <a:xfrm>
            <a:off x="4343400" y="76200"/>
            <a:ext cx="4800600" cy="6740307"/>
          </a:xfrm>
          <a:prstGeom prst="rect">
            <a:avLst/>
          </a:prstGeom>
          <a:solidFill>
            <a:srgbClr val="FFFFFF">
              <a:alpha val="69804"/>
            </a:srgbClr>
          </a:solidFill>
        </p:spPr>
        <p:txBody>
          <a:bodyPr wrap="square" rtlCol="0">
            <a:spAutoFit/>
          </a:bodyPr>
          <a:lstStyle/>
          <a:p>
            <a:r>
              <a:rPr lang="en-US" sz="2400" b="1" dirty="0" smtClean="0">
                <a:effectLst>
                  <a:outerShdw blurRad="38100" dist="38100" dir="2700000" algn="tl">
                    <a:srgbClr val="000000">
                      <a:alpha val="43137"/>
                    </a:srgbClr>
                  </a:outerShdw>
                </a:effectLst>
              </a:rPr>
              <a:t>So He came to Nazareth, where He had been brought up. And as His custom was, He went into the synagogue on the Sabbath day, and stood up to read. And He was handed the book of the prophet Isaiah. And when He had opened the book, He found the place where it was written:</a:t>
            </a:r>
            <a:r>
              <a:rPr lang="en-US" sz="2400" b="1" baseline="30000" dirty="0" smtClean="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“The Spirit of the </a:t>
            </a:r>
            <a:r>
              <a:rPr lang="en-US" sz="2400" b="1" i="1" cap="small" dirty="0" smtClean="0">
                <a:effectLst>
                  <a:outerShdw blurRad="38100" dist="38100" dir="2700000" algn="tl">
                    <a:srgbClr val="000000">
                      <a:alpha val="43137"/>
                    </a:srgbClr>
                  </a:outerShdw>
                </a:effectLst>
              </a:rPr>
              <a:t>Lord</a:t>
            </a:r>
            <a:r>
              <a:rPr lang="en-US" sz="2400" b="1" i="1" dirty="0" smtClean="0">
                <a:effectLst>
                  <a:outerShdw blurRad="38100" dist="38100" dir="2700000" algn="tl">
                    <a:srgbClr val="000000">
                      <a:alpha val="43137"/>
                    </a:srgbClr>
                  </a:outerShdw>
                </a:effectLst>
              </a:rPr>
              <a:t> is upon Me, because He has anointed Me to preach the gospel to the poor; He has sent Me to heal the brokenhearted, to proclaim liberty to the captives and recovery of sight to the blind, to set at liberty those who are oppressed; to proclaim the acceptable year of the </a:t>
            </a:r>
            <a:r>
              <a:rPr lang="en-US" sz="2400" b="1" i="1" cap="small" dirty="0" smtClean="0">
                <a:effectLst>
                  <a:outerShdw blurRad="38100" dist="38100" dir="2700000" algn="tl">
                    <a:srgbClr val="000000">
                      <a:alpha val="43137"/>
                    </a:srgbClr>
                  </a:outerShdw>
                </a:effectLst>
              </a:rPr>
              <a:t>Lord</a:t>
            </a:r>
            <a:r>
              <a:rPr lang="en-US" sz="2400" b="1" i="1" dirty="0" smtClean="0">
                <a:effectLst>
                  <a:outerShdw blurRad="38100" dist="38100" dir="2700000" algn="tl">
                    <a:srgbClr val="000000">
                      <a:alpha val="43137"/>
                    </a:srgbClr>
                  </a:outerShdw>
                </a:effectLst>
              </a:rPr>
              <a:t>.”</a:t>
            </a:r>
          </a:p>
          <a:p>
            <a:pPr algn="ctr"/>
            <a:r>
              <a:rPr lang="en-US" sz="2400" b="1" dirty="0" smtClean="0">
                <a:effectLst>
                  <a:outerShdw blurRad="38100" dist="38100" dir="2700000" algn="tl">
                    <a:srgbClr val="000000">
                      <a:alpha val="43137"/>
                    </a:srgbClr>
                  </a:outerShdw>
                </a:effectLst>
              </a:rPr>
              <a:t>(Luke 4:16-19)</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4343400" y="76200"/>
            <a:ext cx="4800600" cy="674030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So He came to Nazareth, where He had been brought up. And as His custom was, He went into the synagogue on the Sabbath day, and stood up to read. And He was handed the book of the prophet Isaiah. And when He had opened the book, He found the place where it was written:</a:t>
            </a:r>
            <a:r>
              <a:rPr lang="en-US" sz="2400" b="1" baseline="30000" dirty="0" smtClean="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“The Spirit of the </a:t>
            </a:r>
            <a:r>
              <a:rPr lang="en-US" sz="2400" b="1" i="1" cap="small" dirty="0" smtClean="0">
                <a:effectLst>
                  <a:outerShdw blurRad="38100" dist="38100" dir="2700000" algn="tl">
                    <a:srgbClr val="000000">
                      <a:alpha val="43137"/>
                    </a:srgbClr>
                  </a:outerShdw>
                </a:effectLst>
              </a:rPr>
              <a:t>Lord</a:t>
            </a:r>
            <a:r>
              <a:rPr lang="en-US" sz="2400" b="1" i="1" dirty="0" smtClean="0">
                <a:effectLst>
                  <a:outerShdw blurRad="38100" dist="38100" dir="2700000" algn="tl">
                    <a:srgbClr val="000000">
                      <a:alpha val="43137"/>
                    </a:srgbClr>
                  </a:outerShdw>
                </a:effectLst>
              </a:rPr>
              <a:t> is upon Me, because He has anointed Me </a:t>
            </a:r>
            <a:r>
              <a:rPr lang="en-US" sz="2400" b="1" i="1" u="sng" dirty="0" smtClean="0">
                <a:solidFill>
                  <a:srgbClr val="FF0000"/>
                </a:solidFill>
                <a:effectLst>
                  <a:outerShdw blurRad="38100" dist="38100" dir="2700000" algn="tl">
                    <a:srgbClr val="000000">
                      <a:alpha val="43137"/>
                    </a:srgbClr>
                  </a:outerShdw>
                </a:effectLst>
              </a:rPr>
              <a:t>to preach the gospel to the poor; He has sent Me to heal the brokenhearted, to proclaim liberty to the captives </a:t>
            </a:r>
            <a:r>
              <a:rPr lang="en-US" sz="2400" b="1" i="1" dirty="0" smtClean="0">
                <a:effectLst>
                  <a:outerShdw blurRad="38100" dist="38100" dir="2700000" algn="tl">
                    <a:srgbClr val="000000">
                      <a:alpha val="43137"/>
                    </a:srgbClr>
                  </a:outerShdw>
                </a:effectLst>
              </a:rPr>
              <a:t>and recovery of sight to the blind, to set at liberty those who are oppressed; to proclaim the acceptable year of the </a:t>
            </a:r>
            <a:r>
              <a:rPr lang="en-US" sz="2400" b="1" i="1" cap="small" dirty="0" smtClean="0">
                <a:effectLst>
                  <a:outerShdw blurRad="38100" dist="38100" dir="2700000" algn="tl">
                    <a:srgbClr val="000000">
                      <a:alpha val="43137"/>
                    </a:srgbClr>
                  </a:outerShdw>
                </a:effectLst>
              </a:rPr>
              <a:t>Lord</a:t>
            </a:r>
            <a:r>
              <a:rPr lang="en-US" sz="2400" b="1" i="1" dirty="0" smtClean="0">
                <a:effectLst>
                  <a:outerShdw blurRad="38100" dist="38100" dir="2700000" algn="tl">
                    <a:srgbClr val="000000">
                      <a:alpha val="43137"/>
                    </a:srgbClr>
                  </a:outerShdw>
                </a:effectLst>
              </a:rPr>
              <a:t>.”</a:t>
            </a:r>
          </a:p>
          <a:p>
            <a:pPr algn="ctr"/>
            <a:r>
              <a:rPr lang="en-US" sz="2400" b="1" dirty="0" smtClean="0">
                <a:effectLst>
                  <a:outerShdw blurRad="38100" dist="38100" dir="2700000" algn="tl">
                    <a:srgbClr val="000000">
                      <a:alpha val="43137"/>
                    </a:srgbClr>
                  </a:outerShdw>
                </a:effectLst>
              </a:rPr>
              <a:t>(Luke 4:16-19)</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67803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343823" y="0"/>
            <a:ext cx="4418197" cy="923330"/>
          </a:xfrm>
          <a:prstGeom prst="rect">
            <a:avLst/>
          </a:prstGeom>
          <a:noFill/>
        </p:spPr>
        <p:txBody>
          <a:bodyPr wrap="none" lIns="91440" tIns="45720" rIns="91440" bIns="45720">
            <a:spAutoFit/>
          </a:bodyPr>
          <a:lstStyle/>
          <a:p>
            <a:pPr algn="ctr"/>
            <a:r>
              <a:rPr lang="en-US" sz="5400" b="1" cap="none" spc="600" dirty="0" smtClean="0">
                <a:ln w="18415" cmpd="sng">
                  <a:solidFill>
                    <a:schemeClr val="tx1"/>
                  </a:solidFill>
                  <a:prstDash val="solid"/>
                </a:ln>
                <a:solidFill>
                  <a:schemeClr val="tx1">
                    <a:lumMod val="75000"/>
                    <a:lumOff val="25000"/>
                  </a:schemeClr>
                </a:solidFill>
                <a:effectLst>
                  <a:outerShdw blurRad="63500" dir="3600000" algn="tl" rotWithShape="0">
                    <a:srgbClr val="000000">
                      <a:alpha val="70000"/>
                    </a:srgbClr>
                  </a:outerShdw>
                </a:effectLst>
                <a:latin typeface="Monotype Corsiva" pitchFamily="66" charset="0"/>
              </a:rPr>
              <a:t>Luke 7:36-50</a:t>
            </a:r>
            <a:endParaRPr lang="en-US" sz="5400" b="1" cap="none" spc="600" dirty="0">
              <a:ln w="18415" cmpd="sng">
                <a:solidFill>
                  <a:schemeClr val="tx1"/>
                </a:solidFill>
                <a:prstDash val="solid"/>
              </a:ln>
              <a:solidFill>
                <a:schemeClr val="tx1">
                  <a:lumMod val="75000"/>
                  <a:lumOff val="25000"/>
                </a:schemeClr>
              </a:solidFill>
              <a:effectLst>
                <a:outerShdw blurRad="63500" dir="3600000" algn="tl" rotWithShape="0">
                  <a:srgbClr val="000000">
                    <a:alpha val="70000"/>
                  </a:srgbClr>
                </a:outerShdw>
              </a:effectLst>
              <a:latin typeface="Monotype Corsiva" pitchFamily="66" charset="0"/>
            </a:endParaRPr>
          </a:p>
        </p:txBody>
      </p:sp>
      <p:sp>
        <p:nvSpPr>
          <p:cNvPr id="4" name="TextBox 3"/>
          <p:cNvSpPr txBox="1"/>
          <p:nvPr/>
        </p:nvSpPr>
        <p:spPr>
          <a:xfrm>
            <a:off x="3769112" y="998870"/>
            <a:ext cx="5181600" cy="5293757"/>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Then He turned to the woman and said to Simon, do you see this woman? I entered your house; you gave Me no water for My feet, but she has washed My feet with her tears and wiped them with the hair of her head. You gave Me no kiss, but this woman has not ceased to kiss My feet since the time I came in. You did not anoint My head with oil, but this woman has anointed My feet with fragrant oil. Therefore I say to you, her sins, which are many, are forgiven, for she loved much. But to whom little is forgiven, the same loves little. Then He said to her, your sins are forgiven . . . Your faith has saved you. Go in peace.</a:t>
            </a:r>
          </a:p>
          <a:p>
            <a:pPr algn="ctr"/>
            <a:r>
              <a:rPr lang="en-US" sz="2000" b="1" dirty="0" smtClean="0">
                <a:effectLst>
                  <a:outerShdw blurRad="38100" dist="38100" dir="2700000" algn="tl">
                    <a:srgbClr val="000000">
                      <a:alpha val="43137"/>
                    </a:srgbClr>
                  </a:outerShdw>
                </a:effectLst>
                <a:latin typeface="Arial" pitchFamily="34" charset="0"/>
                <a:cs typeface="Arial" pitchFamily="34" charset="0"/>
              </a:rPr>
              <a:t>(Luke 7:44-50)</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rot="20016654">
            <a:off x="2971831" y="2689027"/>
            <a:ext cx="6187912" cy="1107996"/>
          </a:xfrm>
          <a:prstGeom prst="rect">
            <a:avLst/>
          </a:prstGeom>
          <a:solidFill>
            <a:schemeClr val="tx1"/>
          </a:solidFill>
          <a:effectLst>
            <a:glow rad="228600">
              <a:schemeClr val="accent2">
                <a:satMod val="175000"/>
                <a:alpha val="40000"/>
              </a:schemeClr>
            </a:glow>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3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pitchFamily="82" charset="0"/>
              </a:rPr>
              <a:t>Brokenhearted</a:t>
            </a:r>
            <a:endParaRPr lang="en-US" sz="6600" b="1" cap="none" spc="3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pitchFamily="82" charset="0"/>
            </a:endParaRPr>
          </a:p>
        </p:txBody>
      </p:sp>
    </p:spTree>
    <p:extLst>
      <p:ext uri="{BB962C8B-B14F-4D97-AF65-F5344CB8AC3E}">
        <p14:creationId xmlns:p14="http://schemas.microsoft.com/office/powerpoint/2010/main" val="163614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990600" y="5318024"/>
            <a:ext cx="5867400"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4876800"/>
            <a:ext cx="8991600" cy="1692771"/>
          </a:xfrm>
          <a:prstGeom prst="rect">
            <a:avLst/>
          </a:prstGeom>
          <a:noFill/>
        </p:spPr>
        <p:txBody>
          <a:bodyPr wrap="square" rtlCol="0">
            <a:spAutoFit/>
          </a:bodyPr>
          <a:lstStyle/>
          <a:p>
            <a:pPr algn="ctr"/>
            <a:r>
              <a:rPr lang="en-US" sz="2600" b="1" dirty="0" smtClean="0">
                <a:effectLst>
                  <a:outerShdw blurRad="38100" dist="38100" dir="2700000" algn="tl">
                    <a:srgbClr val="000000">
                      <a:alpha val="43137"/>
                    </a:srgbClr>
                  </a:outerShdw>
                </a:effectLst>
              </a:rPr>
              <a:t>Do you not know that to whom you present yourselves slaves to obey, you are that one’s slaves whom you obey, whether of sin leading to death, or of obedience leading to righteousness? </a:t>
            </a:r>
          </a:p>
          <a:p>
            <a:pPr algn="ctr"/>
            <a:r>
              <a:rPr lang="en-US" sz="2600" b="1" dirty="0" smtClean="0">
                <a:effectLst>
                  <a:outerShdw blurRad="38100" dist="38100" dir="2700000" algn="tl">
                    <a:srgbClr val="000000">
                      <a:alpha val="43137"/>
                    </a:srgbClr>
                  </a:outerShdw>
                </a:effectLst>
              </a:rPr>
              <a:t>(Romans 6:16)</a:t>
            </a:r>
            <a:endParaRPr lang="en-US" sz="2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31499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73117" y="0"/>
            <a:ext cx="8977138" cy="923330"/>
          </a:xfrm>
          <a:prstGeom prst="rect">
            <a:avLst/>
          </a:prstGeom>
          <a:noFill/>
        </p:spPr>
        <p:txBody>
          <a:bodyPr wrap="none" lIns="91440" tIns="45720" rIns="91440" bIns="45720">
            <a:spAutoFit/>
          </a:bodyPr>
          <a:lstStyle/>
          <a:p>
            <a:pPr algn="ctr"/>
            <a:r>
              <a:rPr lang="en-US" sz="5400" b="1" cap="none"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Our Sins Must Drive us to God</a:t>
            </a:r>
            <a:endParaRPr lang="en-US" sz="5400" b="1" cap="none"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endParaRPr>
          </a:p>
        </p:txBody>
      </p:sp>
      <p:sp>
        <p:nvSpPr>
          <p:cNvPr id="8" name="TextBox 7"/>
          <p:cNvSpPr txBox="1"/>
          <p:nvPr/>
        </p:nvSpPr>
        <p:spPr>
          <a:xfrm>
            <a:off x="0" y="982176"/>
            <a:ext cx="4456974" cy="4893647"/>
          </a:xfrm>
          <a:prstGeom prst="rect">
            <a:avLst/>
          </a:prstGeom>
          <a:solidFill>
            <a:srgbClr val="000000">
              <a:alpha val="60000"/>
            </a:srgbClr>
          </a:solid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is a faithful saying and worthy of all acceptance, that Christ Jesus came into the world to save sinners, of whom I am chief. However, for this reason I obtained mercy, that in me first Jesus Christ might show all longsuffering, as a pattern to those who are going to believe on Him for everlasting life.</a:t>
            </a:r>
          </a:p>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 Timothy 1:15-16)</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Rounded Rectangle 1"/>
          <p:cNvSpPr/>
          <p:nvPr/>
        </p:nvSpPr>
        <p:spPr>
          <a:xfrm>
            <a:off x="228600" y="2477429"/>
            <a:ext cx="25908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3117" y="3238499"/>
            <a:ext cx="1146083"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87026" y="990478"/>
            <a:ext cx="4456974" cy="3046988"/>
          </a:xfrm>
          <a:prstGeom prst="rect">
            <a:avLst/>
          </a:prstGeom>
          <a:solidFill>
            <a:srgbClr val="000000">
              <a:alpha val="60000"/>
            </a:srgbClr>
          </a:solid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 wretched man that I am! Who will deliver me from this body of death? </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a:endPar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 thank God—through Jesus Christ our Lord!</a:t>
            </a:r>
          </a:p>
          <a:p>
            <a:pPr algn="ctr"/>
            <a:endPar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(Romans 7:24-25)</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ounded Rectangle 10"/>
          <p:cNvSpPr/>
          <p:nvPr/>
        </p:nvSpPr>
        <p:spPr>
          <a:xfrm>
            <a:off x="4876800" y="1023931"/>
            <a:ext cx="25908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599158" y="2858429"/>
            <a:ext cx="2554242"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0016654">
            <a:off x="3603744" y="4558560"/>
            <a:ext cx="5184433" cy="923330"/>
          </a:xfrm>
          <a:prstGeom prst="rect">
            <a:avLst/>
          </a:prstGeom>
          <a:solidFill>
            <a:schemeClr val="tx1"/>
          </a:solidFill>
          <a:effectLst>
            <a:glow rad="228600">
              <a:schemeClr val="accent2">
                <a:satMod val="175000"/>
                <a:alpha val="40000"/>
              </a:schemeClr>
            </a:glow>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3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pitchFamily="82" charset="0"/>
              </a:rPr>
              <a:t>Brokenhearted</a:t>
            </a:r>
            <a:endParaRPr lang="en-US" sz="5400" b="1" cap="none" spc="3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pitchFamily="82" charset="0"/>
            </a:endParaRPr>
          </a:p>
        </p:txBody>
      </p:sp>
    </p:spTree>
    <p:extLst>
      <p:ext uri="{BB962C8B-B14F-4D97-AF65-F5344CB8AC3E}">
        <p14:creationId xmlns:p14="http://schemas.microsoft.com/office/powerpoint/2010/main" val="2333502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3000"/>
                                        <p:tgtEl>
                                          <p:spTgt spid="8"/>
                                        </p:tgtEl>
                                      </p:cBhvr>
                                    </p:animEffect>
                                  </p:childTnLst>
                                </p:cTn>
                              </p:par>
                            </p:childTnLst>
                          </p:cTn>
                        </p:par>
                        <p:par>
                          <p:cTn id="8" fill="hold">
                            <p:stCondLst>
                              <p:cond delay="30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2000"/>
                                        <p:tgtEl>
                                          <p:spTgt spid="2"/>
                                        </p:tgtEl>
                                      </p:cBhvr>
                                    </p:animEffect>
                                  </p:childTnLst>
                                </p:cTn>
                              </p:par>
                            </p:childTnLst>
                          </p:cTn>
                        </p:par>
                        <p:par>
                          <p:cTn id="12" fill="hold">
                            <p:stCondLst>
                              <p:cond delay="5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dissolve">
                                      <p:cBhvr>
                                        <p:cTn id="20" dur="3000"/>
                                        <p:tgtEl>
                                          <p:spTgt spid="10">
                                            <p:bg/>
                                          </p:spTgt>
                                        </p:tgtEl>
                                      </p:cBhvr>
                                    </p:animEffect>
                                  </p:childTnLst>
                                </p:cTn>
                              </p:par>
                            </p:childTnLst>
                          </p:cTn>
                        </p:par>
                        <p:par>
                          <p:cTn id="21" fill="hold">
                            <p:stCondLst>
                              <p:cond delay="3000"/>
                            </p:stCondLst>
                            <p:childTnLst>
                              <p:par>
                                <p:cTn id="22" presetID="9"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dissolve">
                                      <p:cBhvr>
                                        <p:cTn id="24" dur="3000"/>
                                        <p:tgtEl>
                                          <p:spTgt spid="10">
                                            <p:txEl>
                                              <p:pRg st="0" end="0"/>
                                            </p:txEl>
                                          </p:spTgt>
                                        </p:tgtEl>
                                      </p:cBhvr>
                                    </p:animEffect>
                                  </p:childTnLst>
                                </p:cTn>
                              </p:par>
                            </p:childTnLst>
                          </p:cTn>
                        </p:par>
                        <p:par>
                          <p:cTn id="25" fill="hold">
                            <p:stCondLst>
                              <p:cond delay="6000"/>
                            </p:stCondLst>
                            <p:childTnLst>
                              <p:par>
                                <p:cTn id="26" presetID="9" presetClass="entr" presetSubtype="0" fill="hold" grpId="0" nodeType="after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dissolve">
                                      <p:cBhvr>
                                        <p:cTn id="28" dur="3000"/>
                                        <p:tgtEl>
                                          <p:spTgt spid="10">
                                            <p:txEl>
                                              <p:pRg st="2" end="2"/>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dissolve">
                                      <p:cBhvr>
                                        <p:cTn id="31" dur="3000"/>
                                        <p:tgtEl>
                                          <p:spTgt spid="10">
                                            <p:txEl>
                                              <p:pRg st="4" end="4"/>
                                            </p:txEl>
                                          </p:spTgt>
                                        </p:tgtEl>
                                      </p:cBhvr>
                                    </p:animEffect>
                                  </p:childTnLst>
                                </p:cTn>
                              </p:par>
                            </p:childTnLst>
                          </p:cTn>
                        </p:par>
                        <p:par>
                          <p:cTn id="32" fill="hold">
                            <p:stCondLst>
                              <p:cond delay="9000"/>
                            </p:stCondLst>
                            <p:childTnLst>
                              <p:par>
                                <p:cTn id="33" presetID="16" presetClass="entr" presetSubtype="2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2000"/>
                                        <p:tgtEl>
                                          <p:spTgt spid="11"/>
                                        </p:tgtEl>
                                      </p:cBhvr>
                                    </p:animEffect>
                                  </p:childTnLst>
                                </p:cTn>
                              </p:par>
                            </p:childTnLst>
                          </p:cTn>
                        </p:par>
                        <p:par>
                          <p:cTn id="36" fill="hold">
                            <p:stCondLst>
                              <p:cond delay="11000"/>
                            </p:stCondLst>
                            <p:childTnLst>
                              <p:par>
                                <p:cTn id="37" presetID="16" presetClass="entr" presetSubtype="2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9" grpId="0" animBg="1"/>
      <p:bldP spid="10" grpId="0" uiExpand="1" build="p" bldLvl="5"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4091" y="182137"/>
            <a:ext cx="2980303"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cap="none" spc="0" dirty="0" smtClean="0">
                <a:ln w="50800"/>
                <a:solidFill>
                  <a:schemeClr val="bg1"/>
                </a:solidFill>
                <a:effectLst>
                  <a:glow rad="228600">
                    <a:schemeClr val="accent6">
                      <a:lumMod val="50000"/>
                      <a:alpha val="40000"/>
                    </a:schemeClr>
                  </a:glow>
                </a:effectLst>
                <a:latin typeface="Harrington" pitchFamily="82" charset="0"/>
              </a:rPr>
              <a:t>Romans 5:6-11</a:t>
            </a:r>
            <a:endParaRPr lang="en-US" sz="3600" b="1" cap="none" spc="0" dirty="0">
              <a:ln w="50800"/>
              <a:solidFill>
                <a:schemeClr val="bg1"/>
              </a:solidFill>
              <a:effectLst>
                <a:glow rad="228600">
                  <a:schemeClr val="accent6">
                    <a:lumMod val="50000"/>
                    <a:alpha val="40000"/>
                  </a:schemeClr>
                </a:glow>
              </a:effectLst>
              <a:latin typeface="Harrington" pitchFamily="82" charset="0"/>
            </a:endParaRPr>
          </a:p>
        </p:txBody>
      </p:sp>
      <p:grpSp>
        <p:nvGrpSpPr>
          <p:cNvPr id="13" name="Group 12"/>
          <p:cNvGrpSpPr/>
          <p:nvPr/>
        </p:nvGrpSpPr>
        <p:grpSpPr>
          <a:xfrm>
            <a:off x="4183508" y="0"/>
            <a:ext cx="4960491" cy="6858000"/>
            <a:chOff x="4183508" y="0"/>
            <a:chExt cx="4960491" cy="68580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3508" y="0"/>
              <a:ext cx="4960491" cy="68580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2099" r="18357"/>
            <a:stretch/>
          </p:blipFill>
          <p:spPr>
            <a:xfrm>
              <a:off x="5690420" y="990599"/>
              <a:ext cx="564158" cy="63163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6008694"/>
              <a:ext cx="539578" cy="48735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3400" y="1070085"/>
              <a:ext cx="685800" cy="539143"/>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30982" t="3988" r="18917" b="19282"/>
            <a:stretch/>
          </p:blipFill>
          <p:spPr>
            <a:xfrm>
              <a:off x="6934200" y="5951981"/>
              <a:ext cx="685800" cy="544069"/>
            </a:xfrm>
            <a:prstGeom prst="rect">
              <a:avLst/>
            </a:prstGeom>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l="28323" r="29299" b="18414"/>
            <a:stretch/>
          </p:blipFill>
          <p:spPr>
            <a:xfrm>
              <a:off x="6924932" y="66831"/>
              <a:ext cx="618868" cy="542770"/>
            </a:xfrm>
            <a:prstGeom prst="rect">
              <a:avLst/>
            </a:prstGeom>
          </p:spPr>
        </p:pic>
      </p:grpSp>
      <p:grpSp>
        <p:nvGrpSpPr>
          <p:cNvPr id="16" name="Group 15"/>
          <p:cNvGrpSpPr/>
          <p:nvPr/>
        </p:nvGrpSpPr>
        <p:grpSpPr>
          <a:xfrm>
            <a:off x="457200" y="2483004"/>
            <a:ext cx="2980303" cy="4231575"/>
            <a:chOff x="457200" y="2483004"/>
            <a:chExt cx="2980303" cy="4231575"/>
          </a:xfrm>
        </p:grpSpPr>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 y="2483004"/>
              <a:ext cx="2980303" cy="4231575"/>
            </a:xfrm>
            <a:prstGeom prst="rect">
              <a:avLst/>
            </a:prstGeom>
          </p:spPr>
        </p:pic>
        <p:sp>
          <p:nvSpPr>
            <p:cNvPr id="15" name="Rectangle 14"/>
            <p:cNvSpPr/>
            <p:nvPr/>
          </p:nvSpPr>
          <p:spPr>
            <a:xfrm>
              <a:off x="636928" y="6129804"/>
              <a:ext cx="2620846" cy="584775"/>
            </a:xfrm>
            <a:prstGeom prst="rect">
              <a:avLst/>
            </a:prstGeom>
            <a:solidFill>
              <a:schemeClr val="bg1"/>
            </a:solidFill>
          </p:spPr>
          <p:txBody>
            <a:bodyPr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rPr>
                <a:t>Adam Lanza</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7924914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3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1075</Words>
  <Application>Microsoft Office PowerPoint</Application>
  <PresentationFormat>On-screen Show (4:3)</PresentationFormat>
  <Paragraphs>64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Wingdings</vt:lpstr>
      <vt:lpstr>Monotype Corsiva</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19</cp:revision>
  <cp:lastPrinted>2012-12-23T16:25:18Z</cp:lastPrinted>
  <dcterms:created xsi:type="dcterms:W3CDTF">2012-12-18T15:56:04Z</dcterms:created>
  <dcterms:modified xsi:type="dcterms:W3CDTF">2012-12-23T21:55:16Z</dcterms:modified>
</cp:coreProperties>
</file>