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14"/>
  </p:notesMasterIdLst>
  <p:sldIdLst>
    <p:sldId id="256" r:id="rId2"/>
    <p:sldId id="257" r:id="rId3"/>
    <p:sldId id="267" r:id="rId4"/>
    <p:sldId id="259" r:id="rId5"/>
    <p:sldId id="260" r:id="rId6"/>
    <p:sldId id="261" r:id="rId7"/>
    <p:sldId id="262" r:id="rId8"/>
    <p:sldId id="264" r:id="rId9"/>
    <p:sldId id="263" r:id="rId10"/>
    <p:sldId id="265" r:id="rId11"/>
    <p:sldId id="268" r:id="rId12"/>
    <p:sldId id="266" r:id="rId13"/>
  </p:sldIdLst>
  <p:sldSz cx="9144000" cy="6858000" type="screen4x3"/>
  <p:notesSz cx="6858000" cy="9144000"/>
  <p:embeddedFontLst>
    <p:embeddedFont>
      <p:font typeface="Monotype Corsiva" panose="03010101010201010101" pitchFamily="66" charset="0"/>
      <p:italic r:id="rId15"/>
    </p:embeddedFont>
    <p:embeddedFont>
      <p:font typeface="Curlz MT" panose="04040404050702020202" pitchFamily="82" charset="0"/>
      <p:regular r:id="rId16"/>
    </p:embeddedFont>
    <p:embeddedFont>
      <p:font typeface="Harrington" panose="04040505050A02020702" pitchFamily="82" charset="0"/>
      <p:regular r:id="rId17"/>
    </p:embeddedFont>
    <p:embeddedFont>
      <p:font typeface="Calibri" panose="020F0502020204030204" pitchFamily="34" charset="0"/>
      <p:regular r:id="rId18"/>
      <p:bold r:id="rId19"/>
      <p:italic r:id="rId20"/>
      <p:boldItalic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55A08B9-E10E-4416-9921-A9191FC28B55}" type="datetimeFigureOut">
              <a:rPr lang="en-US" smtClean="0"/>
              <a:t>4/6/2014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3DCFF8-1CE1-4C38-B672-05FCF4A6C08A}" type="slidenum">
              <a:rPr lang="en-US" smtClean="0"/>
              <a:t>‹#›</a:t>
            </a:fld>
            <a:endParaRPr lang="en-US"/>
          </a:p>
        </p:txBody>
      </p:sp>
    </p:spTree>
    <p:extLst>
      <p:ext uri="{BB962C8B-B14F-4D97-AF65-F5344CB8AC3E}">
        <p14:creationId xmlns:p14="http://schemas.microsoft.com/office/powerpoint/2010/main" val="26337880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1</a:t>
            </a:fld>
            <a:endParaRPr lang="en-US"/>
          </a:p>
        </p:txBody>
      </p:sp>
    </p:spTree>
    <p:extLst>
      <p:ext uri="{BB962C8B-B14F-4D97-AF65-F5344CB8AC3E}">
        <p14:creationId xmlns:p14="http://schemas.microsoft.com/office/powerpoint/2010/main" val="377116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10</a:t>
            </a:fld>
            <a:endParaRPr lang="en-US"/>
          </a:p>
        </p:txBody>
      </p:sp>
    </p:spTree>
    <p:extLst>
      <p:ext uri="{BB962C8B-B14F-4D97-AF65-F5344CB8AC3E}">
        <p14:creationId xmlns:p14="http://schemas.microsoft.com/office/powerpoint/2010/main" val="2693903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11</a:t>
            </a:fld>
            <a:endParaRPr lang="en-US"/>
          </a:p>
        </p:txBody>
      </p:sp>
    </p:spTree>
    <p:extLst>
      <p:ext uri="{BB962C8B-B14F-4D97-AF65-F5344CB8AC3E}">
        <p14:creationId xmlns:p14="http://schemas.microsoft.com/office/powerpoint/2010/main" val="6787152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12</a:t>
            </a:fld>
            <a:endParaRPr lang="en-US"/>
          </a:p>
        </p:txBody>
      </p:sp>
    </p:spTree>
    <p:extLst>
      <p:ext uri="{BB962C8B-B14F-4D97-AF65-F5344CB8AC3E}">
        <p14:creationId xmlns:p14="http://schemas.microsoft.com/office/powerpoint/2010/main" val="19698664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2</a:t>
            </a:fld>
            <a:endParaRPr lang="en-US"/>
          </a:p>
        </p:txBody>
      </p:sp>
    </p:spTree>
    <p:extLst>
      <p:ext uri="{BB962C8B-B14F-4D97-AF65-F5344CB8AC3E}">
        <p14:creationId xmlns:p14="http://schemas.microsoft.com/office/powerpoint/2010/main" val="16771992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3</a:t>
            </a:fld>
            <a:endParaRPr lang="en-US"/>
          </a:p>
        </p:txBody>
      </p:sp>
    </p:spTree>
    <p:extLst>
      <p:ext uri="{BB962C8B-B14F-4D97-AF65-F5344CB8AC3E}">
        <p14:creationId xmlns:p14="http://schemas.microsoft.com/office/powerpoint/2010/main" val="37898835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4</a:t>
            </a:fld>
            <a:endParaRPr lang="en-US"/>
          </a:p>
        </p:txBody>
      </p:sp>
    </p:spTree>
    <p:extLst>
      <p:ext uri="{BB962C8B-B14F-4D97-AF65-F5344CB8AC3E}">
        <p14:creationId xmlns:p14="http://schemas.microsoft.com/office/powerpoint/2010/main" val="1580694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3DCFF8-1CE1-4C38-B672-05FCF4A6C08A}" type="slidenum">
              <a:rPr lang="en-US" smtClean="0"/>
              <a:t>5</a:t>
            </a:fld>
            <a:endParaRPr lang="en-US"/>
          </a:p>
        </p:txBody>
      </p:sp>
    </p:spTree>
    <p:extLst>
      <p:ext uri="{BB962C8B-B14F-4D97-AF65-F5344CB8AC3E}">
        <p14:creationId xmlns:p14="http://schemas.microsoft.com/office/powerpoint/2010/main" val="2399992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6</a:t>
            </a:fld>
            <a:endParaRPr lang="en-US"/>
          </a:p>
        </p:txBody>
      </p:sp>
    </p:spTree>
    <p:extLst>
      <p:ext uri="{BB962C8B-B14F-4D97-AF65-F5344CB8AC3E}">
        <p14:creationId xmlns:p14="http://schemas.microsoft.com/office/powerpoint/2010/main" val="2271483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7</a:t>
            </a:fld>
            <a:endParaRPr lang="en-US"/>
          </a:p>
        </p:txBody>
      </p:sp>
    </p:spTree>
    <p:extLst>
      <p:ext uri="{BB962C8B-B14F-4D97-AF65-F5344CB8AC3E}">
        <p14:creationId xmlns:p14="http://schemas.microsoft.com/office/powerpoint/2010/main" val="699566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8</a:t>
            </a:fld>
            <a:endParaRPr lang="en-US"/>
          </a:p>
        </p:txBody>
      </p:sp>
    </p:spTree>
    <p:extLst>
      <p:ext uri="{BB962C8B-B14F-4D97-AF65-F5344CB8AC3E}">
        <p14:creationId xmlns:p14="http://schemas.microsoft.com/office/powerpoint/2010/main" val="1785535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93DCFF8-1CE1-4C38-B672-05FCF4A6C08A}" type="slidenum">
              <a:rPr lang="en-US" smtClean="0"/>
              <a:t>9</a:t>
            </a:fld>
            <a:endParaRPr lang="en-US"/>
          </a:p>
        </p:txBody>
      </p:sp>
    </p:spTree>
    <p:extLst>
      <p:ext uri="{BB962C8B-B14F-4D97-AF65-F5344CB8AC3E}">
        <p14:creationId xmlns:p14="http://schemas.microsoft.com/office/powerpoint/2010/main" val="23208729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C0D0097-117E-4AC7-92C4-18191747A570}"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3184818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D0097-117E-4AC7-92C4-18191747A570}"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311309701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D0097-117E-4AC7-92C4-18191747A570}"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23557574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C0D0097-117E-4AC7-92C4-18191747A570}"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542687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C0D0097-117E-4AC7-92C4-18191747A570}" type="datetimeFigureOut">
              <a:rPr lang="en-US" smtClean="0"/>
              <a:t>4/6/2014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301621697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C0D0097-117E-4AC7-92C4-18191747A570}"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294139640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C0D0097-117E-4AC7-92C4-18191747A570}" type="datetimeFigureOut">
              <a:rPr lang="en-US" smtClean="0"/>
              <a:t>4/6/2014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200221741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C0D0097-117E-4AC7-92C4-18191747A570}" type="datetimeFigureOut">
              <a:rPr lang="en-US" smtClean="0"/>
              <a:t>4/6/2014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2753951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D0097-117E-4AC7-92C4-18191747A570}" type="datetimeFigureOut">
              <a:rPr lang="en-US" smtClean="0"/>
              <a:t>4/6/2014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14934041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D0097-117E-4AC7-92C4-18191747A570}"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3747724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C0D0097-117E-4AC7-92C4-18191747A570}" type="datetimeFigureOut">
              <a:rPr lang="en-US" smtClean="0"/>
              <a:t>4/6/2014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1C5227-D492-47C0-914F-795B69C31F68}" type="slidenum">
              <a:rPr lang="en-US" smtClean="0"/>
              <a:t>‹#›</a:t>
            </a:fld>
            <a:endParaRPr lang="en-US"/>
          </a:p>
        </p:txBody>
      </p:sp>
    </p:spTree>
    <p:extLst>
      <p:ext uri="{BB962C8B-B14F-4D97-AF65-F5344CB8AC3E}">
        <p14:creationId xmlns:p14="http://schemas.microsoft.com/office/powerpoint/2010/main" val="429371570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D0097-117E-4AC7-92C4-18191747A570}" type="datetimeFigureOut">
              <a:rPr lang="en-US" smtClean="0"/>
              <a:t>4/6/2014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1C5227-D492-47C0-914F-795B69C31F68}" type="slidenum">
              <a:rPr lang="en-US" smtClean="0"/>
              <a:t>‹#›</a:t>
            </a:fld>
            <a:endParaRPr lang="en-US"/>
          </a:p>
        </p:txBody>
      </p:sp>
    </p:spTree>
    <p:extLst>
      <p:ext uri="{BB962C8B-B14F-4D97-AF65-F5344CB8AC3E}">
        <p14:creationId xmlns:p14="http://schemas.microsoft.com/office/powerpoint/2010/main" val="1841151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jpg"/><Relationship Id="rId5" Type="http://schemas.openxmlformats.org/officeDocument/2006/relationships/image" Target="../media/image4.jpg"/><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561206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85853"/>
            <a:ext cx="3721721" cy="2481147"/>
          </a:xfrm>
          <a:prstGeom prst="rect">
            <a:avLst/>
          </a:prstGeom>
          <a:scene3d>
            <a:camera prst="perspectiveContrastingRightFacing"/>
            <a:lightRig rig="threePt" dir="t"/>
          </a:scene3d>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43792" y="-4664"/>
            <a:ext cx="6400208" cy="1372640"/>
          </a:xfrm>
          <a:prstGeom prst="rect">
            <a:avLst/>
          </a:prstGeom>
        </p:spPr>
      </p:pic>
      <p:sp>
        <p:nvSpPr>
          <p:cNvPr id="6" name="TextBox 5"/>
          <p:cNvSpPr txBox="1"/>
          <p:nvPr/>
        </p:nvSpPr>
        <p:spPr>
          <a:xfrm>
            <a:off x="3352800" y="990600"/>
            <a:ext cx="5791200" cy="2246769"/>
          </a:xfrm>
          <a:prstGeom prst="rect">
            <a:avLst/>
          </a:prstGeom>
          <a:noFill/>
        </p:spPr>
        <p:txBody>
          <a:bodyPr wrap="square" rtlCol="0">
            <a:spAutoFit/>
          </a:bodyPr>
          <a:lstStyle/>
          <a:p>
            <a:pPr marL="342900" indent="-34290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There is a difference between love &amp; lust (lust will turn to hate,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Sam 13:2, 15</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indent="-342900">
              <a:buFont typeface="+mj-lt"/>
              <a:buAutoNum type="arabicPeriod"/>
            </a:pPr>
            <a:endPar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 may lose some things when you choose righteousness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friends, popularity</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342900" indent="-342900">
              <a:buFont typeface="+mj-lt"/>
              <a:buAutoNum type="arabicPeriod"/>
            </a:pPr>
            <a:endPar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342900" indent="-342900">
              <a:buFont typeface="+mj-lt"/>
              <a:buAutoNum type="arabicPeriod"/>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Never betray another’s trust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Matt 5:37</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3" y="3429000"/>
            <a:ext cx="9144001" cy="3170099"/>
          </a:xfrm>
          <a:prstGeom prst="rect">
            <a:avLst/>
          </a:prstGeom>
          <a:noFill/>
        </p:spPr>
        <p:txBody>
          <a:bodyPr wrap="square" rtlCol="0">
            <a:spAutoFit/>
          </a:bodyPr>
          <a:lstStyle/>
          <a:p>
            <a:pPr marL="457200" indent="-457200">
              <a:buFont typeface="+mj-lt"/>
              <a:buAutoNum type="arabicPeriod" startAt="4"/>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Always respect the sanctity of marriage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yours and others</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mj-lt"/>
              <a:buAutoNum type="arabicPeriod" startAt="4"/>
            </a:pP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startAt="4"/>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Avoid conditions that might lead to sin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alone, touching, etc.</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mj-lt"/>
              <a:buAutoNum type="arabicPeriod" startAt="4"/>
            </a:pP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startAt="4"/>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Run if you must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Cor 10:13—look for the exit</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mj-lt"/>
              <a:buAutoNum type="arabicPeriod" startAt="4"/>
            </a:pP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startAt="4"/>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Develop some “backbone” and learn to just say NO!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Dan 1:8</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marL="457200" indent="-457200">
              <a:buFont typeface="+mj-lt"/>
              <a:buAutoNum type="arabicPeriod" startAt="4"/>
            </a:pP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457200" indent="-457200">
              <a:buFont typeface="+mj-lt"/>
              <a:buAutoNum type="arabicPeriod" startAt="4"/>
            </a:pP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young can be spiritually strong and resist temptation (</a:t>
            </a:r>
            <a:r>
              <a:rPr lang="en-US" sz="2000" b="1" dirty="0" smtClean="0">
                <a:ln>
                  <a:solidFill>
                    <a:srgbClr val="FF0000"/>
                  </a:solidFill>
                </a:ln>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Tim 2:22: Eccl  12:1</a:t>
            </a:r>
            <a:r>
              <a:rPr lang="en-US" sz="20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endParaRPr lang="en-US" sz="2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2986670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up)">
                                      <p:cBhvr>
                                        <p:cTn id="7" dur="20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up)">
                                      <p:cBhvr>
                                        <p:cTn id="12" dur="20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6">
                                            <p:txEl>
                                              <p:pRg st="4" end="4"/>
                                            </p:txEl>
                                          </p:spTgt>
                                        </p:tgtEl>
                                        <p:attrNameLst>
                                          <p:attrName>style.visibility</p:attrName>
                                        </p:attrNameLst>
                                      </p:cBhvr>
                                      <p:to>
                                        <p:strVal val="visible"/>
                                      </p:to>
                                    </p:set>
                                    <p:animEffect transition="in" filter="wipe(up)">
                                      <p:cBhvr>
                                        <p:cTn id="17" dur="2000"/>
                                        <p:tgtEl>
                                          <p:spTgt spid="6">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7">
                                            <p:txEl>
                                              <p:pRg st="0" end="0"/>
                                            </p:txEl>
                                          </p:spTgt>
                                        </p:tgtEl>
                                        <p:attrNameLst>
                                          <p:attrName>style.visibility</p:attrName>
                                        </p:attrNameLst>
                                      </p:cBhvr>
                                      <p:to>
                                        <p:strVal val="visible"/>
                                      </p:to>
                                    </p:set>
                                    <p:animEffect transition="in" filter="wipe(up)">
                                      <p:cBhvr>
                                        <p:cTn id="22" dur="2000"/>
                                        <p:tgtEl>
                                          <p:spTgt spid="7">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Effect transition="in" filter="wipe(up)">
                                      <p:cBhvr>
                                        <p:cTn id="27" dur="2000"/>
                                        <p:tgtEl>
                                          <p:spTgt spid="7">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7">
                                            <p:txEl>
                                              <p:pRg st="4" end="4"/>
                                            </p:txEl>
                                          </p:spTgt>
                                        </p:tgtEl>
                                        <p:attrNameLst>
                                          <p:attrName>style.visibility</p:attrName>
                                        </p:attrNameLst>
                                      </p:cBhvr>
                                      <p:to>
                                        <p:strVal val="visible"/>
                                      </p:to>
                                    </p:set>
                                    <p:animEffect transition="in" filter="wipe(up)">
                                      <p:cBhvr>
                                        <p:cTn id="32" dur="2000"/>
                                        <p:tgtEl>
                                          <p:spTgt spid="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7">
                                            <p:txEl>
                                              <p:pRg st="6" end="6"/>
                                            </p:txEl>
                                          </p:spTgt>
                                        </p:tgtEl>
                                        <p:attrNameLst>
                                          <p:attrName>style.visibility</p:attrName>
                                        </p:attrNameLst>
                                      </p:cBhvr>
                                      <p:to>
                                        <p:strVal val="visible"/>
                                      </p:to>
                                    </p:set>
                                    <p:animEffect transition="in" filter="wipe(up)">
                                      <p:cBhvr>
                                        <p:cTn id="37" dur="2000"/>
                                        <p:tgtEl>
                                          <p:spTgt spid="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wipe(up)">
                                      <p:cBhvr>
                                        <p:cTn id="42" dur="2000"/>
                                        <p:tgtEl>
                                          <p:spTgt spid="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5"/>
      <p:bldP spid="7" grpId="0" build="p" bldLvl="5"/>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6192" y="30578"/>
            <a:ext cx="8911616" cy="1188622"/>
          </a:xfrm>
          <a:prstGeom prst="rect">
            <a:avLst/>
          </a:prstGeom>
        </p:spPr>
      </p:pic>
      <p:sp>
        <p:nvSpPr>
          <p:cNvPr id="5" name="TextBox 4"/>
          <p:cNvSpPr txBox="1"/>
          <p:nvPr/>
        </p:nvSpPr>
        <p:spPr>
          <a:xfrm>
            <a:off x="1828800" y="3429000"/>
            <a:ext cx="5486400" cy="2554545"/>
          </a:xfrm>
          <a:prstGeom prst="rect">
            <a:avLst/>
          </a:prstGeom>
          <a:noFill/>
        </p:spPr>
        <p:txBody>
          <a:bodyPr wrap="square" rtlCol="0">
            <a:spAutoFit/>
          </a:bodyPr>
          <a:lstStyle/>
          <a:p>
            <a:pPr algn="ctr"/>
            <a:r>
              <a:rPr lang="en-US" sz="2000" b="1" dirty="0">
                <a:latin typeface="Arial" panose="020B0604020202020204" pitchFamily="34" charset="0"/>
                <a:cs typeface="Arial" panose="020B0604020202020204" pitchFamily="34" charset="0"/>
              </a:rPr>
              <a:t>But as for you, you meant evil against me; but </a:t>
            </a:r>
            <a:r>
              <a:rPr lang="en-US" sz="2000" b="1" u="sng" dirty="0">
                <a:ln>
                  <a:solidFill>
                    <a:schemeClr val="accent6">
                      <a:lumMod val="75000"/>
                    </a:schemeClr>
                  </a:solidFill>
                </a:ln>
                <a:latin typeface="Arial" panose="020B0604020202020204" pitchFamily="34" charset="0"/>
                <a:cs typeface="Arial" panose="020B0604020202020204" pitchFamily="34" charset="0"/>
              </a:rPr>
              <a:t>God meant it for good</a:t>
            </a:r>
            <a:r>
              <a:rPr lang="en-US" sz="2000" b="1" dirty="0">
                <a:latin typeface="Arial" panose="020B0604020202020204" pitchFamily="34" charset="0"/>
                <a:cs typeface="Arial" panose="020B0604020202020204" pitchFamily="34" charset="0"/>
              </a:rPr>
              <a:t>, in order to bring it about as it is this day, to save many people alive. </a:t>
            </a:r>
            <a:r>
              <a:rPr lang="en-US" sz="2000" b="1" dirty="0" smtClean="0">
                <a:latin typeface="Arial" panose="020B0604020202020204" pitchFamily="34" charset="0"/>
                <a:cs typeface="Arial" panose="020B0604020202020204" pitchFamily="34" charset="0"/>
              </a:rPr>
              <a:t>Now </a:t>
            </a:r>
            <a:r>
              <a:rPr lang="en-US" sz="2000" b="1" dirty="0">
                <a:latin typeface="Arial" panose="020B0604020202020204" pitchFamily="34" charset="0"/>
                <a:cs typeface="Arial" panose="020B0604020202020204" pitchFamily="34" charset="0"/>
              </a:rPr>
              <a:t>therefore, do not be afraid; I will provide for you and your little ones</a:t>
            </a:r>
            <a:r>
              <a:rPr lang="en-US" sz="2000" b="1" dirty="0" smtClean="0">
                <a:latin typeface="Arial" panose="020B0604020202020204" pitchFamily="34" charset="0"/>
                <a:cs typeface="Arial" panose="020B0604020202020204" pitchFamily="34" charset="0"/>
              </a:rPr>
              <a:t>. </a:t>
            </a:r>
            <a:r>
              <a:rPr lang="en-US" sz="2000" b="1" dirty="0">
                <a:latin typeface="Arial" panose="020B0604020202020204" pitchFamily="34" charset="0"/>
                <a:cs typeface="Arial" panose="020B0604020202020204" pitchFamily="34" charset="0"/>
              </a:rPr>
              <a:t>And he comforted them and spoke kindly to them</a:t>
            </a:r>
            <a:r>
              <a:rPr lang="en-US" sz="2000" b="1" dirty="0" smtClean="0">
                <a:latin typeface="Arial" panose="020B0604020202020204" pitchFamily="34" charset="0"/>
                <a:cs typeface="Arial" panose="020B0604020202020204" pitchFamily="34" charset="0"/>
              </a:rPr>
              <a:t>.</a:t>
            </a:r>
          </a:p>
          <a:p>
            <a:pPr algn="ctr"/>
            <a:r>
              <a:rPr lang="en-US" sz="2000" b="1" dirty="0" smtClean="0">
                <a:latin typeface="Arial" panose="020B0604020202020204" pitchFamily="34" charset="0"/>
                <a:cs typeface="Arial" panose="020B0604020202020204" pitchFamily="34" charset="0"/>
              </a:rPr>
              <a:t>(Genesis 50:20-21)</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10241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par>
                          <p:cTn id="8" fill="hold">
                            <p:stCondLst>
                              <p:cond delay="2000"/>
                            </p:stCondLst>
                            <p:childTnLst>
                              <p:par>
                                <p:cTn id="9" presetID="47" presetClass="entr" presetSubtype="0" fill="hold" nodeType="afterEffect">
                                  <p:stCondLst>
                                    <p:cond delay="4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3000"/>
                                        <p:tgtEl>
                                          <p:spTgt spid="4"/>
                                        </p:tgtEl>
                                      </p:cBhvr>
                                    </p:animEffect>
                                    <p:anim calcmode="lin" valueType="num">
                                      <p:cBhvr>
                                        <p:cTn id="12" dur="3000" fill="hold"/>
                                        <p:tgtEl>
                                          <p:spTgt spid="4"/>
                                        </p:tgtEl>
                                        <p:attrNameLst>
                                          <p:attrName>ppt_x</p:attrName>
                                        </p:attrNameLst>
                                      </p:cBhvr>
                                      <p:tavLst>
                                        <p:tav tm="0">
                                          <p:val>
                                            <p:strVal val="#ppt_x"/>
                                          </p:val>
                                        </p:tav>
                                        <p:tav tm="100000">
                                          <p:val>
                                            <p:strVal val="#ppt_x"/>
                                          </p:val>
                                        </p:tav>
                                      </p:tavLst>
                                    </p:anim>
                                    <p:anim calcmode="lin" valueType="num">
                                      <p:cBhvr>
                                        <p:cTn id="13" dur="3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221032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838200"/>
            <a:ext cx="9144000" cy="5847755"/>
          </a:xfrm>
          <a:prstGeom prst="rect">
            <a:avLst/>
          </a:prstGeom>
          <a:noFill/>
        </p:spPr>
        <p:txBody>
          <a:bodyPr wrap="square" rtlCol="0">
            <a:spAutoFit/>
          </a:bodyPr>
          <a:lstStyle/>
          <a:p>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 </a:t>
            </a:r>
            <a:r>
              <a:rPr lang="en-US" sz="2200" b="1" dirty="0" smtClean="0">
                <a:latin typeface="Arial" panose="020B0604020202020204" pitchFamily="34" charset="0"/>
                <a:cs typeface="Arial" panose="020B0604020202020204" pitchFamily="34" charset="0"/>
              </a:rPr>
              <a:t>Now Joseph had been taken down to Egypt. And Potiphar, an officer of Pharaoh, captain of the guard, an Egyptian, bought him from the Ishmaelites who had taken him down there. </a:t>
            </a:r>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2 </a:t>
            </a:r>
            <a:r>
              <a:rPr lang="en-US" sz="2200" b="1" dirty="0" smtClean="0">
                <a:latin typeface="Arial" panose="020B0604020202020204" pitchFamily="34" charset="0"/>
                <a:cs typeface="Arial" panose="020B0604020202020204" pitchFamily="34" charset="0"/>
              </a:rPr>
              <a:t>The </a:t>
            </a:r>
            <a:r>
              <a:rPr lang="en-US" sz="2200" b="1" cap="small" dirty="0" smtClean="0">
                <a:effectLst/>
                <a:latin typeface="Arial" panose="020B0604020202020204" pitchFamily="34" charset="0"/>
                <a:cs typeface="Arial" panose="020B0604020202020204" pitchFamily="34" charset="0"/>
              </a:rPr>
              <a:t>Lord</a:t>
            </a:r>
            <a:r>
              <a:rPr lang="en-US" sz="2200" b="1" dirty="0" smtClean="0">
                <a:latin typeface="Arial" panose="020B0604020202020204" pitchFamily="34" charset="0"/>
                <a:cs typeface="Arial" panose="020B0604020202020204" pitchFamily="34" charset="0"/>
              </a:rPr>
              <a:t> was with Joseph, and he was a successful man; and he was in the house of his master the Egyptian.</a:t>
            </a:r>
            <a:r>
              <a:rPr lang="en-US" sz="2200" b="1" i="1"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a:t>
            </a:r>
            <a:r>
              <a:rPr lang="en-US" sz="2200" b="1" baseline="30000" dirty="0" smtClean="0">
                <a:latin typeface="Arial" panose="020B0604020202020204" pitchFamily="34" charset="0"/>
                <a:cs typeface="Arial" panose="020B0604020202020204" pitchFamily="34" charset="0"/>
              </a:rPr>
              <a:t> </a:t>
            </a:r>
            <a:r>
              <a:rPr lang="en-US" sz="2200" b="1" dirty="0" smtClean="0">
                <a:latin typeface="Arial" panose="020B0604020202020204" pitchFamily="34" charset="0"/>
                <a:cs typeface="Arial" panose="020B0604020202020204" pitchFamily="34" charset="0"/>
              </a:rPr>
              <a:t>And his master saw that the </a:t>
            </a:r>
            <a:r>
              <a:rPr lang="en-US" sz="2200" b="1" cap="small" dirty="0" smtClean="0">
                <a:effectLst/>
                <a:latin typeface="Arial" panose="020B0604020202020204" pitchFamily="34" charset="0"/>
                <a:cs typeface="Arial" panose="020B0604020202020204" pitchFamily="34" charset="0"/>
              </a:rPr>
              <a:t>Lord</a:t>
            </a:r>
            <a:r>
              <a:rPr lang="en-US" sz="2200" b="1" dirty="0" smtClean="0">
                <a:latin typeface="Arial" panose="020B0604020202020204" pitchFamily="34" charset="0"/>
                <a:cs typeface="Arial" panose="020B0604020202020204" pitchFamily="34" charset="0"/>
              </a:rPr>
              <a:t> was with him and that the </a:t>
            </a:r>
            <a:r>
              <a:rPr lang="en-US" sz="2200" b="1" cap="small" dirty="0" smtClean="0">
                <a:effectLst/>
                <a:latin typeface="Arial" panose="020B0604020202020204" pitchFamily="34" charset="0"/>
                <a:cs typeface="Arial" panose="020B0604020202020204" pitchFamily="34" charset="0"/>
              </a:rPr>
              <a:t>Lord</a:t>
            </a:r>
            <a:r>
              <a:rPr lang="en-US" sz="2200" b="1" dirty="0" smtClean="0">
                <a:latin typeface="Arial" panose="020B0604020202020204" pitchFamily="34" charset="0"/>
                <a:cs typeface="Arial" panose="020B0604020202020204" pitchFamily="34" charset="0"/>
              </a:rPr>
              <a:t> made all he did to prosper in his hand. </a:t>
            </a:r>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4 </a:t>
            </a:r>
            <a:r>
              <a:rPr lang="en-US" sz="2200" b="1" dirty="0" smtClean="0">
                <a:latin typeface="Arial" panose="020B0604020202020204" pitchFamily="34" charset="0"/>
                <a:cs typeface="Arial" panose="020B0604020202020204" pitchFamily="34" charset="0"/>
              </a:rPr>
              <a:t>So Joseph found favor in his sight, and served him. Then he made him overseer of his house, and all that he had he put under his authority. </a:t>
            </a:r>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5 </a:t>
            </a:r>
            <a:r>
              <a:rPr lang="en-US" sz="2200" b="1" dirty="0" smtClean="0">
                <a:latin typeface="Arial" panose="020B0604020202020204" pitchFamily="34" charset="0"/>
                <a:cs typeface="Arial" panose="020B0604020202020204" pitchFamily="34" charset="0"/>
              </a:rPr>
              <a:t>So it was, from the time that he had made him overseer of his house and all that he had, that the </a:t>
            </a:r>
            <a:r>
              <a:rPr lang="en-US" sz="2200" b="1" cap="small" dirty="0" smtClean="0">
                <a:effectLst/>
                <a:latin typeface="Arial" panose="020B0604020202020204" pitchFamily="34" charset="0"/>
                <a:cs typeface="Arial" panose="020B0604020202020204" pitchFamily="34" charset="0"/>
              </a:rPr>
              <a:t>Lord</a:t>
            </a:r>
            <a:r>
              <a:rPr lang="en-US" sz="2200" b="1" dirty="0" smtClean="0">
                <a:latin typeface="Arial" panose="020B0604020202020204" pitchFamily="34" charset="0"/>
                <a:cs typeface="Arial" panose="020B0604020202020204" pitchFamily="34" charset="0"/>
              </a:rPr>
              <a:t> blessed the Egyptian’s house for Joseph’s sake; and the blessing of the </a:t>
            </a:r>
            <a:r>
              <a:rPr lang="en-US" sz="2200" b="1" cap="small" dirty="0" smtClean="0">
                <a:effectLst/>
                <a:latin typeface="Arial" panose="020B0604020202020204" pitchFamily="34" charset="0"/>
                <a:cs typeface="Arial" panose="020B0604020202020204" pitchFamily="34" charset="0"/>
              </a:rPr>
              <a:t>Lord</a:t>
            </a:r>
            <a:r>
              <a:rPr lang="en-US" sz="2200" b="1" dirty="0" smtClean="0">
                <a:latin typeface="Arial" panose="020B0604020202020204" pitchFamily="34" charset="0"/>
                <a:cs typeface="Arial" panose="020B0604020202020204" pitchFamily="34" charset="0"/>
              </a:rPr>
              <a:t> was on all that he had in the house and in the field. </a:t>
            </a:r>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6 </a:t>
            </a:r>
            <a:r>
              <a:rPr lang="en-US" sz="2200" b="1" dirty="0" smtClean="0">
                <a:latin typeface="Arial" panose="020B0604020202020204" pitchFamily="34" charset="0"/>
                <a:cs typeface="Arial" panose="020B0604020202020204" pitchFamily="34" charset="0"/>
              </a:rPr>
              <a:t>Thus he left all that he had in Joseph’s hand, and he did not know what he had except for the bread which he ate. Now Joseph was handsome in form and appearance. </a:t>
            </a:r>
            <a:r>
              <a:rPr lang="en-US" sz="2200" b="1" i="1" baseline="30000" dirty="0" smtClean="0">
                <a:solidFill>
                  <a:srgbClr val="FF000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7 </a:t>
            </a:r>
            <a:r>
              <a:rPr lang="en-US" sz="2200" b="1" dirty="0" smtClean="0">
                <a:latin typeface="Arial" panose="020B0604020202020204" pitchFamily="34" charset="0"/>
                <a:cs typeface="Arial" panose="020B0604020202020204" pitchFamily="34" charset="0"/>
              </a:rPr>
              <a:t>And it came to pass after these things that his master’s wife cast longing eyes on Joseph, and she said, lie with me.</a:t>
            </a:r>
          </a:p>
        </p:txBody>
      </p:sp>
      <p:sp>
        <p:nvSpPr>
          <p:cNvPr id="3" name="Rectangle 2"/>
          <p:cNvSpPr/>
          <p:nvPr/>
        </p:nvSpPr>
        <p:spPr>
          <a:xfrm>
            <a:off x="1844329" y="0"/>
            <a:ext cx="5455341" cy="923330"/>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cap="none" spc="600" dirty="0" smtClean="0">
                <a:ln w="11430">
                  <a:solidFill>
                    <a:srgbClr val="0070C0"/>
                  </a:solidFill>
                </a:ln>
                <a:solidFill>
                  <a:srgbClr val="FF0000"/>
                </a:solidFill>
                <a:effectLst>
                  <a:outerShdw blurRad="50800" dist="39000" dir="5460000" algn="tl">
                    <a:srgbClr val="000000">
                      <a:alpha val="38000"/>
                    </a:srgbClr>
                  </a:outerShdw>
                </a:effectLst>
              </a:rPr>
              <a:t>Genesis 39:1-7</a:t>
            </a:r>
            <a:endParaRPr lang="en-US" sz="5400" b="1" cap="none" spc="600" dirty="0">
              <a:ln w="11430">
                <a:solidFill>
                  <a:srgbClr val="0070C0"/>
                </a:solidFill>
              </a:ln>
              <a:solidFill>
                <a:srgbClr val="FF0000"/>
              </a:solidFill>
              <a:effectLst>
                <a:outerShdw blurRad="50800" dist="39000" dir="5460000" algn="tl">
                  <a:srgbClr val="000000">
                    <a:alpha val="38000"/>
                  </a:srgbClr>
                </a:outerShdw>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227" y="27980"/>
            <a:ext cx="1078735" cy="895350"/>
          </a:xfrm>
          <a:prstGeom prst="rect">
            <a:avLst/>
          </a:prstGeom>
          <a:ln>
            <a:noFill/>
          </a:ln>
          <a:effectLst>
            <a:softEdge rad="112500"/>
          </a:effectLst>
        </p:spPr>
      </p:pic>
    </p:spTree>
    <p:extLst>
      <p:ext uri="{BB962C8B-B14F-4D97-AF65-F5344CB8AC3E}">
        <p14:creationId xmlns:p14="http://schemas.microsoft.com/office/powerpoint/2010/main" val="199600598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42197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159348" y="5309531"/>
            <a:ext cx="8825301" cy="110799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6600" b="1" spc="600" dirty="0" smtClean="0">
                <a:ln w="0">
                  <a:solidFill>
                    <a:schemeClr val="accent4">
                      <a:lumMod val="40000"/>
                      <a:lumOff val="60000"/>
                    </a:schemeClr>
                  </a:solidFill>
                </a:ln>
                <a:solidFill>
                  <a:schemeClr val="accent4">
                    <a:lumMod val="50000"/>
                  </a:schemeClr>
                </a:solidFill>
                <a:effectLst>
                  <a:reflection blurRad="12700" stA="50000" endPos="50000" dist="5000" dir="5400000" sy="-100000" rotWithShape="0"/>
                </a:effectLst>
                <a:latin typeface="Curlz MT" panose="04040404050702020202" pitchFamily="82" charset="0"/>
              </a:rPr>
              <a:t>Passion In The Desert</a:t>
            </a:r>
            <a:endParaRPr lang="en-US" sz="6600" b="1" spc="600" dirty="0">
              <a:ln w="0">
                <a:solidFill>
                  <a:schemeClr val="accent4">
                    <a:lumMod val="40000"/>
                    <a:lumOff val="60000"/>
                  </a:schemeClr>
                </a:solidFill>
              </a:ln>
              <a:solidFill>
                <a:schemeClr val="accent4">
                  <a:lumMod val="50000"/>
                </a:schemeClr>
              </a:solidFill>
              <a:effectLst>
                <a:reflection blurRad="12700" stA="50000" endPos="50000" dist="5000" dir="5400000" sy="-100000" rotWithShape="0"/>
              </a:effectLst>
              <a:latin typeface="Curlz MT" panose="04040404050702020202" pitchFamily="82"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5728" y="3429000"/>
            <a:ext cx="4299966" cy="2787396"/>
          </a:xfrm>
          <a:prstGeom prst="rect">
            <a:avLst/>
          </a:prstGeom>
        </p:spPr>
      </p:pic>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50000" b="24735"/>
          <a:stretch/>
        </p:blipFill>
        <p:spPr>
          <a:xfrm>
            <a:off x="0" y="3429000"/>
            <a:ext cx="2395728" cy="2704725"/>
          </a:xfrm>
          <a:prstGeom prst="rect">
            <a:avLst/>
          </a:prstGeom>
        </p:spPr>
      </p:pic>
      <p:pic>
        <p:nvPicPr>
          <p:cNvPr id="4" name="Picture 3"/>
          <p:cNvPicPr>
            <a:picLocks noChangeAspect="1"/>
          </p:cNvPicPr>
          <p:nvPr/>
        </p:nvPicPr>
        <p:blipFill rotWithShape="1">
          <a:blip r:embed="rId6" cstate="print">
            <a:extLst>
              <a:ext uri="{28A0092B-C50C-407E-A947-70E740481C1C}">
                <a14:useLocalDpi xmlns:a14="http://schemas.microsoft.com/office/drawing/2010/main" val="0"/>
              </a:ext>
            </a:extLst>
          </a:blip>
          <a:srcRect t="11045" b="19424"/>
          <a:stretch/>
        </p:blipFill>
        <p:spPr>
          <a:xfrm>
            <a:off x="6576822" y="3429001"/>
            <a:ext cx="2567179" cy="2787396"/>
          </a:xfrm>
          <a:prstGeom prst="rect">
            <a:avLst/>
          </a:prstGeom>
        </p:spPr>
      </p:pic>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0096" y="85412"/>
            <a:ext cx="8923807" cy="828988"/>
          </a:xfrm>
          <a:prstGeom prst="rect">
            <a:avLst/>
          </a:prstGeom>
        </p:spPr>
      </p:pic>
      <p:sp>
        <p:nvSpPr>
          <p:cNvPr id="8" name="Oval 7"/>
          <p:cNvSpPr/>
          <p:nvPr/>
        </p:nvSpPr>
        <p:spPr>
          <a:xfrm rot="20619760">
            <a:off x="1201406" y="1143001"/>
            <a:ext cx="1295400" cy="1143000"/>
          </a:xfrm>
          <a:prstGeom prst="ellipse">
            <a:avLst/>
          </a:prstGeom>
          <a:solidFill>
            <a:srgbClr val="FF0000"/>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n>
                  <a:solidFill>
                    <a:schemeClr val="tx1"/>
                  </a:solidFill>
                </a:ln>
                <a:effectLst>
                  <a:outerShdw blurRad="38100" dist="38100" dir="2700000" algn="tl">
                    <a:srgbClr val="000000">
                      <a:alpha val="43137"/>
                    </a:srgbClr>
                  </a:outerShdw>
                </a:effectLst>
                <a:latin typeface="Harrington" panose="04040505050A02020702" pitchFamily="82" charset="0"/>
              </a:rPr>
              <a:t>Sex</a:t>
            </a:r>
            <a:endParaRPr lang="en-US" sz="3600" b="1" dirty="0">
              <a:ln>
                <a:solidFill>
                  <a:schemeClr val="tx1"/>
                </a:solidFill>
              </a:ln>
              <a:effectLst>
                <a:outerShdw blurRad="38100" dist="38100" dir="2700000" algn="tl">
                  <a:srgbClr val="000000">
                    <a:alpha val="43137"/>
                  </a:srgbClr>
                </a:outerShdw>
              </a:effectLst>
              <a:latin typeface="Harrington" panose="04040505050A02020702" pitchFamily="82" charset="0"/>
            </a:endParaRPr>
          </a:p>
        </p:txBody>
      </p:sp>
      <p:sp>
        <p:nvSpPr>
          <p:cNvPr id="9" name="Oval 8"/>
          <p:cNvSpPr/>
          <p:nvPr/>
        </p:nvSpPr>
        <p:spPr>
          <a:xfrm>
            <a:off x="3828788" y="1705510"/>
            <a:ext cx="1404112" cy="1183541"/>
          </a:xfrm>
          <a:prstGeom prst="ellipse">
            <a:avLst/>
          </a:prstGeom>
          <a:solidFill>
            <a:srgbClr val="FF0000"/>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100" b="1" dirty="0" smtClean="0">
                <a:ln>
                  <a:solidFill>
                    <a:schemeClr val="tx1"/>
                  </a:solidFill>
                </a:ln>
                <a:effectLst>
                  <a:outerShdw blurRad="38100" dist="38100" dir="2700000" algn="tl">
                    <a:srgbClr val="000000">
                      <a:alpha val="43137"/>
                    </a:srgbClr>
                  </a:outerShdw>
                </a:effectLst>
                <a:latin typeface="Harrington" panose="04040505050A02020702" pitchFamily="82" charset="0"/>
              </a:rPr>
              <a:t>Lust</a:t>
            </a:r>
            <a:endParaRPr lang="en-US" sz="3100" b="1" dirty="0">
              <a:ln>
                <a:solidFill>
                  <a:schemeClr val="tx1"/>
                </a:solidFill>
              </a:ln>
              <a:effectLst>
                <a:outerShdw blurRad="38100" dist="38100" dir="2700000" algn="tl">
                  <a:srgbClr val="000000">
                    <a:alpha val="43137"/>
                  </a:srgbClr>
                </a:outerShdw>
              </a:effectLst>
              <a:latin typeface="Harrington" panose="04040505050A02020702" pitchFamily="82" charset="0"/>
            </a:endParaRPr>
          </a:p>
        </p:txBody>
      </p:sp>
      <p:sp>
        <p:nvSpPr>
          <p:cNvPr id="10" name="Oval 9"/>
          <p:cNvSpPr/>
          <p:nvPr/>
        </p:nvSpPr>
        <p:spPr>
          <a:xfrm rot="1955208">
            <a:off x="6850686" y="1059544"/>
            <a:ext cx="1323146" cy="1291932"/>
          </a:xfrm>
          <a:prstGeom prst="ellipse">
            <a:avLst/>
          </a:prstGeom>
          <a:solidFill>
            <a:srgbClr val="FF0000"/>
          </a:solidFill>
          <a:ln>
            <a:no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ln>
                  <a:solidFill>
                    <a:schemeClr val="tx1"/>
                  </a:solidFill>
                </a:ln>
                <a:effectLst>
                  <a:outerShdw blurRad="38100" dist="38100" dir="2700000" algn="tl">
                    <a:srgbClr val="000000">
                      <a:alpha val="43137"/>
                    </a:srgbClr>
                  </a:outerShdw>
                </a:effectLst>
                <a:latin typeface="Harrington" panose="04040505050A02020702" pitchFamily="82" charset="0"/>
              </a:rPr>
              <a:t>Lies</a:t>
            </a:r>
            <a:endParaRPr lang="en-US" sz="3200" b="1" dirty="0">
              <a:ln>
                <a:solidFill>
                  <a:schemeClr val="tx1"/>
                </a:solidFill>
              </a:ln>
              <a:effectLst>
                <a:outerShdw blurRad="38100" dist="38100" dir="2700000" algn="tl">
                  <a:srgbClr val="000000">
                    <a:alpha val="43137"/>
                  </a:srgbClr>
                </a:outerShdw>
              </a:effectLst>
              <a:latin typeface="Harrington" panose="04040505050A02020702" pitchFamily="82" charset="0"/>
            </a:endParaRPr>
          </a:p>
        </p:txBody>
      </p:sp>
      <p:sp>
        <p:nvSpPr>
          <p:cNvPr id="11" name="Rectangle 10"/>
          <p:cNvSpPr/>
          <p:nvPr/>
        </p:nvSpPr>
        <p:spPr>
          <a:xfrm>
            <a:off x="110096" y="6129707"/>
            <a:ext cx="1957395"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i="1" cap="none" spc="300" dirty="0" smtClean="0">
                <a:ln w="50800"/>
                <a:solidFill>
                  <a:schemeClr val="bg1">
                    <a:shade val="50000"/>
                  </a:schemeClr>
                </a:solidFill>
                <a:effectLst/>
              </a:rPr>
              <a:t>Potiphar</a:t>
            </a:r>
            <a:endParaRPr lang="en-US" sz="3200" b="1" i="1" cap="none" spc="300" dirty="0">
              <a:ln w="50800"/>
              <a:solidFill>
                <a:schemeClr val="bg1">
                  <a:shade val="50000"/>
                </a:schemeClr>
              </a:solidFill>
              <a:effectLst/>
            </a:endParaRPr>
          </a:p>
        </p:txBody>
      </p:sp>
      <p:sp>
        <p:nvSpPr>
          <p:cNvPr id="12" name="Rectangle 11"/>
          <p:cNvSpPr/>
          <p:nvPr/>
        </p:nvSpPr>
        <p:spPr>
          <a:xfrm>
            <a:off x="7121948" y="6220367"/>
            <a:ext cx="1564852"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i="1" cap="none" spc="300" dirty="0" smtClean="0">
                <a:ln w="50800"/>
                <a:solidFill>
                  <a:schemeClr val="bg1">
                    <a:shade val="50000"/>
                  </a:schemeClr>
                </a:solidFill>
                <a:effectLst/>
              </a:rPr>
              <a:t>Joseph</a:t>
            </a:r>
            <a:endParaRPr lang="en-US" sz="3200" b="1" i="1" cap="none" spc="300" dirty="0">
              <a:ln w="50800"/>
              <a:solidFill>
                <a:schemeClr val="bg1">
                  <a:shade val="50000"/>
                </a:schemeClr>
              </a:solidFill>
              <a:effectLst/>
            </a:endParaRPr>
          </a:p>
        </p:txBody>
      </p:sp>
      <p:sp>
        <p:nvSpPr>
          <p:cNvPr id="13" name="Rectangle 12"/>
          <p:cNvSpPr/>
          <p:nvPr/>
        </p:nvSpPr>
        <p:spPr>
          <a:xfrm>
            <a:off x="3063509" y="6172200"/>
            <a:ext cx="3016981" cy="584775"/>
          </a:xfrm>
          <a:prstGeom prst="rect">
            <a:avLst/>
          </a:prstGeom>
          <a:noFill/>
        </p:spPr>
        <p:txBody>
          <a:bodyPr wrap="none" lIns="91440" tIns="45720" rIns="91440" bIns="45720">
            <a:spAutoFit/>
            <a:scene3d>
              <a:camera prst="orthographicFront"/>
              <a:lightRig rig="balanced" dir="t">
                <a:rot lat="0" lon="0" rev="2100000"/>
              </a:lightRig>
            </a:scene3d>
            <a:sp3d extrusionH="57150" prstMaterial="metal">
              <a:bevelT w="38100" h="25400"/>
              <a:contourClr>
                <a:schemeClr val="bg2"/>
              </a:contourClr>
            </a:sp3d>
          </a:bodyPr>
          <a:lstStyle/>
          <a:p>
            <a:pPr algn="ctr"/>
            <a:r>
              <a:rPr lang="en-US" sz="3200" b="1" i="1" cap="none" spc="300" dirty="0" smtClean="0">
                <a:ln w="50800"/>
                <a:solidFill>
                  <a:schemeClr val="bg1">
                    <a:shade val="50000"/>
                  </a:schemeClr>
                </a:solidFill>
                <a:effectLst/>
              </a:rPr>
              <a:t>Mrs. Potiphar</a:t>
            </a:r>
            <a:endParaRPr lang="en-US" sz="3200" b="1" i="1" cap="none" spc="300" dirty="0">
              <a:ln w="50800"/>
              <a:solidFill>
                <a:schemeClr val="bg1">
                  <a:shade val="50000"/>
                </a:schemeClr>
              </a:solidFill>
              <a:effectLst/>
            </a:endParaRPr>
          </a:p>
        </p:txBody>
      </p:sp>
    </p:spTree>
    <p:extLst>
      <p:ext uri="{BB962C8B-B14F-4D97-AF65-F5344CB8AC3E}">
        <p14:creationId xmlns:p14="http://schemas.microsoft.com/office/powerpoint/2010/main" val="309030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ppt_x</p:attrName>
                                        </p:attrNameLst>
                                      </p:cBhvr>
                                      <p:tavLst>
                                        <p:tav tm="0">
                                          <p:val>
                                            <p:strVal val="#ppt_x"/>
                                          </p:val>
                                        </p:tav>
                                        <p:tav tm="100000">
                                          <p:val>
                                            <p:strVal val="#ppt_x"/>
                                          </p:val>
                                        </p:tav>
                                      </p:tavLst>
                                    </p:anim>
                                    <p:anim calcmode="lin" valueType="num">
                                      <p:cBhvr>
                                        <p:cTn id="9" dur="2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2000"/>
                            </p:stCondLst>
                            <p:childTnLst>
                              <p:par>
                                <p:cTn id="11" presetID="31" presetClass="entr" presetSubtype="0"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p:cTn id="13" dur="2000" fill="hold"/>
                                        <p:tgtEl>
                                          <p:spTgt spid="8"/>
                                        </p:tgtEl>
                                        <p:attrNameLst>
                                          <p:attrName>ppt_w</p:attrName>
                                        </p:attrNameLst>
                                      </p:cBhvr>
                                      <p:tavLst>
                                        <p:tav tm="0">
                                          <p:val>
                                            <p:fltVal val="0"/>
                                          </p:val>
                                        </p:tav>
                                        <p:tav tm="100000">
                                          <p:val>
                                            <p:strVal val="#ppt_w"/>
                                          </p:val>
                                        </p:tav>
                                      </p:tavLst>
                                    </p:anim>
                                    <p:anim calcmode="lin" valueType="num">
                                      <p:cBhvr>
                                        <p:cTn id="14" dur="2000" fill="hold"/>
                                        <p:tgtEl>
                                          <p:spTgt spid="8"/>
                                        </p:tgtEl>
                                        <p:attrNameLst>
                                          <p:attrName>ppt_h</p:attrName>
                                        </p:attrNameLst>
                                      </p:cBhvr>
                                      <p:tavLst>
                                        <p:tav tm="0">
                                          <p:val>
                                            <p:fltVal val="0"/>
                                          </p:val>
                                        </p:tav>
                                        <p:tav tm="100000">
                                          <p:val>
                                            <p:strVal val="#ppt_h"/>
                                          </p:val>
                                        </p:tav>
                                      </p:tavLst>
                                    </p:anim>
                                    <p:anim calcmode="lin" valueType="num">
                                      <p:cBhvr>
                                        <p:cTn id="15" dur="2000" fill="hold"/>
                                        <p:tgtEl>
                                          <p:spTgt spid="8"/>
                                        </p:tgtEl>
                                        <p:attrNameLst>
                                          <p:attrName>style.rotation</p:attrName>
                                        </p:attrNameLst>
                                      </p:cBhvr>
                                      <p:tavLst>
                                        <p:tav tm="0">
                                          <p:val>
                                            <p:fltVal val="90"/>
                                          </p:val>
                                        </p:tav>
                                        <p:tav tm="100000">
                                          <p:val>
                                            <p:fltVal val="0"/>
                                          </p:val>
                                        </p:tav>
                                      </p:tavLst>
                                    </p:anim>
                                    <p:animEffect transition="in" filter="fade">
                                      <p:cBhvr>
                                        <p:cTn id="16" dur="2000"/>
                                        <p:tgtEl>
                                          <p:spTgt spid="8"/>
                                        </p:tgtEl>
                                      </p:cBhvr>
                                    </p:animEffect>
                                  </p:childTnLst>
                                </p:cTn>
                              </p:par>
                            </p:childTnLst>
                          </p:cTn>
                        </p:par>
                        <p:par>
                          <p:cTn id="17" fill="hold">
                            <p:stCondLst>
                              <p:cond delay="4000"/>
                            </p:stCondLst>
                            <p:childTnLst>
                              <p:par>
                                <p:cTn id="18" presetID="3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2000" fill="hold"/>
                                        <p:tgtEl>
                                          <p:spTgt spid="9"/>
                                        </p:tgtEl>
                                        <p:attrNameLst>
                                          <p:attrName>ppt_w</p:attrName>
                                        </p:attrNameLst>
                                      </p:cBhvr>
                                      <p:tavLst>
                                        <p:tav tm="0">
                                          <p:val>
                                            <p:fltVal val="0"/>
                                          </p:val>
                                        </p:tav>
                                        <p:tav tm="100000">
                                          <p:val>
                                            <p:strVal val="#ppt_w"/>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style.rotation</p:attrName>
                                        </p:attrNameLst>
                                      </p:cBhvr>
                                      <p:tavLst>
                                        <p:tav tm="0">
                                          <p:val>
                                            <p:fltVal val="90"/>
                                          </p:val>
                                        </p:tav>
                                        <p:tav tm="100000">
                                          <p:val>
                                            <p:fltVal val="0"/>
                                          </p:val>
                                        </p:tav>
                                      </p:tavLst>
                                    </p:anim>
                                    <p:animEffect transition="in" filter="fade">
                                      <p:cBhvr>
                                        <p:cTn id="23" dur="2000"/>
                                        <p:tgtEl>
                                          <p:spTgt spid="9"/>
                                        </p:tgtEl>
                                      </p:cBhvr>
                                    </p:animEffect>
                                  </p:childTnLst>
                                </p:cTn>
                              </p:par>
                            </p:childTnLst>
                          </p:cTn>
                        </p:par>
                        <p:par>
                          <p:cTn id="24" fill="hold">
                            <p:stCondLst>
                              <p:cond delay="6000"/>
                            </p:stCondLst>
                            <p:childTnLst>
                              <p:par>
                                <p:cTn id="25" presetID="31" presetClass="entr" presetSubtype="0"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2000" fill="hold"/>
                                        <p:tgtEl>
                                          <p:spTgt spid="10"/>
                                        </p:tgtEl>
                                        <p:attrNameLst>
                                          <p:attrName>ppt_w</p:attrName>
                                        </p:attrNameLst>
                                      </p:cBhvr>
                                      <p:tavLst>
                                        <p:tav tm="0">
                                          <p:val>
                                            <p:fltVal val="0"/>
                                          </p:val>
                                        </p:tav>
                                        <p:tav tm="100000">
                                          <p:val>
                                            <p:strVal val="#ppt_w"/>
                                          </p:val>
                                        </p:tav>
                                      </p:tavLst>
                                    </p:anim>
                                    <p:anim calcmode="lin" valueType="num">
                                      <p:cBhvr>
                                        <p:cTn id="28" dur="2000" fill="hold"/>
                                        <p:tgtEl>
                                          <p:spTgt spid="10"/>
                                        </p:tgtEl>
                                        <p:attrNameLst>
                                          <p:attrName>ppt_h</p:attrName>
                                        </p:attrNameLst>
                                      </p:cBhvr>
                                      <p:tavLst>
                                        <p:tav tm="0">
                                          <p:val>
                                            <p:fltVal val="0"/>
                                          </p:val>
                                        </p:tav>
                                        <p:tav tm="100000">
                                          <p:val>
                                            <p:strVal val="#ppt_h"/>
                                          </p:val>
                                        </p:tav>
                                      </p:tavLst>
                                    </p:anim>
                                    <p:anim calcmode="lin" valueType="num">
                                      <p:cBhvr>
                                        <p:cTn id="29" dur="2000" fill="hold"/>
                                        <p:tgtEl>
                                          <p:spTgt spid="10"/>
                                        </p:tgtEl>
                                        <p:attrNameLst>
                                          <p:attrName>style.rotation</p:attrName>
                                        </p:attrNameLst>
                                      </p:cBhvr>
                                      <p:tavLst>
                                        <p:tav tm="0">
                                          <p:val>
                                            <p:fltVal val="90"/>
                                          </p:val>
                                        </p:tav>
                                        <p:tav tm="100000">
                                          <p:val>
                                            <p:fltVal val="0"/>
                                          </p:val>
                                        </p:tav>
                                      </p:tavLst>
                                    </p:anim>
                                    <p:animEffect transition="in" filter="fade">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2000"/>
                                        <p:tgtEl>
                                          <p:spTgt spid="3"/>
                                        </p:tgtEl>
                                      </p:cBhvr>
                                    </p:animEffect>
                                  </p:childTnLst>
                                </p:cTn>
                              </p:par>
                              <p:par>
                                <p:cTn id="36" presetID="42" presetClass="exit" presetSubtype="0" fill="hold" grpId="0" nodeType="withEffect">
                                  <p:stCondLst>
                                    <p:cond delay="0"/>
                                  </p:stCondLst>
                                  <p:childTnLst>
                                    <p:animEffect transition="out" filter="fade">
                                      <p:cBhvr>
                                        <p:cTn id="37" dur="1000"/>
                                        <p:tgtEl>
                                          <p:spTgt spid="5"/>
                                        </p:tgtEl>
                                      </p:cBhvr>
                                    </p:animEffect>
                                    <p:anim calcmode="lin" valueType="num">
                                      <p:cBhvr>
                                        <p:cTn id="38" dur="1000"/>
                                        <p:tgtEl>
                                          <p:spTgt spid="5"/>
                                        </p:tgtEl>
                                        <p:attrNameLst>
                                          <p:attrName>ppt_x</p:attrName>
                                        </p:attrNameLst>
                                      </p:cBhvr>
                                      <p:tavLst>
                                        <p:tav tm="0">
                                          <p:val>
                                            <p:strVal val="ppt_x"/>
                                          </p:val>
                                        </p:tav>
                                        <p:tav tm="100000">
                                          <p:val>
                                            <p:strVal val="ppt_x"/>
                                          </p:val>
                                        </p:tav>
                                      </p:tavLst>
                                    </p:anim>
                                    <p:anim calcmode="lin" valueType="num">
                                      <p:cBhvr>
                                        <p:cTn id="39" dur="1000"/>
                                        <p:tgtEl>
                                          <p:spTgt spid="5"/>
                                        </p:tgtEl>
                                        <p:attrNameLst>
                                          <p:attrName>ppt_y</p:attrName>
                                        </p:attrNameLst>
                                      </p:cBhvr>
                                      <p:tavLst>
                                        <p:tav tm="0">
                                          <p:val>
                                            <p:strVal val="ppt_y"/>
                                          </p:val>
                                        </p:tav>
                                        <p:tav tm="100000">
                                          <p:val>
                                            <p:strVal val="ppt_y+.1"/>
                                          </p:val>
                                        </p:tav>
                                      </p:tavLst>
                                    </p:anim>
                                    <p:set>
                                      <p:cBhvr>
                                        <p:cTn id="40" dur="1" fill="hold">
                                          <p:stCondLst>
                                            <p:cond delay="999"/>
                                          </p:stCondLst>
                                        </p:cTn>
                                        <p:tgtEl>
                                          <p:spTgt spid="5"/>
                                        </p:tgtEl>
                                        <p:attrNameLst>
                                          <p:attrName>style.visibility</p:attrName>
                                        </p:attrNameLst>
                                      </p:cBhvr>
                                      <p:to>
                                        <p:strVal val="hidden"/>
                                      </p:to>
                                    </p:set>
                                  </p:childTnLst>
                                </p:cTn>
                              </p:par>
                              <p:par>
                                <p:cTn id="41" presetID="42" presetClass="entr" presetSubtype="0"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2000"/>
                                        <p:tgtEl>
                                          <p:spTgt spid="11"/>
                                        </p:tgtEl>
                                      </p:cBhvr>
                                    </p:animEffect>
                                    <p:anim calcmode="lin" valueType="num">
                                      <p:cBhvr>
                                        <p:cTn id="44" dur="2000" fill="hold"/>
                                        <p:tgtEl>
                                          <p:spTgt spid="11"/>
                                        </p:tgtEl>
                                        <p:attrNameLst>
                                          <p:attrName>ppt_x</p:attrName>
                                        </p:attrNameLst>
                                      </p:cBhvr>
                                      <p:tavLst>
                                        <p:tav tm="0">
                                          <p:val>
                                            <p:strVal val="#ppt_x"/>
                                          </p:val>
                                        </p:tav>
                                        <p:tav tm="100000">
                                          <p:val>
                                            <p:strVal val="#ppt_x"/>
                                          </p:val>
                                        </p:tav>
                                      </p:tavLst>
                                    </p:anim>
                                    <p:anim calcmode="lin" valueType="num">
                                      <p:cBhvr>
                                        <p:cTn id="45" dur="2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
                                        </p:tgtEl>
                                        <p:attrNameLst>
                                          <p:attrName>style.visibility</p:attrName>
                                        </p:attrNameLst>
                                      </p:cBhvr>
                                      <p:to>
                                        <p:strVal val="visible"/>
                                      </p:to>
                                    </p:set>
                                    <p:animEffect transition="in" filter="fade">
                                      <p:cBhvr>
                                        <p:cTn id="50" dur="2000"/>
                                        <p:tgtEl>
                                          <p:spTgt spid="4"/>
                                        </p:tgtEl>
                                      </p:cBhvr>
                                    </p:animEffect>
                                  </p:childTnLst>
                                </p:cTn>
                              </p:par>
                              <p:par>
                                <p:cTn id="51" presetID="42" presetClass="entr" presetSubtype="0" fill="hold" grpId="0" nodeType="with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2000"/>
                                        <p:tgtEl>
                                          <p:spTgt spid="12"/>
                                        </p:tgtEl>
                                      </p:cBhvr>
                                    </p:animEffect>
                                    <p:anim calcmode="lin" valueType="num">
                                      <p:cBhvr>
                                        <p:cTn id="54" dur="2000" fill="hold"/>
                                        <p:tgtEl>
                                          <p:spTgt spid="12"/>
                                        </p:tgtEl>
                                        <p:attrNameLst>
                                          <p:attrName>ppt_x</p:attrName>
                                        </p:attrNameLst>
                                      </p:cBhvr>
                                      <p:tavLst>
                                        <p:tav tm="0">
                                          <p:val>
                                            <p:strVal val="#ppt_x"/>
                                          </p:val>
                                        </p:tav>
                                        <p:tav tm="100000">
                                          <p:val>
                                            <p:strVal val="#ppt_x"/>
                                          </p:val>
                                        </p:tav>
                                      </p:tavLst>
                                    </p:anim>
                                    <p:anim calcmode="lin" valueType="num">
                                      <p:cBhvr>
                                        <p:cTn id="55" dur="2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2000"/>
                                        <p:tgtEl>
                                          <p:spTgt spid="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13"/>
                                        </p:tgtEl>
                                        <p:attrNameLst>
                                          <p:attrName>style.visibility</p:attrName>
                                        </p:attrNameLst>
                                      </p:cBhvr>
                                      <p:to>
                                        <p:strVal val="visible"/>
                                      </p:to>
                                    </p:set>
                                    <p:animEffect transition="in" filter="fade">
                                      <p:cBhvr>
                                        <p:cTn id="63" dur="2000"/>
                                        <p:tgtEl>
                                          <p:spTgt spid="13"/>
                                        </p:tgtEl>
                                      </p:cBhvr>
                                    </p:animEffect>
                                    <p:anim calcmode="lin" valueType="num">
                                      <p:cBhvr>
                                        <p:cTn id="64" dur="2000" fill="hold"/>
                                        <p:tgtEl>
                                          <p:spTgt spid="13"/>
                                        </p:tgtEl>
                                        <p:attrNameLst>
                                          <p:attrName>ppt_x</p:attrName>
                                        </p:attrNameLst>
                                      </p:cBhvr>
                                      <p:tavLst>
                                        <p:tav tm="0">
                                          <p:val>
                                            <p:strVal val="#ppt_x"/>
                                          </p:val>
                                        </p:tav>
                                        <p:tav tm="100000">
                                          <p:val>
                                            <p:strVal val="#ppt_x"/>
                                          </p:val>
                                        </p:tav>
                                      </p:tavLst>
                                    </p:anim>
                                    <p:anim calcmode="lin" valueType="num">
                                      <p:cBhvr>
                                        <p:cTn id="65" dur="2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animBg="1"/>
      <p:bldP spid="9" grpId="0" animBg="1"/>
      <p:bldP spid="10" grpId="0" animBg="1"/>
      <p:bldP spid="11"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1859" y="3276600"/>
            <a:ext cx="4724400" cy="3416320"/>
          </a:xfrm>
          <a:prstGeom prst="rect">
            <a:avLst/>
          </a:prstGeom>
          <a:solidFill>
            <a:srgbClr val="FFFFFF">
              <a:alpha val="74902"/>
            </a:srgbClr>
          </a:solidFill>
        </p:spPr>
        <p:txBody>
          <a:bodyPr wrap="square" rtlCol="0">
            <a:spAutoFit/>
          </a:bodyPr>
          <a:lstStyle/>
          <a:p>
            <a:r>
              <a:rPr lang="en-US" b="1" dirty="0" smtClean="0"/>
              <a:t>The </a:t>
            </a:r>
            <a:r>
              <a:rPr lang="en-US" b="1" cap="small" dirty="0" smtClean="0">
                <a:effectLst/>
              </a:rPr>
              <a:t>Lord</a:t>
            </a:r>
            <a:r>
              <a:rPr lang="en-US" b="1" dirty="0" smtClean="0"/>
              <a:t> was with Joseph, and he was a </a:t>
            </a:r>
            <a:r>
              <a:rPr lang="en-US" b="1" u="sng" dirty="0" smtClean="0"/>
              <a:t>successful</a:t>
            </a:r>
            <a:r>
              <a:rPr lang="en-US" b="1" dirty="0" smtClean="0"/>
              <a:t> man; and he was in the house of his master the Egyptian . . . So Joseph found favor in his sight, and served him. </a:t>
            </a:r>
            <a:r>
              <a:rPr lang="en-US" b="1" dirty="0" smtClean="0">
                <a:ln>
                  <a:solidFill>
                    <a:srgbClr val="FF0000"/>
                  </a:solidFill>
                </a:ln>
              </a:rPr>
              <a:t>Then he made him overseer of his house, and all that he had he put under his authority. </a:t>
            </a:r>
            <a:r>
              <a:rPr lang="en-US" b="1" baseline="30000" dirty="0">
                <a:ln>
                  <a:solidFill>
                    <a:srgbClr val="FF0000"/>
                  </a:solidFill>
                </a:ln>
              </a:rPr>
              <a:t> </a:t>
            </a:r>
            <a:r>
              <a:rPr lang="en-US" b="1" dirty="0" smtClean="0">
                <a:ln>
                  <a:solidFill>
                    <a:srgbClr val="FF0000"/>
                  </a:solidFill>
                </a:ln>
              </a:rPr>
              <a:t>So it was, from the time that he had made him overseer of his house and all that he had</a:t>
            </a:r>
            <a:r>
              <a:rPr lang="en-US" b="1" dirty="0"/>
              <a:t> </a:t>
            </a:r>
            <a:r>
              <a:rPr lang="en-US" b="1" dirty="0" smtClean="0"/>
              <a:t>. . . Thus he left all that he had in Joseph’s hand, and he did not know what he had except for the bread which he ate. Now Joseph was </a:t>
            </a:r>
            <a:r>
              <a:rPr lang="en-US" b="1" u="sng" dirty="0" smtClean="0"/>
              <a:t>handsome in form and appearance</a:t>
            </a:r>
            <a:r>
              <a:rPr lang="en-US" b="1" dirty="0" smtClean="0"/>
              <a:t>.		 (Genesis 39:2-6)</a:t>
            </a:r>
            <a:endParaRPr lang="en-US" b="1" dirty="0"/>
          </a:p>
        </p:txBody>
      </p:sp>
      <p:sp>
        <p:nvSpPr>
          <p:cNvPr id="3" name="TextBox 2"/>
          <p:cNvSpPr txBox="1"/>
          <p:nvPr/>
        </p:nvSpPr>
        <p:spPr>
          <a:xfrm>
            <a:off x="0" y="0"/>
            <a:ext cx="9144000" cy="584775"/>
          </a:xfrm>
          <a:prstGeom prst="rect">
            <a:avLst/>
          </a:prstGeom>
          <a:noFill/>
        </p:spPr>
        <p:txBody>
          <a:bodyPr wrap="square" rtlCol="0">
            <a:spAutoFit/>
          </a:bodyPr>
          <a:lstStyle/>
          <a:p>
            <a:r>
              <a:rPr lang="en-US" sz="3200" b="1" dirty="0" smtClean="0">
                <a:solidFill>
                  <a:schemeClr val="bg1"/>
                </a:solidFill>
                <a:effectLst>
                  <a:outerShdw blurRad="38100" dist="38100" dir="2700000" algn="tl">
                    <a:srgbClr val="000000">
                      <a:alpha val="43137"/>
                    </a:srgbClr>
                  </a:outerShdw>
                </a:effectLst>
              </a:rPr>
              <a:t>Joseph: Young, Handsome, Well-built and Successful</a:t>
            </a:r>
            <a:endParaRPr lang="en-US" sz="32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7786820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7000" r="-7000"/>
          </a:stretch>
        </a:blipFill>
        <a:effectLst/>
      </p:bgPr>
    </p:bg>
    <p:spTree>
      <p:nvGrpSpPr>
        <p:cNvPr id="1" name=""/>
        <p:cNvGrpSpPr/>
        <p:nvPr/>
      </p:nvGrpSpPr>
      <p:grpSpPr>
        <a:xfrm>
          <a:off x="0" y="0"/>
          <a:ext cx="0" cy="0"/>
          <a:chOff x="0" y="0"/>
          <a:chExt cx="0" cy="0"/>
        </a:xfrm>
      </p:grpSpPr>
      <p:sp>
        <p:nvSpPr>
          <p:cNvPr id="2" name="TextBox 1"/>
          <p:cNvSpPr txBox="1"/>
          <p:nvPr/>
        </p:nvSpPr>
        <p:spPr>
          <a:xfrm>
            <a:off x="0" y="4038600"/>
            <a:ext cx="4572000" cy="923330"/>
          </a:xfrm>
          <a:prstGeom prst="rect">
            <a:avLst/>
          </a:prstGeom>
          <a:solidFill>
            <a:srgbClr val="FFFFFF">
              <a:alpha val="74902"/>
            </a:srgbClr>
          </a:solidFill>
        </p:spPr>
        <p:txBody>
          <a:bodyPr wrap="square" rtlCol="0">
            <a:spAutoFit/>
          </a:bodyPr>
          <a:lstStyle/>
          <a:p>
            <a:r>
              <a:rPr lang="en-US" b="1" baseline="30000" dirty="0" smtClean="0"/>
              <a:t>7 </a:t>
            </a:r>
            <a:r>
              <a:rPr lang="en-US" b="1" dirty="0" smtClean="0"/>
              <a:t>And it came to pass after these things that his master’s wife cast longing (</a:t>
            </a:r>
            <a:r>
              <a:rPr lang="en-US" b="1" i="1" dirty="0" smtClean="0"/>
              <a:t>lustful</a:t>
            </a:r>
            <a:r>
              <a:rPr lang="en-US" b="1" dirty="0" smtClean="0"/>
              <a:t>) eyes on Joseph, and she said, </a:t>
            </a:r>
            <a:r>
              <a:rPr lang="en-US" b="1" dirty="0" smtClean="0">
                <a:ln>
                  <a:solidFill>
                    <a:srgbClr val="FF0000"/>
                  </a:solidFill>
                </a:ln>
              </a:rPr>
              <a:t>“Lie with me.”</a:t>
            </a:r>
            <a:endParaRPr lang="en-US" b="1" dirty="0">
              <a:ln>
                <a:solidFill>
                  <a:srgbClr val="FF0000"/>
                </a:solidFill>
              </a:ln>
            </a:endParaRPr>
          </a:p>
        </p:txBody>
      </p:sp>
      <p:sp>
        <p:nvSpPr>
          <p:cNvPr id="3" name="TextBox 2"/>
          <p:cNvSpPr txBox="1"/>
          <p:nvPr/>
        </p:nvSpPr>
        <p:spPr>
          <a:xfrm>
            <a:off x="0" y="4961930"/>
            <a:ext cx="4572000" cy="372070"/>
          </a:xfrm>
          <a:prstGeom prst="rect">
            <a:avLst/>
          </a:prstGeom>
          <a:solidFill>
            <a:srgbClr val="FFFFFF">
              <a:alpha val="74902"/>
            </a:srgbClr>
          </a:solidFill>
        </p:spPr>
        <p:txBody>
          <a:bodyPr wrap="square" rtlCol="0">
            <a:spAutoFit/>
          </a:bodyPr>
          <a:lstStyle/>
          <a:p>
            <a:pPr algn="ctr"/>
            <a:r>
              <a:rPr lang="en-US" b="1" dirty="0" smtClean="0"/>
              <a:t>“Come and sleep with me,” she demanded.</a:t>
            </a:r>
            <a:endParaRPr lang="en-US" b="1" dirty="0"/>
          </a:p>
        </p:txBody>
      </p:sp>
      <p:sp>
        <p:nvSpPr>
          <p:cNvPr id="4" name="TextBox 3"/>
          <p:cNvSpPr txBox="1"/>
          <p:nvPr/>
        </p:nvSpPr>
        <p:spPr>
          <a:xfrm>
            <a:off x="0" y="5334000"/>
            <a:ext cx="4572000" cy="372070"/>
          </a:xfrm>
          <a:prstGeom prst="rect">
            <a:avLst/>
          </a:prstGeom>
          <a:solidFill>
            <a:srgbClr val="FFFFFF">
              <a:alpha val="74902"/>
            </a:srgbClr>
          </a:solidFill>
        </p:spPr>
        <p:txBody>
          <a:bodyPr wrap="square" rtlCol="0">
            <a:spAutoFit/>
          </a:bodyPr>
          <a:lstStyle/>
          <a:p>
            <a:pPr algn="ctr"/>
            <a:r>
              <a:rPr lang="en-US" b="1" dirty="0" smtClean="0"/>
              <a:t>“Come to bed with me!”</a:t>
            </a:r>
            <a:endParaRPr lang="en-US" b="1" dirty="0"/>
          </a:p>
        </p:txBody>
      </p:sp>
      <p:sp>
        <p:nvSpPr>
          <p:cNvPr id="5" name="TextBox 4"/>
          <p:cNvSpPr txBox="1"/>
          <p:nvPr/>
        </p:nvSpPr>
        <p:spPr>
          <a:xfrm>
            <a:off x="0" y="5706070"/>
            <a:ext cx="4572000" cy="372070"/>
          </a:xfrm>
          <a:prstGeom prst="rect">
            <a:avLst/>
          </a:prstGeom>
          <a:solidFill>
            <a:srgbClr val="FFFFFF">
              <a:alpha val="74902"/>
            </a:srgbClr>
          </a:solidFill>
        </p:spPr>
        <p:txBody>
          <a:bodyPr wrap="square" rtlCol="0">
            <a:spAutoFit/>
          </a:bodyPr>
          <a:lstStyle/>
          <a:p>
            <a:pPr algn="ctr"/>
            <a:r>
              <a:rPr lang="en-US" b="1" dirty="0" smtClean="0"/>
              <a:t>“Have sex with me.” </a:t>
            </a:r>
            <a:endParaRPr lang="en-US" b="1" dirty="0"/>
          </a:p>
        </p:txBody>
      </p:sp>
      <p:sp>
        <p:nvSpPr>
          <p:cNvPr id="6" name="TextBox 5"/>
          <p:cNvSpPr txBox="1"/>
          <p:nvPr/>
        </p:nvSpPr>
        <p:spPr>
          <a:xfrm>
            <a:off x="4572000" y="4038600"/>
            <a:ext cx="4572000" cy="584775"/>
          </a:xfrm>
          <a:prstGeom prst="rect">
            <a:avLst/>
          </a:prstGeom>
          <a:solidFill>
            <a:srgbClr val="FFFFFF">
              <a:alpha val="74902"/>
            </a:srgbClr>
          </a:solidFill>
        </p:spPr>
        <p:txBody>
          <a:bodyPr wrap="square" rtlCol="0">
            <a:spAutoFit/>
          </a:bodyPr>
          <a:lstStyle/>
          <a:p>
            <a:pPr algn="ctr"/>
            <a:r>
              <a:rPr lang="en-US" sz="3200" b="1" baseline="30000" dirty="0" smtClean="0"/>
              <a:t>8 </a:t>
            </a:r>
            <a:r>
              <a:rPr lang="en-US" sz="3200" b="1" dirty="0" smtClean="0"/>
              <a:t>But he refused . . .</a:t>
            </a:r>
            <a:endParaRPr lang="en-US" sz="3200" b="1" dirty="0"/>
          </a:p>
        </p:txBody>
      </p:sp>
      <p:sp>
        <p:nvSpPr>
          <p:cNvPr id="7" name="Rectangle 6"/>
          <p:cNvSpPr/>
          <p:nvPr/>
        </p:nvSpPr>
        <p:spPr>
          <a:xfrm>
            <a:off x="5316552" y="4998529"/>
            <a:ext cx="3082895" cy="1200329"/>
          </a:xfrm>
          <a:prstGeom prst="rect">
            <a:avLst/>
          </a:prstGeom>
          <a:solidFill>
            <a:schemeClr val="tx1">
              <a:lumMod val="95000"/>
              <a:lumOff val="5000"/>
            </a:schemeClr>
          </a:solidFill>
        </p:spPr>
        <p:txBody>
          <a:bodyPr wrap="none" lIns="91440" tIns="45720" rIns="91440" bIns="45720">
            <a:spAutoFit/>
          </a:bodyPr>
          <a:lstStyle/>
          <a:p>
            <a:pPr algn="ctr"/>
            <a:r>
              <a:rPr lang="en-US" sz="7200" b="1" i="1" cap="all" spc="600" dirty="0" smtClean="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tx1">
                      <a:alpha val="60000"/>
                    </a:schemeClr>
                  </a:glow>
                  <a:reflection blurRad="12700" stA="28000" endPos="45000" dist="1000" dir="5400000" sy="-100000" algn="bl" rotWithShape="0"/>
                </a:effectLst>
                <a:latin typeface="Monotype Corsiva" panose="03010101010201010101" pitchFamily="66" charset="0"/>
              </a:rPr>
              <a:t>WHY ?</a:t>
            </a:r>
            <a:endParaRPr lang="en-US" sz="7200" b="1" i="1" cap="all" spc="600" dirty="0">
              <a:ln w="9000" cmpd="sng">
                <a:solidFill>
                  <a:schemeClr val="bg1"/>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glow rad="101600">
                  <a:schemeClr val="tx1">
                    <a:alpha val="60000"/>
                  </a:schemeClr>
                </a:glow>
                <a:reflection blurRad="12700" stA="28000" endPos="45000" dist="1000" dir="5400000" sy="-100000" algn="bl" rotWithShape="0"/>
              </a:effectLst>
              <a:latin typeface="Monotype Corsiva" panose="03010101010201010101" pitchFamily="66" charset="0"/>
            </a:endParaRPr>
          </a:p>
        </p:txBody>
      </p:sp>
      <p:sp>
        <p:nvSpPr>
          <p:cNvPr id="8" name="TextBox 7"/>
          <p:cNvSpPr txBox="1"/>
          <p:nvPr/>
        </p:nvSpPr>
        <p:spPr>
          <a:xfrm>
            <a:off x="0" y="0"/>
            <a:ext cx="9144000" cy="492443"/>
          </a:xfrm>
          <a:prstGeom prst="rect">
            <a:avLst/>
          </a:prstGeom>
          <a:solidFill>
            <a:srgbClr val="000000">
              <a:alpha val="50196"/>
            </a:srgbClr>
          </a:solidFill>
        </p:spPr>
        <p:txBody>
          <a:bodyPr wrap="square" rtlCol="0">
            <a:spAutoFit/>
          </a:bodyPr>
          <a:lstStyle/>
          <a:p>
            <a:pPr algn="ctr"/>
            <a:r>
              <a:rPr lang="en-US" sz="26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Mrs. Potiphar: Neglected (?), Immoral, Beguiling, &amp; Persistent</a:t>
            </a:r>
            <a:endParaRPr lang="en-US" sz="2600" b="1" dirty="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176157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2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left)">
                                      <p:cBhvr>
                                        <p:cTn id="22" dur="2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32"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out)">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2000" fill="hold"/>
                                        <p:tgtEl>
                                          <p:spTgt spid="7"/>
                                        </p:tgtEl>
                                        <p:attrNameLst>
                                          <p:attrName>ppt_w</p:attrName>
                                        </p:attrNameLst>
                                      </p:cBhvr>
                                      <p:tavLst>
                                        <p:tav tm="0">
                                          <p:val>
                                            <p:fltVal val="0"/>
                                          </p:val>
                                        </p:tav>
                                        <p:tav tm="100000">
                                          <p:val>
                                            <p:strVal val="#ppt_w"/>
                                          </p:val>
                                        </p:tav>
                                      </p:tavLst>
                                    </p:anim>
                                    <p:anim calcmode="lin" valueType="num">
                                      <p:cBhvr>
                                        <p:cTn id="33" dur="2000" fill="hold"/>
                                        <p:tgtEl>
                                          <p:spTgt spid="7"/>
                                        </p:tgtEl>
                                        <p:attrNameLst>
                                          <p:attrName>ppt_h</p:attrName>
                                        </p:attrNameLst>
                                      </p:cBhvr>
                                      <p:tavLst>
                                        <p:tav tm="0">
                                          <p:val>
                                            <p:fltVal val="0"/>
                                          </p:val>
                                        </p:tav>
                                        <p:tav tm="100000">
                                          <p:val>
                                            <p:strVal val="#ppt_h"/>
                                          </p:val>
                                        </p:tav>
                                      </p:tavLst>
                                    </p:anim>
                                    <p:animEffect transition="in" filter="fade">
                                      <p:cBhvr>
                                        <p:cTn id="3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30" t="10246" r="10077" b="6667"/>
          <a:stretch/>
        </p:blipFill>
        <p:spPr>
          <a:xfrm>
            <a:off x="0" y="0"/>
            <a:ext cx="4572000" cy="5698156"/>
          </a:xfrm>
          <a:prstGeom prst="rect">
            <a:avLst/>
          </a:prstGeom>
          <a:ln>
            <a:noFill/>
          </a:ln>
          <a:effectLst>
            <a:softEdge rad="112500"/>
          </a:effectLst>
        </p:spPr>
      </p:pic>
      <p:sp>
        <p:nvSpPr>
          <p:cNvPr id="3" name="TextBox 2"/>
          <p:cNvSpPr txBox="1"/>
          <p:nvPr/>
        </p:nvSpPr>
        <p:spPr>
          <a:xfrm>
            <a:off x="0" y="5562600"/>
            <a:ext cx="4572000" cy="1077218"/>
          </a:xfrm>
          <a:prstGeom prst="rect">
            <a:avLst/>
          </a:prstGeom>
          <a:solidFill>
            <a:srgbClr val="FFFFFF">
              <a:alpha val="74902"/>
            </a:srgbClr>
          </a:solidFill>
          <a:effectLst>
            <a:softEdge rad="127000"/>
          </a:effectLst>
        </p:spPr>
        <p:txBody>
          <a:bodyPr wrap="square" rtlCol="0">
            <a:spAutoFit/>
          </a:bodyPr>
          <a:lstStyle/>
          <a:p>
            <a:pPr algn="ctr"/>
            <a:r>
              <a:rPr lang="en-US" sz="3200" b="1" dirty="0" smtClean="0"/>
              <a:t>But he refused . . .</a:t>
            </a:r>
          </a:p>
          <a:p>
            <a:pPr algn="ctr"/>
            <a:r>
              <a:rPr lang="en-US" sz="3200" b="1" dirty="0" smtClean="0"/>
              <a:t>(Genesis 39:8-9)</a:t>
            </a:r>
            <a:endParaRPr lang="en-US" sz="3200" b="1" dirty="0"/>
          </a:p>
        </p:txBody>
      </p:sp>
      <p:sp>
        <p:nvSpPr>
          <p:cNvPr id="4" name="TextBox 3"/>
          <p:cNvSpPr txBox="1"/>
          <p:nvPr/>
        </p:nvSpPr>
        <p:spPr>
          <a:xfrm>
            <a:off x="4495800" y="258425"/>
            <a:ext cx="4648200" cy="6370975"/>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Look, my master does not know what is with me in the house, and he has committed all that he has to my hand.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Refused to betray the trust of Potiphar</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There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is no one greater in this house than I, nor has he kept back anything from me but you, because you are his wife.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refused to disrespect the sanctity of marriage</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How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then can I do this great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wickedness (</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understood that adultery is evil</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and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sin against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God</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refused to sin AGAINST God</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995202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10530" t="10246" r="10077" b="6667"/>
          <a:stretch/>
        </p:blipFill>
        <p:spPr>
          <a:xfrm>
            <a:off x="0" y="0"/>
            <a:ext cx="4572000" cy="5698156"/>
          </a:xfrm>
          <a:prstGeom prst="rect">
            <a:avLst/>
          </a:prstGeom>
          <a:ln>
            <a:noFill/>
          </a:ln>
          <a:effectLst>
            <a:softEdge rad="112500"/>
          </a:effectLst>
        </p:spPr>
      </p:pic>
      <p:sp>
        <p:nvSpPr>
          <p:cNvPr id="3" name="TextBox 2"/>
          <p:cNvSpPr txBox="1"/>
          <p:nvPr/>
        </p:nvSpPr>
        <p:spPr>
          <a:xfrm>
            <a:off x="0" y="5562600"/>
            <a:ext cx="4572000" cy="1077218"/>
          </a:xfrm>
          <a:prstGeom prst="rect">
            <a:avLst/>
          </a:prstGeom>
          <a:solidFill>
            <a:srgbClr val="FFFFFF">
              <a:alpha val="74902"/>
            </a:srgbClr>
          </a:solidFill>
          <a:effectLst>
            <a:softEdge rad="127000"/>
          </a:effectLst>
        </p:spPr>
        <p:txBody>
          <a:bodyPr wrap="square" rtlCol="0">
            <a:spAutoFit/>
          </a:bodyPr>
          <a:lstStyle/>
          <a:p>
            <a:pPr algn="ctr"/>
            <a:r>
              <a:rPr lang="en-US" sz="3200" b="1" dirty="0" smtClean="0"/>
              <a:t>She didn’t give up!</a:t>
            </a:r>
          </a:p>
          <a:p>
            <a:pPr algn="ctr"/>
            <a:r>
              <a:rPr lang="en-US" sz="3200" b="1" dirty="0" smtClean="0"/>
              <a:t>(Genesis 39:10-12)</a:t>
            </a:r>
            <a:endParaRPr lang="en-US" sz="3200" b="1" dirty="0"/>
          </a:p>
        </p:txBody>
      </p:sp>
      <p:sp>
        <p:nvSpPr>
          <p:cNvPr id="4" name="TextBox 3"/>
          <p:cNvSpPr txBox="1"/>
          <p:nvPr/>
        </p:nvSpPr>
        <p:spPr>
          <a:xfrm>
            <a:off x="4495800" y="76200"/>
            <a:ext cx="4648200" cy="6740307"/>
          </a:xfrm>
          <a:prstGeom prst="rect">
            <a:avLst/>
          </a:prstGeom>
          <a:noFill/>
        </p:spPr>
        <p:txBody>
          <a:bodyPr wrap="square" rtlCol="0">
            <a:spAutoFit/>
          </a:bodyPr>
          <a:lstStyle/>
          <a:p>
            <a:pPr marL="457200" indent="-457200">
              <a:buFont typeface="+mj-lt"/>
              <a:buAutoNum type="arabicPeriod"/>
            </a:pP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So it was, as she spoke to Joseph day by day, that he did not heed her, to lie with her or to be with her</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Temptations are persistent, but said NO!</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it happened about this time, when Joseph went into the house to do his work, and none of the men of the house was inside, </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Just the two of them</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 . </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that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she caught him by his garment, saying, l</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ie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with me</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Not a tease, but a turn-on</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p>
            <a:pPr marL="457200" indent="-457200">
              <a:buFont typeface="+mj-lt"/>
              <a:buAutoNum type="arabicPeriod"/>
            </a:pP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But </a:t>
            </a:r>
            <a:r>
              <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he left his garment in her hand, and fled and ran outside</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400" b="1"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 6:23-29; </a:t>
            </a:r>
            <a:r>
              <a:rPr lang="en-US" sz="24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 Cor 6:18</a:t>
            </a:r>
            <a:r>
              <a:rPr lang="en-US" sz="24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endParaRPr lang="en-US" sz="24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873986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up)">
                                      <p:cBhvr>
                                        <p:cTn id="7" dur="20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up)">
                                      <p:cBhvr>
                                        <p:cTn id="12" dur="20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up)">
                                      <p:cBhvr>
                                        <p:cTn id="17" dur="20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up)">
                                      <p:cBhvr>
                                        <p:cTn id="22" dur="20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5"/>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7117" r="35757"/>
          <a:stretch/>
        </p:blipFill>
        <p:spPr>
          <a:xfrm>
            <a:off x="4267200" y="-7434"/>
            <a:ext cx="4876801" cy="5680952"/>
          </a:xfrm>
          <a:prstGeom prst="rect">
            <a:avLst/>
          </a:prstGeom>
          <a:ln>
            <a:noFill/>
          </a:ln>
          <a:effectLst>
            <a:softEdge rad="112500"/>
          </a:effectLst>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48200" y="5562599"/>
            <a:ext cx="4495800" cy="1015617"/>
          </a:xfrm>
          <a:prstGeom prst="rect">
            <a:avLst/>
          </a:prstGeom>
          <a:ln>
            <a:noFill/>
          </a:ln>
          <a:effectLst>
            <a:softEdge rad="112500"/>
          </a:effectLst>
        </p:spPr>
      </p:pic>
      <p:sp>
        <p:nvSpPr>
          <p:cNvPr id="8" name="TextBox 7"/>
          <p:cNvSpPr txBox="1"/>
          <p:nvPr/>
        </p:nvSpPr>
        <p:spPr>
          <a:xfrm>
            <a:off x="0" y="0"/>
            <a:ext cx="4572000" cy="707886"/>
          </a:xfrm>
          <a:prstGeom prst="rect">
            <a:avLst/>
          </a:prstGeom>
          <a:noFill/>
        </p:spPr>
        <p:txBody>
          <a:bodyPr wrap="square" rtlCol="0">
            <a:spAutoFit/>
          </a:bodyPr>
          <a:lstStyle/>
          <a:p>
            <a:pPr algn="ctr"/>
            <a:r>
              <a:rPr lang="en-US" sz="2000" b="1" dirty="0" smtClean="0">
                <a:solidFill>
                  <a:schemeClr val="bg1"/>
                </a:solidFill>
                <a:effectLst>
                  <a:outerShdw blurRad="38100" dist="38100" dir="2700000" algn="tl">
                    <a:srgbClr val="000000">
                      <a:alpha val="43137"/>
                    </a:srgbClr>
                  </a:outerShdw>
                </a:effectLst>
              </a:rPr>
              <a:t>Joseph falsely accused of attempted rape</a:t>
            </a:r>
          </a:p>
          <a:p>
            <a:pPr algn="ctr"/>
            <a:r>
              <a:rPr lang="en-US" sz="2000" b="1" dirty="0" smtClean="0">
                <a:solidFill>
                  <a:schemeClr val="bg1"/>
                </a:solidFill>
                <a:effectLst>
                  <a:outerShdw blurRad="38100" dist="38100" dir="2700000" algn="tl">
                    <a:srgbClr val="000000">
                      <a:alpha val="43137"/>
                    </a:srgbClr>
                  </a:outerShdw>
                </a:effectLst>
              </a:rPr>
              <a:t>(Genesis 39:14-19)</a:t>
            </a:r>
            <a:endParaRPr lang="en-US" sz="2000" b="1" dirty="0">
              <a:solidFill>
                <a:schemeClr val="bg1"/>
              </a:solidFill>
              <a:effectLst>
                <a:outerShdw blurRad="38100" dist="38100" dir="2700000" algn="tl">
                  <a:srgbClr val="000000">
                    <a:alpha val="43137"/>
                  </a:srgbClr>
                </a:outerShdw>
              </a:effectLst>
            </a:endParaRPr>
          </a:p>
        </p:txBody>
      </p:sp>
      <p:sp>
        <p:nvSpPr>
          <p:cNvPr id="9" name="TextBox 8"/>
          <p:cNvSpPr txBox="1"/>
          <p:nvPr/>
        </p:nvSpPr>
        <p:spPr>
          <a:xfrm>
            <a:off x="0" y="685800"/>
            <a:ext cx="4343400" cy="2800767"/>
          </a:xfrm>
          <a:prstGeom prst="rect">
            <a:avLst/>
          </a:prstGeom>
          <a:noFill/>
        </p:spPr>
        <p:txBody>
          <a:bodyPr wrap="square" rtlCol="0">
            <a:spAutoFit/>
          </a:bodyPr>
          <a:lstStyle/>
          <a:p>
            <a:pPr algn="ctr"/>
            <a:r>
              <a:rPr lang="en-US" sz="32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his refusal—Joseph lost a lot!</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Garment (Vs 12)</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Job (Vs 20)</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Freedom (Vs 20)</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Status (Vss 14-23)</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10" name="TextBox 9"/>
          <p:cNvSpPr txBox="1"/>
          <p:nvPr/>
        </p:nvSpPr>
        <p:spPr>
          <a:xfrm>
            <a:off x="0" y="3781118"/>
            <a:ext cx="4343400" cy="2800767"/>
          </a:xfrm>
          <a:prstGeom prst="rect">
            <a:avLst/>
          </a:prstGeom>
          <a:noFill/>
        </p:spPr>
        <p:txBody>
          <a:bodyPr wrap="square" rtlCol="0">
            <a:spAutoFit/>
          </a:bodyPr>
          <a:lstStyle/>
          <a:p>
            <a:pPr algn="ctr"/>
            <a:r>
              <a:rPr lang="en-US" sz="3200" b="1" dirty="0" smtClean="0">
                <a:ln>
                  <a:solidFill>
                    <a:srgbClr val="FF0000"/>
                  </a:solidFill>
                </a:ln>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Because of his refusal—Joseph kept a lot!</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Purity (Vs 9)</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Integrity (Pro 6:33)</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Conscience (Vs 8)</a:t>
            </a:r>
          </a:p>
          <a:p>
            <a:pPr marL="514350" indent="-514350">
              <a:buFont typeface="+mj-lt"/>
              <a:buAutoNum type="arabicPeriod"/>
            </a:pPr>
            <a:r>
              <a:rPr lang="en-US" sz="2800" b="1" dirty="0" smtClean="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His Soul (Vss 21-23)</a:t>
            </a:r>
            <a:endParaRPr lang="en-US" sz="2800" b="1"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6129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animEffect transition="in" filter="fade">
                                      <p:cBhvr>
                                        <p:cTn id="7" dur="3000"/>
                                        <p:tgtEl>
                                          <p:spTgt spid="8">
                                            <p:txEl>
                                              <p:pRg st="1" end="1"/>
                                            </p:txEl>
                                          </p:spTgt>
                                        </p:tgtEl>
                                      </p:cBhvr>
                                    </p:animEffect>
                                    <p:anim calcmode="lin" valueType="num">
                                      <p:cBhvr>
                                        <p:cTn id="8" dur="3000" fill="hold"/>
                                        <p:tgtEl>
                                          <p:spTgt spid="8">
                                            <p:txEl>
                                              <p:pRg st="1" end="1"/>
                                            </p:txEl>
                                          </p:spTgt>
                                        </p:tgtEl>
                                        <p:attrNameLst>
                                          <p:attrName>ppt_x</p:attrName>
                                        </p:attrNameLst>
                                      </p:cBhvr>
                                      <p:tavLst>
                                        <p:tav tm="0">
                                          <p:val>
                                            <p:strVal val="#ppt_x"/>
                                          </p:val>
                                        </p:tav>
                                        <p:tav tm="100000">
                                          <p:val>
                                            <p:strVal val="#ppt_x"/>
                                          </p:val>
                                        </p:tav>
                                      </p:tavLst>
                                    </p:anim>
                                    <p:anim calcmode="lin" valueType="num">
                                      <p:cBhvr>
                                        <p:cTn id="9" dur="3000" fill="hold"/>
                                        <p:tgtEl>
                                          <p:spTgt spid="8">
                                            <p:txEl>
                                              <p:pRg st="1" end="1"/>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3000"/>
                                        <p:tgtEl>
                                          <p:spTgt spid="8">
                                            <p:txEl>
                                              <p:pRg st="0" end="0"/>
                                            </p:txEl>
                                          </p:spTgt>
                                        </p:tgtEl>
                                      </p:cBhvr>
                                    </p:animEffect>
                                    <p:anim calcmode="lin" valueType="num">
                                      <p:cBhvr>
                                        <p:cTn id="13" dur="3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4" dur="3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Effect transition="in" filter="wipe(up)">
                                      <p:cBhvr>
                                        <p:cTn id="19" dur="2000"/>
                                        <p:tgtEl>
                                          <p:spTgt spid="9">
                                            <p:txEl>
                                              <p:pRg st="0" end="0"/>
                                            </p:txEl>
                                          </p:spTgt>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animEffect transition="in" filter="wipe(left)">
                                      <p:cBhvr>
                                        <p:cTn id="23" dur="2000"/>
                                        <p:tgtEl>
                                          <p:spTgt spid="9">
                                            <p:txEl>
                                              <p:pRg st="1" end="1"/>
                                            </p:txEl>
                                          </p:spTgt>
                                        </p:tgtEl>
                                      </p:cBhvr>
                                    </p:animEffect>
                                  </p:childTnLst>
                                </p:cTn>
                              </p:par>
                            </p:childTnLst>
                          </p:cTn>
                        </p:par>
                        <p:par>
                          <p:cTn id="24" fill="hold">
                            <p:stCondLst>
                              <p:cond delay="4000"/>
                            </p:stCondLst>
                            <p:childTnLst>
                              <p:par>
                                <p:cTn id="25" presetID="22" presetClass="entr" presetSubtype="8" fill="hold" grpId="0" nodeType="afterEffect">
                                  <p:stCondLst>
                                    <p:cond delay="0"/>
                                  </p:stCondLst>
                                  <p:childTnLst>
                                    <p:set>
                                      <p:cBhvr>
                                        <p:cTn id="26" dur="1" fill="hold">
                                          <p:stCondLst>
                                            <p:cond delay="0"/>
                                          </p:stCondLst>
                                        </p:cTn>
                                        <p:tgtEl>
                                          <p:spTgt spid="9">
                                            <p:txEl>
                                              <p:pRg st="2" end="2"/>
                                            </p:txEl>
                                          </p:spTgt>
                                        </p:tgtEl>
                                        <p:attrNameLst>
                                          <p:attrName>style.visibility</p:attrName>
                                        </p:attrNameLst>
                                      </p:cBhvr>
                                      <p:to>
                                        <p:strVal val="visible"/>
                                      </p:to>
                                    </p:set>
                                    <p:animEffect transition="in" filter="wipe(left)">
                                      <p:cBhvr>
                                        <p:cTn id="27" dur="2000"/>
                                        <p:tgtEl>
                                          <p:spTgt spid="9">
                                            <p:txEl>
                                              <p:pRg st="2" end="2"/>
                                            </p:txEl>
                                          </p:spTgt>
                                        </p:tgtEl>
                                      </p:cBhvr>
                                    </p:animEffect>
                                  </p:childTnLst>
                                </p:cTn>
                              </p:par>
                            </p:childTnLst>
                          </p:cTn>
                        </p:par>
                        <p:par>
                          <p:cTn id="28" fill="hold">
                            <p:stCondLst>
                              <p:cond delay="6000"/>
                            </p:stCondLst>
                            <p:childTnLst>
                              <p:par>
                                <p:cTn id="29" presetID="22" presetClass="entr" presetSubtype="8" fill="hold" grpId="0" nodeType="afterEffect">
                                  <p:stCondLst>
                                    <p:cond delay="0"/>
                                  </p:stCondLst>
                                  <p:childTnLst>
                                    <p:set>
                                      <p:cBhvr>
                                        <p:cTn id="30" dur="1" fill="hold">
                                          <p:stCondLst>
                                            <p:cond delay="0"/>
                                          </p:stCondLst>
                                        </p:cTn>
                                        <p:tgtEl>
                                          <p:spTgt spid="9">
                                            <p:txEl>
                                              <p:pRg st="3" end="3"/>
                                            </p:txEl>
                                          </p:spTgt>
                                        </p:tgtEl>
                                        <p:attrNameLst>
                                          <p:attrName>style.visibility</p:attrName>
                                        </p:attrNameLst>
                                      </p:cBhvr>
                                      <p:to>
                                        <p:strVal val="visible"/>
                                      </p:to>
                                    </p:set>
                                    <p:animEffect transition="in" filter="wipe(left)">
                                      <p:cBhvr>
                                        <p:cTn id="31" dur="2000"/>
                                        <p:tgtEl>
                                          <p:spTgt spid="9">
                                            <p:txEl>
                                              <p:pRg st="3" end="3"/>
                                            </p:txEl>
                                          </p:spTgt>
                                        </p:tgtEl>
                                      </p:cBhvr>
                                    </p:animEffect>
                                  </p:childTnLst>
                                </p:cTn>
                              </p:par>
                            </p:childTnLst>
                          </p:cTn>
                        </p:par>
                        <p:par>
                          <p:cTn id="32" fill="hold">
                            <p:stCondLst>
                              <p:cond delay="8000"/>
                            </p:stCondLst>
                            <p:childTnLst>
                              <p:par>
                                <p:cTn id="33" presetID="22" presetClass="entr" presetSubtype="8" fill="hold" grpId="0" nodeType="afterEffect">
                                  <p:stCondLst>
                                    <p:cond delay="0"/>
                                  </p:stCondLst>
                                  <p:childTnLst>
                                    <p:set>
                                      <p:cBhvr>
                                        <p:cTn id="34" dur="1" fill="hold">
                                          <p:stCondLst>
                                            <p:cond delay="0"/>
                                          </p:stCondLst>
                                        </p:cTn>
                                        <p:tgtEl>
                                          <p:spTgt spid="9">
                                            <p:txEl>
                                              <p:pRg st="4" end="4"/>
                                            </p:txEl>
                                          </p:spTgt>
                                        </p:tgtEl>
                                        <p:attrNameLst>
                                          <p:attrName>style.visibility</p:attrName>
                                        </p:attrNameLst>
                                      </p:cBhvr>
                                      <p:to>
                                        <p:strVal val="visible"/>
                                      </p:to>
                                    </p:set>
                                    <p:animEffect transition="in" filter="wipe(left)">
                                      <p:cBhvr>
                                        <p:cTn id="35" dur="2000"/>
                                        <p:tgtEl>
                                          <p:spTgt spid="9">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0">
                                            <p:txEl>
                                              <p:pRg st="0" end="0"/>
                                            </p:txEl>
                                          </p:spTgt>
                                        </p:tgtEl>
                                        <p:attrNameLst>
                                          <p:attrName>style.visibility</p:attrName>
                                        </p:attrNameLst>
                                      </p:cBhvr>
                                      <p:to>
                                        <p:strVal val="visible"/>
                                      </p:to>
                                    </p:set>
                                    <p:animEffect transition="in" filter="wipe(up)">
                                      <p:cBhvr>
                                        <p:cTn id="40" dur="2000"/>
                                        <p:tgtEl>
                                          <p:spTgt spid="10">
                                            <p:txEl>
                                              <p:pRg st="0" end="0"/>
                                            </p:txEl>
                                          </p:spTgt>
                                        </p:tgtEl>
                                      </p:cBhvr>
                                    </p:animEffect>
                                  </p:childTnLst>
                                </p:cTn>
                              </p:par>
                            </p:childTnLst>
                          </p:cTn>
                        </p:par>
                        <p:par>
                          <p:cTn id="41" fill="hold">
                            <p:stCondLst>
                              <p:cond delay="2000"/>
                            </p:stCondLst>
                            <p:childTnLst>
                              <p:par>
                                <p:cTn id="42" presetID="22" presetClass="entr" presetSubtype="8" fill="hold" grpId="0" nodeType="afterEffect">
                                  <p:stCondLst>
                                    <p:cond delay="0"/>
                                  </p:stCondLst>
                                  <p:childTnLst>
                                    <p:set>
                                      <p:cBhvr>
                                        <p:cTn id="43" dur="1" fill="hold">
                                          <p:stCondLst>
                                            <p:cond delay="0"/>
                                          </p:stCondLst>
                                        </p:cTn>
                                        <p:tgtEl>
                                          <p:spTgt spid="10">
                                            <p:txEl>
                                              <p:pRg st="1" end="1"/>
                                            </p:txEl>
                                          </p:spTgt>
                                        </p:tgtEl>
                                        <p:attrNameLst>
                                          <p:attrName>style.visibility</p:attrName>
                                        </p:attrNameLst>
                                      </p:cBhvr>
                                      <p:to>
                                        <p:strVal val="visible"/>
                                      </p:to>
                                    </p:set>
                                    <p:animEffect transition="in" filter="wipe(left)">
                                      <p:cBhvr>
                                        <p:cTn id="44" dur="2000"/>
                                        <p:tgtEl>
                                          <p:spTgt spid="10">
                                            <p:txEl>
                                              <p:pRg st="1" end="1"/>
                                            </p:txEl>
                                          </p:spTgt>
                                        </p:tgtEl>
                                      </p:cBhvr>
                                    </p:animEffect>
                                  </p:childTnLst>
                                </p:cTn>
                              </p:par>
                            </p:childTnLst>
                          </p:cTn>
                        </p:par>
                        <p:par>
                          <p:cTn id="45" fill="hold">
                            <p:stCondLst>
                              <p:cond delay="4000"/>
                            </p:stCondLst>
                            <p:childTnLst>
                              <p:par>
                                <p:cTn id="46" presetID="22" presetClass="entr" presetSubtype="8" fill="hold" grpId="0" nodeType="afterEffect">
                                  <p:stCondLst>
                                    <p:cond delay="0"/>
                                  </p:stCondLst>
                                  <p:childTnLst>
                                    <p:set>
                                      <p:cBhvr>
                                        <p:cTn id="47" dur="1" fill="hold">
                                          <p:stCondLst>
                                            <p:cond delay="0"/>
                                          </p:stCondLst>
                                        </p:cTn>
                                        <p:tgtEl>
                                          <p:spTgt spid="10">
                                            <p:txEl>
                                              <p:pRg st="2" end="2"/>
                                            </p:txEl>
                                          </p:spTgt>
                                        </p:tgtEl>
                                        <p:attrNameLst>
                                          <p:attrName>style.visibility</p:attrName>
                                        </p:attrNameLst>
                                      </p:cBhvr>
                                      <p:to>
                                        <p:strVal val="visible"/>
                                      </p:to>
                                    </p:set>
                                    <p:animEffect transition="in" filter="wipe(left)">
                                      <p:cBhvr>
                                        <p:cTn id="48" dur="2000"/>
                                        <p:tgtEl>
                                          <p:spTgt spid="10">
                                            <p:txEl>
                                              <p:pRg st="2" end="2"/>
                                            </p:txEl>
                                          </p:spTgt>
                                        </p:tgtEl>
                                      </p:cBhvr>
                                    </p:animEffect>
                                  </p:childTnLst>
                                </p:cTn>
                              </p:par>
                            </p:childTnLst>
                          </p:cTn>
                        </p:par>
                        <p:par>
                          <p:cTn id="49" fill="hold">
                            <p:stCondLst>
                              <p:cond delay="6000"/>
                            </p:stCondLst>
                            <p:childTnLst>
                              <p:par>
                                <p:cTn id="50" presetID="22" presetClass="entr" presetSubtype="8" fill="hold" grpId="0" nodeType="afterEffect">
                                  <p:stCondLst>
                                    <p:cond delay="0"/>
                                  </p:stCondLst>
                                  <p:childTnLst>
                                    <p:set>
                                      <p:cBhvr>
                                        <p:cTn id="51" dur="1" fill="hold">
                                          <p:stCondLst>
                                            <p:cond delay="0"/>
                                          </p:stCondLst>
                                        </p:cTn>
                                        <p:tgtEl>
                                          <p:spTgt spid="10">
                                            <p:txEl>
                                              <p:pRg st="3" end="3"/>
                                            </p:txEl>
                                          </p:spTgt>
                                        </p:tgtEl>
                                        <p:attrNameLst>
                                          <p:attrName>style.visibility</p:attrName>
                                        </p:attrNameLst>
                                      </p:cBhvr>
                                      <p:to>
                                        <p:strVal val="visible"/>
                                      </p:to>
                                    </p:set>
                                    <p:animEffect transition="in" filter="wipe(left)">
                                      <p:cBhvr>
                                        <p:cTn id="52" dur="2000"/>
                                        <p:tgtEl>
                                          <p:spTgt spid="10">
                                            <p:txEl>
                                              <p:pRg st="3" end="3"/>
                                            </p:txEl>
                                          </p:spTgt>
                                        </p:tgtEl>
                                      </p:cBhvr>
                                    </p:animEffect>
                                  </p:childTnLst>
                                </p:cTn>
                              </p:par>
                            </p:childTnLst>
                          </p:cTn>
                        </p:par>
                        <p:par>
                          <p:cTn id="53" fill="hold">
                            <p:stCondLst>
                              <p:cond delay="8000"/>
                            </p:stCondLst>
                            <p:childTnLst>
                              <p:par>
                                <p:cTn id="54" presetID="22" presetClass="entr" presetSubtype="8" fill="hold" grpId="0" nodeType="afterEffect">
                                  <p:stCondLst>
                                    <p:cond delay="0"/>
                                  </p:stCondLst>
                                  <p:childTnLst>
                                    <p:set>
                                      <p:cBhvr>
                                        <p:cTn id="55" dur="1" fill="hold">
                                          <p:stCondLst>
                                            <p:cond delay="0"/>
                                          </p:stCondLst>
                                        </p:cTn>
                                        <p:tgtEl>
                                          <p:spTgt spid="10">
                                            <p:txEl>
                                              <p:pRg st="4" end="4"/>
                                            </p:txEl>
                                          </p:spTgt>
                                        </p:tgtEl>
                                        <p:attrNameLst>
                                          <p:attrName>style.visibility</p:attrName>
                                        </p:attrNameLst>
                                      </p:cBhvr>
                                      <p:to>
                                        <p:strVal val="visible"/>
                                      </p:to>
                                    </p:set>
                                    <p:animEffect transition="in" filter="wipe(left)">
                                      <p:cBhvr>
                                        <p:cTn id="56" dur="2000"/>
                                        <p:tgtEl>
                                          <p:spTgt spid="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bldLvl="5" rev="1"/>
      <p:bldP spid="9" grpId="0" uiExpand="1" build="p" bldLvl="5"/>
      <p:bldP spid="10" grpId="0" uiExpand="1" build="p" bldLvl="5"/>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560</TotalTime>
  <Words>732</Words>
  <Application>Microsoft Office PowerPoint</Application>
  <PresentationFormat>On-screen Show (4:3)</PresentationFormat>
  <Paragraphs>70</Paragraphs>
  <Slides>12</Slides>
  <Notes>12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Monotype Corsiva</vt:lpstr>
      <vt:lpstr>Curlz MT</vt:lpstr>
      <vt:lpstr>Harrington</vt:lpstr>
      <vt:lpstr>Times New Roman</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JRBRONGER</dc:creator>
  <cp:lastModifiedBy>Deacons Room</cp:lastModifiedBy>
  <cp:revision>35</cp:revision>
  <dcterms:created xsi:type="dcterms:W3CDTF">2014-03-25T14:17:21Z</dcterms:created>
  <dcterms:modified xsi:type="dcterms:W3CDTF">2014-04-06T15:28:01Z</dcterms:modified>
</cp:coreProperties>
</file>