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itchFamily="34" charset="0"/>
      <p:regular r:id="rId18"/>
      <p:bold r:id="rId19"/>
      <p:italic r:id="rId20"/>
      <p:boldItalic r:id="rId21"/>
    </p:embeddedFont>
    <p:embeddedFont>
      <p:font typeface="Lucida Calligraphy" pitchFamily="66" charset="0"/>
      <p:regular r:id="rId22"/>
    </p:embeddedFont>
    <p:embeddedFont>
      <p:font typeface="Monotype Corsiva" pitchFamily="66" charset="0"/>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DBEEF4"/>
    <a:srgbClr val="CC0000"/>
    <a:srgbClr val="D1C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A3D27-E460-43E6-991B-F4B64F987456}" type="datetimeFigureOut">
              <a:rPr lang="en-US" smtClean="0"/>
              <a:t>9/8/2013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A39EA-1A43-491C-BF6A-A7A5EB9C5939}" type="slidenum">
              <a:rPr lang="en-US" smtClean="0"/>
              <a:t>‹#›</a:t>
            </a:fld>
            <a:endParaRPr lang="en-US"/>
          </a:p>
        </p:txBody>
      </p:sp>
    </p:spTree>
    <p:extLst>
      <p:ext uri="{BB962C8B-B14F-4D97-AF65-F5344CB8AC3E}">
        <p14:creationId xmlns:p14="http://schemas.microsoft.com/office/powerpoint/2010/main" val="84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1</a:t>
            </a:fld>
            <a:endParaRPr lang="en-US"/>
          </a:p>
        </p:txBody>
      </p:sp>
    </p:spTree>
    <p:extLst>
      <p:ext uri="{BB962C8B-B14F-4D97-AF65-F5344CB8AC3E}">
        <p14:creationId xmlns:p14="http://schemas.microsoft.com/office/powerpoint/2010/main" val="325690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10</a:t>
            </a:fld>
            <a:endParaRPr lang="en-US"/>
          </a:p>
        </p:txBody>
      </p:sp>
    </p:spTree>
    <p:extLst>
      <p:ext uri="{BB962C8B-B14F-4D97-AF65-F5344CB8AC3E}">
        <p14:creationId xmlns:p14="http://schemas.microsoft.com/office/powerpoint/2010/main" val="341869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11</a:t>
            </a:fld>
            <a:endParaRPr lang="en-US"/>
          </a:p>
        </p:txBody>
      </p:sp>
    </p:spTree>
    <p:extLst>
      <p:ext uri="{BB962C8B-B14F-4D97-AF65-F5344CB8AC3E}">
        <p14:creationId xmlns:p14="http://schemas.microsoft.com/office/powerpoint/2010/main" val="2505289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12</a:t>
            </a:fld>
            <a:endParaRPr lang="en-US"/>
          </a:p>
        </p:txBody>
      </p:sp>
    </p:spTree>
    <p:extLst>
      <p:ext uri="{BB962C8B-B14F-4D97-AF65-F5344CB8AC3E}">
        <p14:creationId xmlns:p14="http://schemas.microsoft.com/office/powerpoint/2010/main" val="3954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13</a:t>
            </a:fld>
            <a:endParaRPr lang="en-US"/>
          </a:p>
        </p:txBody>
      </p:sp>
    </p:spTree>
    <p:extLst>
      <p:ext uri="{BB962C8B-B14F-4D97-AF65-F5344CB8AC3E}">
        <p14:creationId xmlns:p14="http://schemas.microsoft.com/office/powerpoint/2010/main" val="291083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14</a:t>
            </a:fld>
            <a:endParaRPr lang="en-US"/>
          </a:p>
        </p:txBody>
      </p:sp>
    </p:spTree>
    <p:extLst>
      <p:ext uri="{BB962C8B-B14F-4D97-AF65-F5344CB8AC3E}">
        <p14:creationId xmlns:p14="http://schemas.microsoft.com/office/powerpoint/2010/main" val="273830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15</a:t>
            </a:fld>
            <a:endParaRPr lang="en-US"/>
          </a:p>
        </p:txBody>
      </p:sp>
    </p:spTree>
    <p:extLst>
      <p:ext uri="{BB962C8B-B14F-4D97-AF65-F5344CB8AC3E}">
        <p14:creationId xmlns:p14="http://schemas.microsoft.com/office/powerpoint/2010/main" val="355594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2</a:t>
            </a:fld>
            <a:endParaRPr lang="en-US"/>
          </a:p>
        </p:txBody>
      </p:sp>
    </p:spTree>
    <p:extLst>
      <p:ext uri="{BB962C8B-B14F-4D97-AF65-F5344CB8AC3E}">
        <p14:creationId xmlns:p14="http://schemas.microsoft.com/office/powerpoint/2010/main" val="246226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3</a:t>
            </a:fld>
            <a:endParaRPr lang="en-US"/>
          </a:p>
        </p:txBody>
      </p:sp>
    </p:spTree>
    <p:extLst>
      <p:ext uri="{BB962C8B-B14F-4D97-AF65-F5344CB8AC3E}">
        <p14:creationId xmlns:p14="http://schemas.microsoft.com/office/powerpoint/2010/main" val="26977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4</a:t>
            </a:fld>
            <a:endParaRPr lang="en-US"/>
          </a:p>
        </p:txBody>
      </p:sp>
    </p:spTree>
    <p:extLst>
      <p:ext uri="{BB962C8B-B14F-4D97-AF65-F5344CB8AC3E}">
        <p14:creationId xmlns:p14="http://schemas.microsoft.com/office/powerpoint/2010/main" val="307051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5</a:t>
            </a:fld>
            <a:endParaRPr lang="en-US"/>
          </a:p>
        </p:txBody>
      </p:sp>
    </p:spTree>
    <p:extLst>
      <p:ext uri="{BB962C8B-B14F-4D97-AF65-F5344CB8AC3E}">
        <p14:creationId xmlns:p14="http://schemas.microsoft.com/office/powerpoint/2010/main" val="151746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6</a:t>
            </a:fld>
            <a:endParaRPr lang="en-US"/>
          </a:p>
        </p:txBody>
      </p:sp>
    </p:spTree>
    <p:extLst>
      <p:ext uri="{BB962C8B-B14F-4D97-AF65-F5344CB8AC3E}">
        <p14:creationId xmlns:p14="http://schemas.microsoft.com/office/powerpoint/2010/main" val="230712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7</a:t>
            </a:fld>
            <a:endParaRPr lang="en-US"/>
          </a:p>
        </p:txBody>
      </p:sp>
    </p:spTree>
    <p:extLst>
      <p:ext uri="{BB962C8B-B14F-4D97-AF65-F5344CB8AC3E}">
        <p14:creationId xmlns:p14="http://schemas.microsoft.com/office/powerpoint/2010/main" val="34030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8</a:t>
            </a:fld>
            <a:endParaRPr lang="en-US"/>
          </a:p>
        </p:txBody>
      </p:sp>
    </p:spTree>
    <p:extLst>
      <p:ext uri="{BB962C8B-B14F-4D97-AF65-F5344CB8AC3E}">
        <p14:creationId xmlns:p14="http://schemas.microsoft.com/office/powerpoint/2010/main" val="424753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39EA-1A43-491C-BF6A-A7A5EB9C5939}" type="slidenum">
              <a:rPr lang="en-US" smtClean="0"/>
              <a:t>9</a:t>
            </a:fld>
            <a:endParaRPr lang="en-US"/>
          </a:p>
        </p:txBody>
      </p:sp>
    </p:spTree>
    <p:extLst>
      <p:ext uri="{BB962C8B-B14F-4D97-AF65-F5344CB8AC3E}">
        <p14:creationId xmlns:p14="http://schemas.microsoft.com/office/powerpoint/2010/main" val="257898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67D996-D4F4-4400-9C72-938F824C9A6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493145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7D996-D4F4-4400-9C72-938F824C9A6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2465954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7D996-D4F4-4400-9C72-938F824C9A6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1904668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7D996-D4F4-4400-9C72-938F824C9A6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2199519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67D996-D4F4-4400-9C72-938F824C9A6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230499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67D996-D4F4-4400-9C72-938F824C9A6A}"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3085171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67D996-D4F4-4400-9C72-938F824C9A6A}" type="datetimeFigureOut">
              <a:rPr lang="en-US" smtClean="0"/>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1352480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67D996-D4F4-4400-9C72-938F824C9A6A}" type="datetimeFigureOut">
              <a:rPr lang="en-US" smtClean="0"/>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3460501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7D996-D4F4-4400-9C72-938F824C9A6A}" type="datetimeFigureOut">
              <a:rPr lang="en-US" smtClean="0"/>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1353605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7D996-D4F4-4400-9C72-938F824C9A6A}"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1032375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7D996-D4F4-4400-9C72-938F824C9A6A}"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B819F-E7F2-44A5-A2F2-E375C4569316}" type="slidenum">
              <a:rPr lang="en-US" smtClean="0"/>
              <a:t>‹#›</a:t>
            </a:fld>
            <a:endParaRPr lang="en-US"/>
          </a:p>
        </p:txBody>
      </p:sp>
    </p:spTree>
    <p:extLst>
      <p:ext uri="{BB962C8B-B14F-4D97-AF65-F5344CB8AC3E}">
        <p14:creationId xmlns:p14="http://schemas.microsoft.com/office/powerpoint/2010/main" val="1066966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7D996-D4F4-4400-9C72-938F824C9A6A}" type="datetimeFigureOut">
              <a:rPr lang="en-US" smtClean="0"/>
              <a:t>9/8/2013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819F-E7F2-44A5-A2F2-E375C4569316}" type="slidenum">
              <a:rPr lang="en-US" smtClean="0"/>
              <a:t>‹#›</a:t>
            </a:fld>
            <a:endParaRPr lang="en-US"/>
          </a:p>
        </p:txBody>
      </p:sp>
    </p:spTree>
    <p:extLst>
      <p:ext uri="{BB962C8B-B14F-4D97-AF65-F5344CB8AC3E}">
        <p14:creationId xmlns:p14="http://schemas.microsoft.com/office/powerpoint/2010/main" val="333341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jp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7.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784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
        <p:nvSpPr>
          <p:cNvPr id="3" name="TextBox 2"/>
          <p:cNvSpPr txBox="1"/>
          <p:nvPr/>
        </p:nvSpPr>
        <p:spPr>
          <a:xfrm>
            <a:off x="3505200" y="2177538"/>
            <a:ext cx="5613935" cy="415498"/>
          </a:xfrm>
          <a:prstGeom prst="rect">
            <a:avLst/>
          </a:prstGeom>
          <a:noFill/>
        </p:spPr>
        <p:txBody>
          <a:bodyPr wrap="square" rtlCol="0">
            <a:spAutoFit/>
          </a:bodyPr>
          <a:lstStyle/>
          <a:p>
            <a:r>
              <a:rPr lang="en-US" sz="2100" b="1" dirty="0" smtClean="0">
                <a:effectLst>
                  <a:outerShdw blurRad="38100" dist="38100" dir="2700000" algn="tl">
                    <a:srgbClr val="000000">
                      <a:alpha val="43137"/>
                    </a:srgbClr>
                  </a:outerShdw>
                </a:effectLst>
                <a:latin typeface="Lucida Calligraphy" pitchFamily="66" charset="0"/>
              </a:rPr>
              <a:t>God </a:t>
            </a:r>
            <a:r>
              <a:rPr lang="en-US" sz="2100" b="1" dirty="0">
                <a:effectLst>
                  <a:outerShdw blurRad="38100" dist="38100" dir="2700000" algn="tl">
                    <a:srgbClr val="000000">
                      <a:alpha val="43137"/>
                    </a:srgbClr>
                  </a:outerShdw>
                </a:effectLst>
                <a:latin typeface="Lucida Calligraphy" pitchFamily="66" charset="0"/>
              </a:rPr>
              <a:t>e</a:t>
            </a:r>
            <a:r>
              <a:rPr lang="en-US" sz="2100" b="1" dirty="0" smtClean="0">
                <a:effectLst>
                  <a:outerShdw blurRad="38100" dist="38100" dir="2700000" algn="tl">
                    <a:srgbClr val="000000">
                      <a:alpha val="43137"/>
                    </a:srgbClr>
                  </a:outerShdw>
                </a:effectLst>
                <a:latin typeface="Lucida Calligraphy" pitchFamily="66" charset="0"/>
              </a:rPr>
              <a:t>xpects the young to serve Him</a:t>
            </a:r>
            <a:endParaRPr lang="en-US" sz="2100" b="1" dirty="0">
              <a:effectLst>
                <a:outerShdw blurRad="38100" dist="38100" dir="2700000" algn="tl">
                  <a:srgbClr val="000000">
                    <a:alpha val="43137"/>
                  </a:srgbClr>
                </a:outerShdw>
              </a:effectLst>
              <a:latin typeface="Lucida Calligraphy" pitchFamily="66"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6696"/>
          <a:stretch/>
        </p:blipFill>
        <p:spPr>
          <a:xfrm>
            <a:off x="6299735" y="76200"/>
            <a:ext cx="2819400" cy="1749354"/>
          </a:xfrm>
          <a:prstGeom prst="rect">
            <a:avLst/>
          </a:prstGeom>
          <a:ln>
            <a:noFill/>
          </a:ln>
          <a:effectLst>
            <a:softEdge rad="112500"/>
          </a:effectLst>
        </p:spPr>
      </p:pic>
      <p:grpSp>
        <p:nvGrpSpPr>
          <p:cNvPr id="10" name="Group 9"/>
          <p:cNvGrpSpPr/>
          <p:nvPr/>
        </p:nvGrpSpPr>
        <p:grpSpPr>
          <a:xfrm>
            <a:off x="0" y="2895600"/>
            <a:ext cx="9144000" cy="3810000"/>
            <a:chOff x="0" y="2895600"/>
            <a:chExt cx="9144000" cy="38100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95600"/>
              <a:ext cx="5706380" cy="3810000"/>
            </a:xfrm>
            <a:prstGeom prst="rect">
              <a:avLst/>
            </a:prstGeom>
          </p:spPr>
        </p:pic>
        <p:sp>
          <p:nvSpPr>
            <p:cNvPr id="7" name="Rectangle 6"/>
            <p:cNvSpPr/>
            <p:nvPr/>
          </p:nvSpPr>
          <p:spPr>
            <a:xfrm>
              <a:off x="4406365" y="2895600"/>
              <a:ext cx="4737635" cy="38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72779" y="2976054"/>
              <a:ext cx="5546355" cy="3539430"/>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that from </a:t>
              </a:r>
              <a:r>
                <a:rPr lang="en-US" sz="32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childhood</a:t>
              </a:r>
              <a:r>
                <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you have known the Holy Scriptures, which are able to make you wise for salvation through faith which is in Christ </a:t>
              </a: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Jesus” </a:t>
              </a:r>
            </a:p>
            <a:p>
              <a:pPr algn="ctr"/>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Tim 3:15)</a:t>
              </a:r>
              <a:endParaRPr lang="en-US" sz="3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81409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par>
                          <p:cTn id="8" fill="hold">
                            <p:stCondLst>
                              <p:cond delay="50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anim calcmode="lin" valueType="num">
                                      <p:cBhvr>
                                        <p:cTn id="12" dur="2000" fill="hold"/>
                                        <p:tgtEl>
                                          <p:spTgt spid="10"/>
                                        </p:tgtEl>
                                        <p:attrNameLst>
                                          <p:attrName>ppt_x</p:attrName>
                                        </p:attrNameLst>
                                      </p:cBhvr>
                                      <p:tavLst>
                                        <p:tav tm="0">
                                          <p:val>
                                            <p:strVal val="#ppt_x"/>
                                          </p:val>
                                        </p:tav>
                                        <p:tav tm="100000">
                                          <p:val>
                                            <p:strVal val="#ppt_x"/>
                                          </p:val>
                                        </p:tav>
                                      </p:tavLst>
                                    </p:anim>
                                    <p:anim calcmode="lin" valueType="num">
                                      <p:cBhvr>
                                        <p:cTn id="13"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
        <p:nvSpPr>
          <p:cNvPr id="3" name="TextBox 2"/>
          <p:cNvSpPr txBox="1"/>
          <p:nvPr/>
        </p:nvSpPr>
        <p:spPr>
          <a:xfrm>
            <a:off x="3505200" y="2177538"/>
            <a:ext cx="5613935" cy="415498"/>
          </a:xfrm>
          <a:prstGeom prst="rect">
            <a:avLst/>
          </a:prstGeom>
          <a:noFill/>
        </p:spPr>
        <p:txBody>
          <a:bodyPr wrap="square" rtlCol="0">
            <a:spAutoFit/>
          </a:bodyPr>
          <a:lstStyle/>
          <a:p>
            <a:r>
              <a:rPr lang="en-US" sz="2100" b="1" dirty="0" smtClean="0">
                <a:effectLst>
                  <a:outerShdw blurRad="38100" dist="38100" dir="2700000" algn="tl">
                    <a:srgbClr val="000000">
                      <a:alpha val="43137"/>
                    </a:srgbClr>
                  </a:outerShdw>
                </a:effectLst>
                <a:latin typeface="Lucida Calligraphy" pitchFamily="66" charset="0"/>
              </a:rPr>
              <a:t>God expects whole-hearted conviction</a:t>
            </a:r>
            <a:endParaRPr lang="en-US" sz="2100" b="1" dirty="0">
              <a:effectLst>
                <a:outerShdw blurRad="38100" dist="38100" dir="2700000" algn="tl">
                  <a:srgbClr val="000000">
                    <a:alpha val="43137"/>
                  </a:srgbClr>
                </a:outerShdw>
              </a:effectLst>
              <a:latin typeface="Lucida Calligraphy" pitchFamily="66"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6696"/>
          <a:stretch/>
        </p:blipFill>
        <p:spPr>
          <a:xfrm>
            <a:off x="6299735" y="76200"/>
            <a:ext cx="2819400" cy="1749354"/>
          </a:xfrm>
          <a:prstGeom prst="rect">
            <a:avLst/>
          </a:prstGeom>
          <a:ln>
            <a:noFill/>
          </a:ln>
          <a:effectLst>
            <a:softEdge rad="112500"/>
          </a:effectLst>
        </p:spPr>
      </p:pic>
      <p:grpSp>
        <p:nvGrpSpPr>
          <p:cNvPr id="18" name="Group 17"/>
          <p:cNvGrpSpPr/>
          <p:nvPr/>
        </p:nvGrpSpPr>
        <p:grpSpPr>
          <a:xfrm>
            <a:off x="838200" y="2766636"/>
            <a:ext cx="7415866" cy="3977065"/>
            <a:chOff x="1433660" y="2766636"/>
            <a:chExt cx="7415866" cy="3977065"/>
          </a:xfrm>
        </p:grpSpPr>
        <p:sp>
          <p:nvSpPr>
            <p:cNvPr id="9" name="Rectangle 8"/>
            <p:cNvSpPr/>
            <p:nvPr/>
          </p:nvSpPr>
          <p:spPr>
            <a:xfrm>
              <a:off x="2419082" y="2766636"/>
              <a:ext cx="5124718" cy="39770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2766636"/>
              <a:ext cx="5124718" cy="3977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7800" y="3429000"/>
              <a:ext cx="1524000" cy="2209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72518" y="2766636"/>
              <a:ext cx="971282" cy="14243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9082" y="2766636"/>
              <a:ext cx="4305835" cy="3977064"/>
            </a:xfrm>
            <a:prstGeom prst="rect">
              <a:avLst/>
            </a:prstGeom>
            <a:ln>
              <a:no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918" y="2766636"/>
              <a:ext cx="2124608" cy="187992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3060" y="4617235"/>
              <a:ext cx="2126466" cy="2126466"/>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31151" t="20991" r="28385" b="32732"/>
            <a:stretch/>
          </p:blipFill>
          <p:spPr>
            <a:xfrm>
              <a:off x="3876540" y="5410200"/>
              <a:ext cx="1457459" cy="1333501"/>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27164" r="13726"/>
            <a:stretch/>
          </p:blipFill>
          <p:spPr>
            <a:xfrm>
              <a:off x="1433660" y="4646556"/>
              <a:ext cx="1690540" cy="1906644"/>
            </a:xfrm>
            <a:prstGeom prst="rect">
              <a:avLst/>
            </a:prstGeom>
          </p:spPr>
        </p:pic>
      </p:grpSp>
    </p:spTree>
    <p:extLst>
      <p:ext uri="{BB962C8B-B14F-4D97-AF65-F5344CB8AC3E}">
        <p14:creationId xmlns:p14="http://schemas.microsoft.com/office/powerpoint/2010/main" val="2967453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par>
                          <p:cTn id="8" fill="hold">
                            <p:stCondLst>
                              <p:cond delay="5000"/>
                            </p:stCondLst>
                            <p:childTnLst>
                              <p:par>
                                <p:cTn id="9" presetID="47"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anim calcmode="lin" valueType="num">
                                      <p:cBhvr>
                                        <p:cTn id="12" dur="2000" fill="hold"/>
                                        <p:tgtEl>
                                          <p:spTgt spid="18"/>
                                        </p:tgtEl>
                                        <p:attrNameLst>
                                          <p:attrName>ppt_x</p:attrName>
                                        </p:attrNameLst>
                                      </p:cBhvr>
                                      <p:tavLst>
                                        <p:tav tm="0">
                                          <p:val>
                                            <p:strVal val="#ppt_x"/>
                                          </p:val>
                                        </p:tav>
                                        <p:tav tm="100000">
                                          <p:val>
                                            <p:strVal val="#ppt_x"/>
                                          </p:val>
                                        </p:tav>
                                      </p:tavLst>
                                    </p:anim>
                                    <p:anim calcmode="lin" valueType="num">
                                      <p:cBhvr>
                                        <p:cTn id="13"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
        <p:nvSpPr>
          <p:cNvPr id="3" name="TextBox 2"/>
          <p:cNvSpPr txBox="1"/>
          <p:nvPr/>
        </p:nvSpPr>
        <p:spPr>
          <a:xfrm>
            <a:off x="3505200" y="2177538"/>
            <a:ext cx="5613935" cy="738664"/>
          </a:xfrm>
          <a:prstGeom prst="rect">
            <a:avLst/>
          </a:prstGeom>
          <a:noFill/>
        </p:spPr>
        <p:txBody>
          <a:bodyPr wrap="square" rtlCol="0">
            <a:spAutoFit/>
          </a:bodyPr>
          <a:lstStyle/>
          <a:p>
            <a:pPr algn="r"/>
            <a:r>
              <a:rPr lang="en-US" sz="2100" b="1" dirty="0" smtClean="0">
                <a:effectLst>
                  <a:outerShdw blurRad="38100" dist="38100" dir="2700000" algn="tl">
                    <a:srgbClr val="000000">
                      <a:alpha val="43137"/>
                    </a:srgbClr>
                  </a:outerShdw>
                </a:effectLst>
                <a:latin typeface="Lucida Calligraphy" pitchFamily="66" charset="0"/>
              </a:rPr>
              <a:t>God demands Bible authority for all we do</a:t>
            </a:r>
            <a:endParaRPr lang="en-US" sz="2100" b="1" dirty="0">
              <a:effectLst>
                <a:outerShdw blurRad="38100" dist="38100" dir="2700000" algn="tl">
                  <a:srgbClr val="000000">
                    <a:alpha val="43137"/>
                  </a:srgbClr>
                </a:outerShdw>
              </a:effectLst>
              <a:latin typeface="Lucida Calligraphy" pitchFamily="66"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6696"/>
          <a:stretch/>
        </p:blipFill>
        <p:spPr>
          <a:xfrm>
            <a:off x="6299735" y="76200"/>
            <a:ext cx="2819400" cy="1749354"/>
          </a:xfrm>
          <a:prstGeom prst="rect">
            <a:avLst/>
          </a:prstGeom>
          <a:ln>
            <a:noFill/>
          </a:ln>
          <a:effectLst>
            <a:softEdge rad="112500"/>
          </a:effectLst>
        </p:spPr>
      </p:pic>
      <p:grpSp>
        <p:nvGrpSpPr>
          <p:cNvPr id="8" name="Group 7"/>
          <p:cNvGrpSpPr/>
          <p:nvPr/>
        </p:nvGrpSpPr>
        <p:grpSpPr>
          <a:xfrm>
            <a:off x="1222052" y="2590800"/>
            <a:ext cx="6699896" cy="4194718"/>
            <a:chOff x="1222052" y="2590800"/>
            <a:chExt cx="6699896" cy="4194718"/>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052" y="2590800"/>
              <a:ext cx="6699896" cy="4194718"/>
            </a:xfrm>
            <a:prstGeom prst="rect">
              <a:avLst/>
            </a:prstGeom>
          </p:spPr>
        </p:pic>
        <p:sp>
          <p:nvSpPr>
            <p:cNvPr id="7" name="TextBox 6"/>
            <p:cNvSpPr txBox="1"/>
            <p:nvPr/>
          </p:nvSpPr>
          <p:spPr>
            <a:xfrm>
              <a:off x="4495800" y="3246328"/>
              <a:ext cx="3426148" cy="3108543"/>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And whatever you do in word or deed, do all in the name of the Lord Jesus, giving thanks to God the Father through Him</a:t>
              </a:r>
              <a:r>
                <a:rPr lang="en-US" sz="2800" b="1" dirty="0" smtClean="0">
                  <a:effectLst>
                    <a:outerShdw blurRad="38100" dist="38100" dir="2700000" algn="tl">
                      <a:srgbClr val="000000">
                        <a:alpha val="43137"/>
                      </a:srgbClr>
                    </a:outerShdw>
                  </a:effectLst>
                </a:rPr>
                <a:t>. (Col 3:17)</a:t>
              </a:r>
              <a:endParaRPr lang="en-US" sz="2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289281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par>
                          <p:cTn id="8" fill="hold">
                            <p:stCondLst>
                              <p:cond delay="50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
        <p:nvSpPr>
          <p:cNvPr id="3" name="TextBox 2"/>
          <p:cNvSpPr txBox="1"/>
          <p:nvPr/>
        </p:nvSpPr>
        <p:spPr>
          <a:xfrm>
            <a:off x="3505200" y="2177538"/>
            <a:ext cx="5613935" cy="415498"/>
          </a:xfrm>
          <a:prstGeom prst="rect">
            <a:avLst/>
          </a:prstGeom>
          <a:noFill/>
        </p:spPr>
        <p:txBody>
          <a:bodyPr wrap="square" rtlCol="0">
            <a:spAutoFit/>
          </a:bodyPr>
          <a:lstStyle/>
          <a:p>
            <a:pPr algn="ctr"/>
            <a:r>
              <a:rPr lang="en-US" sz="2100" b="1" dirty="0" smtClean="0">
                <a:effectLst>
                  <a:outerShdw blurRad="38100" dist="38100" dir="2700000" algn="tl">
                    <a:srgbClr val="000000">
                      <a:alpha val="43137"/>
                    </a:srgbClr>
                  </a:outerShdw>
                </a:effectLst>
                <a:latin typeface="Lucida Calligraphy" pitchFamily="66" charset="0"/>
              </a:rPr>
              <a:t>God demands moral purity</a:t>
            </a:r>
            <a:endParaRPr lang="en-US" sz="2100" b="1" dirty="0">
              <a:effectLst>
                <a:outerShdw blurRad="38100" dist="38100" dir="2700000" algn="tl">
                  <a:srgbClr val="000000">
                    <a:alpha val="43137"/>
                  </a:srgbClr>
                </a:outerShdw>
              </a:effectLst>
              <a:latin typeface="Lucida Calligraphy" pitchFamily="66"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6696"/>
          <a:stretch/>
        </p:blipFill>
        <p:spPr>
          <a:xfrm>
            <a:off x="6299735" y="76200"/>
            <a:ext cx="2819400" cy="1749354"/>
          </a:xfrm>
          <a:prstGeom prst="rect">
            <a:avLst/>
          </a:prstGeom>
          <a:ln>
            <a:noFill/>
          </a:ln>
          <a:effectLst>
            <a:softEdge rad="112500"/>
          </a:effectLst>
        </p:spPr>
      </p:pic>
      <p:grpSp>
        <p:nvGrpSpPr>
          <p:cNvPr id="10" name="Group 9"/>
          <p:cNvGrpSpPr/>
          <p:nvPr/>
        </p:nvGrpSpPr>
        <p:grpSpPr>
          <a:xfrm>
            <a:off x="1556414" y="2671947"/>
            <a:ext cx="6031172" cy="4186053"/>
            <a:chOff x="1556414" y="2671947"/>
            <a:chExt cx="6031172" cy="4186053"/>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14416"/>
            <a:stretch/>
          </p:blipFill>
          <p:spPr>
            <a:xfrm>
              <a:off x="1556414" y="2671947"/>
              <a:ext cx="6031172" cy="4129368"/>
            </a:xfrm>
            <a:prstGeom prst="rect">
              <a:avLst/>
            </a:prstGeom>
          </p:spPr>
        </p:pic>
        <p:sp>
          <p:nvSpPr>
            <p:cNvPr id="9" name="TextBox 8"/>
            <p:cNvSpPr txBox="1"/>
            <p:nvPr/>
          </p:nvSpPr>
          <p:spPr>
            <a:xfrm>
              <a:off x="1556414" y="4919008"/>
              <a:ext cx="3015586" cy="1938992"/>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Flee also youthful lusts; but pursue righteousness, faith, love, peace with those who call on the Lord out of a pure heart. </a:t>
              </a:r>
              <a:r>
                <a:rPr lang="en-US" sz="2000" b="1" dirty="0" smtClean="0">
                  <a:effectLst>
                    <a:outerShdw blurRad="38100" dist="38100" dir="2700000" algn="tl">
                      <a:srgbClr val="000000">
                        <a:alpha val="43137"/>
                      </a:srgbClr>
                    </a:outerShdw>
                  </a:effectLst>
                </a:rPr>
                <a:t>(2 Tim 2:22)</a:t>
              </a:r>
              <a:endParaRPr lang="en-US" sz="20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53531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par>
                          <p:cTn id="8" fill="hold">
                            <p:stCondLst>
                              <p:cond delay="50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anim calcmode="lin" valueType="num">
                                      <p:cBhvr>
                                        <p:cTn id="12" dur="2000" fill="hold"/>
                                        <p:tgtEl>
                                          <p:spTgt spid="10"/>
                                        </p:tgtEl>
                                        <p:attrNameLst>
                                          <p:attrName>ppt_x</p:attrName>
                                        </p:attrNameLst>
                                      </p:cBhvr>
                                      <p:tavLst>
                                        <p:tav tm="0">
                                          <p:val>
                                            <p:strVal val="#ppt_x"/>
                                          </p:val>
                                        </p:tav>
                                        <p:tav tm="100000">
                                          <p:val>
                                            <p:strVal val="#ppt_x"/>
                                          </p:val>
                                        </p:tav>
                                      </p:tavLst>
                                    </p:anim>
                                    <p:anim calcmode="lin" valueType="num">
                                      <p:cBhvr>
                                        <p:cTn id="13"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
        <p:nvSpPr>
          <p:cNvPr id="3" name="TextBox 2"/>
          <p:cNvSpPr txBox="1"/>
          <p:nvPr/>
        </p:nvSpPr>
        <p:spPr>
          <a:xfrm>
            <a:off x="3124200" y="2177538"/>
            <a:ext cx="5994935" cy="400110"/>
          </a:xfrm>
          <a:prstGeom prst="rect">
            <a:avLst/>
          </a:prstGeom>
          <a:noFill/>
        </p:spPr>
        <p:txBody>
          <a:bodyPr wrap="square" rtlCol="0">
            <a:spAutoFit/>
          </a:bodyPr>
          <a:lstStyle/>
          <a:p>
            <a:pPr algn="r"/>
            <a:r>
              <a:rPr lang="en-US" sz="2000" b="1" dirty="0" smtClean="0">
                <a:effectLst>
                  <a:outerShdw blurRad="38100" dist="38100" dir="2700000" algn="tl">
                    <a:srgbClr val="000000">
                      <a:alpha val="43137"/>
                    </a:srgbClr>
                  </a:outerShdw>
                </a:effectLst>
                <a:latin typeface="Lucida Calligraphy" pitchFamily="66" charset="0"/>
              </a:rPr>
              <a:t>God insists that marriage is for a lifetime</a:t>
            </a:r>
            <a:endParaRPr lang="en-US" sz="2000" b="1" dirty="0">
              <a:effectLst>
                <a:outerShdw blurRad="38100" dist="38100" dir="2700000" algn="tl">
                  <a:srgbClr val="000000">
                    <a:alpha val="43137"/>
                  </a:srgbClr>
                </a:outerShdw>
              </a:effectLst>
              <a:latin typeface="Lucida Calligraphy" pitchFamily="66"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6696"/>
          <a:stretch/>
        </p:blipFill>
        <p:spPr>
          <a:xfrm>
            <a:off x="6299735" y="76200"/>
            <a:ext cx="2819400" cy="1749354"/>
          </a:xfrm>
          <a:prstGeom prst="rect">
            <a:avLst/>
          </a:prstGeom>
          <a:ln>
            <a:noFill/>
          </a:ln>
          <a:effectLst>
            <a:softEdge rad="112500"/>
          </a:effectLst>
        </p:spPr>
      </p:pic>
      <p:grpSp>
        <p:nvGrpSpPr>
          <p:cNvPr id="11" name="Group 10"/>
          <p:cNvGrpSpPr/>
          <p:nvPr/>
        </p:nvGrpSpPr>
        <p:grpSpPr>
          <a:xfrm>
            <a:off x="1513380" y="2630269"/>
            <a:ext cx="6117240" cy="4116077"/>
            <a:chOff x="1513380" y="2630269"/>
            <a:chExt cx="6117240" cy="4116077"/>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3380" y="2631546"/>
              <a:ext cx="6117240" cy="4114800"/>
            </a:xfrm>
            <a:prstGeom prst="rect">
              <a:avLst/>
            </a:prstGeom>
          </p:spPr>
        </p:pic>
        <p:sp>
          <p:nvSpPr>
            <p:cNvPr id="8" name="TextBox 7"/>
            <p:cNvSpPr txBox="1"/>
            <p:nvPr/>
          </p:nvSpPr>
          <p:spPr>
            <a:xfrm>
              <a:off x="2906220" y="2630269"/>
              <a:ext cx="4724400" cy="646331"/>
            </a:xfrm>
            <a:prstGeom prst="rect">
              <a:avLst/>
            </a:prstGeom>
            <a:solidFill>
              <a:schemeClr val="bg1">
                <a:lumMod val="95000"/>
              </a:schemeClr>
            </a:solidFill>
          </p:spPr>
          <p:txBody>
            <a:bodyPr wrap="square" rtlCol="0">
              <a:spAutoFit/>
            </a:bodyPr>
            <a:lstStyle/>
            <a:p>
              <a:pPr algn="ctr"/>
              <a:r>
                <a:rPr lang="en-US" b="1" dirty="0">
                  <a:effectLst>
                    <a:outerShdw blurRad="38100" dist="38100" dir="2700000" algn="tl">
                      <a:srgbClr val="000000">
                        <a:alpha val="43137"/>
                      </a:srgbClr>
                    </a:outerShdw>
                  </a:effectLst>
                  <a:latin typeface="Arial" pitchFamily="34" charset="0"/>
                  <a:cs typeface="Arial" pitchFamily="34" charset="0"/>
                </a:rPr>
                <a:t>Therefore what God has joined together, let not man separate</a:t>
              </a:r>
              <a:r>
                <a:rPr lang="en-US" b="1" dirty="0" smtClean="0">
                  <a:effectLst>
                    <a:outerShdw blurRad="38100" dist="38100" dir="2700000" algn="tl">
                      <a:srgbClr val="000000">
                        <a:alpha val="43137"/>
                      </a:srgbClr>
                    </a:outerShdw>
                  </a:effectLst>
                  <a:latin typeface="Arial" pitchFamily="34" charset="0"/>
                  <a:cs typeface="Arial" pitchFamily="34" charset="0"/>
                </a:rPr>
                <a:t>. (Matthew 19:6)</a:t>
              </a:r>
              <a:endParaRPr lang="en-US" b="1" dirty="0">
                <a:effectLst>
                  <a:outerShdw blurRad="38100" dist="38100" dir="2700000" algn="tl">
                    <a:srgbClr val="000000">
                      <a:alpha val="43137"/>
                    </a:srgbClr>
                  </a:outerShdw>
                </a:effectLst>
                <a:latin typeface="Arial" pitchFamily="34" charset="0"/>
                <a:cs typeface="Arial" pitchFamily="34" charset="0"/>
              </a:endParaRPr>
            </a:p>
          </p:txBody>
        </p:sp>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5400" y="2621488"/>
            <a:ext cx="5413200" cy="4124858"/>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4223" t="88289" r="44039"/>
          <a:stretch/>
        </p:blipFill>
        <p:spPr>
          <a:xfrm>
            <a:off x="2133600" y="5715000"/>
            <a:ext cx="4495800" cy="1031346"/>
          </a:xfrm>
          <a:prstGeom prst="rect">
            <a:avLst/>
          </a:prstGeom>
        </p:spPr>
      </p:pic>
    </p:spTree>
    <p:extLst>
      <p:ext uri="{BB962C8B-B14F-4D97-AF65-F5344CB8AC3E}">
        <p14:creationId xmlns:p14="http://schemas.microsoft.com/office/powerpoint/2010/main" val="1971229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par>
                          <p:cTn id="8" fill="hold">
                            <p:stCondLst>
                              <p:cond delay="5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ppt_x</p:attrName>
                                        </p:attrNameLst>
                                      </p:cBhvr>
                                      <p:tavLst>
                                        <p:tav tm="0">
                                          <p:val>
                                            <p:strVal val="#ppt_x"/>
                                          </p:val>
                                        </p:tav>
                                        <p:tav tm="100000">
                                          <p:val>
                                            <p:strVal val="#ppt_x"/>
                                          </p:val>
                                        </p:tav>
                                      </p:tavLst>
                                    </p:anim>
                                    <p:anim calcmode="lin" valueType="num">
                                      <p:cBhvr>
                                        <p:cTn id="13"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3000"/>
                                        <p:tgtEl>
                                          <p:spTgt spid="11"/>
                                        </p:tgtEl>
                                      </p:cBhvr>
                                    </p:animEffect>
                                    <p:set>
                                      <p:cBhvr>
                                        <p:cTn id="18" dur="1" fill="hold">
                                          <p:stCondLst>
                                            <p:cond delay="2999"/>
                                          </p:stCondLst>
                                        </p:cTn>
                                        <p:tgtEl>
                                          <p:spTgt spid="11"/>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30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3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3000"/>
                                        <p:tgtEl>
                                          <p:spTgt spid="10"/>
                                        </p:tgtEl>
                                      </p:cBhvr>
                                    </p:animEffect>
                                    <p:set>
                                      <p:cBhvr>
                                        <p:cTn id="29"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363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5625"/>
            <a:ext cx="9144000" cy="6370975"/>
          </a:xfrm>
          <a:prstGeom prst="rect">
            <a:avLst/>
          </a:prstGeom>
          <a:noFill/>
        </p:spPr>
        <p:txBody>
          <a:bodyPr wrap="square" rtlCol="0">
            <a:spAutoFit/>
          </a:bodyPr>
          <a:lstStyle/>
          <a:p>
            <a:r>
              <a:rPr lang="en-US" sz="3300" b="1" i="1" baseline="30000" dirty="0" smtClean="0">
                <a:solidFill>
                  <a:srgbClr val="FF0000"/>
                </a:solidFill>
              </a:rPr>
              <a:t>4</a:t>
            </a:r>
            <a:r>
              <a:rPr lang="en-US" sz="3300" b="1" baseline="30000" dirty="0" smtClean="0"/>
              <a:t> </a:t>
            </a:r>
            <a:r>
              <a:rPr lang="en-US" sz="3300" b="1" dirty="0" smtClean="0"/>
              <a:t>Hear, O Israel: The </a:t>
            </a:r>
            <a:r>
              <a:rPr lang="en-US" sz="3300" b="1" cap="small" dirty="0" smtClean="0">
                <a:effectLst/>
              </a:rPr>
              <a:t>Lord</a:t>
            </a:r>
            <a:r>
              <a:rPr lang="en-US" sz="3300" b="1" dirty="0" smtClean="0"/>
              <a:t> our God, the </a:t>
            </a:r>
            <a:r>
              <a:rPr lang="en-US" sz="3300" b="1" cap="small" dirty="0" smtClean="0">
                <a:effectLst/>
              </a:rPr>
              <a:t>Lord</a:t>
            </a:r>
            <a:r>
              <a:rPr lang="en-US" sz="3300" b="1" dirty="0" smtClean="0"/>
              <a:t> is one! </a:t>
            </a:r>
            <a:r>
              <a:rPr lang="en-US" sz="3300" b="1" i="1" baseline="30000" dirty="0" smtClean="0">
                <a:solidFill>
                  <a:srgbClr val="FF0000"/>
                </a:solidFill>
              </a:rPr>
              <a:t>5 </a:t>
            </a:r>
            <a:r>
              <a:rPr lang="en-US" sz="3300" b="1" dirty="0" smtClean="0"/>
              <a:t>You shall love the </a:t>
            </a:r>
            <a:r>
              <a:rPr lang="en-US" sz="3300" b="1" cap="small" dirty="0" smtClean="0">
                <a:effectLst/>
              </a:rPr>
              <a:t>Lord</a:t>
            </a:r>
            <a:r>
              <a:rPr lang="en-US" sz="3300" b="1" dirty="0" smtClean="0"/>
              <a:t> your God with all your heart, with all your soul, and with all your strength. </a:t>
            </a:r>
            <a:r>
              <a:rPr lang="en-US" sz="3300" b="1" i="1" baseline="30000" dirty="0" smtClean="0">
                <a:solidFill>
                  <a:srgbClr val="FF0000"/>
                </a:solidFill>
              </a:rPr>
              <a:t>6 </a:t>
            </a:r>
            <a:r>
              <a:rPr lang="en-US" sz="3300" b="1" dirty="0" smtClean="0"/>
              <a:t>And these words which I command you today shall be in your heart. </a:t>
            </a:r>
            <a:r>
              <a:rPr lang="en-US" sz="3300" b="1" i="1" baseline="30000" dirty="0" smtClean="0">
                <a:solidFill>
                  <a:srgbClr val="FF0000"/>
                </a:solidFill>
              </a:rPr>
              <a:t>7</a:t>
            </a:r>
            <a:r>
              <a:rPr lang="en-US" sz="3300" b="1" baseline="30000" dirty="0" smtClean="0"/>
              <a:t> </a:t>
            </a:r>
            <a:r>
              <a:rPr lang="en-US" sz="3300" b="1" dirty="0" smtClean="0"/>
              <a:t>You shall teach them diligently to your children, and shall talk of them when you sit in your house, when you walk by the way, when you lie down, and when you rise up. </a:t>
            </a:r>
            <a:r>
              <a:rPr lang="en-US" sz="3300" b="1" i="1" baseline="30000" dirty="0" smtClean="0">
                <a:solidFill>
                  <a:srgbClr val="FF0000"/>
                </a:solidFill>
              </a:rPr>
              <a:t>8</a:t>
            </a:r>
            <a:r>
              <a:rPr lang="en-US" sz="3300" b="1" baseline="30000" dirty="0" smtClean="0"/>
              <a:t> </a:t>
            </a:r>
            <a:r>
              <a:rPr lang="en-US" sz="3300" b="1" dirty="0" smtClean="0"/>
              <a:t>You shall bind them as a sign on your hand, and they shall be as frontlets between your eyes. </a:t>
            </a:r>
            <a:r>
              <a:rPr lang="en-US" sz="3300" b="1" i="1" baseline="30000" dirty="0" smtClean="0">
                <a:solidFill>
                  <a:srgbClr val="FF0000"/>
                </a:solidFill>
              </a:rPr>
              <a:t>9 </a:t>
            </a:r>
            <a:r>
              <a:rPr lang="en-US" sz="3300" b="1" dirty="0" smtClean="0"/>
              <a:t>You shall write them on the doorposts of your house and on your gates. </a:t>
            </a:r>
            <a:endParaRPr lang="en-US" sz="3300" b="1" dirty="0"/>
          </a:p>
        </p:txBody>
      </p:sp>
      <p:sp>
        <p:nvSpPr>
          <p:cNvPr id="4" name="Rectangle 3"/>
          <p:cNvSpPr/>
          <p:nvPr/>
        </p:nvSpPr>
        <p:spPr>
          <a:xfrm>
            <a:off x="1003404" y="-8930"/>
            <a:ext cx="70737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2060"/>
                  </a:solidFill>
                </a:ln>
                <a:solidFill>
                  <a:srgbClr val="FF0000"/>
                </a:solidFill>
                <a:effectLst>
                  <a:outerShdw blurRad="50800" dist="39000" dir="5460000" algn="tl">
                    <a:srgbClr val="000000">
                      <a:alpha val="38000"/>
                    </a:srgbClr>
                  </a:outerShdw>
                </a:effectLst>
              </a:rPr>
              <a:t>Deuteronomy 6:4-9</a:t>
            </a:r>
            <a:endParaRPr lang="en-US" sz="5400" b="1" cap="none" spc="600" dirty="0">
              <a:ln w="11430">
                <a:solidFill>
                  <a:srgbClr val="00206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50376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984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C6A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11"/>
            <a:ext cx="9171924" cy="5182137"/>
          </a:xfrm>
          <a:prstGeom prst="rect">
            <a:avLst/>
          </a:prstGeom>
          <a:effectLst>
            <a:softEdge rad="127000"/>
          </a:effectLst>
        </p:spPr>
      </p:pic>
      <p:sp>
        <p:nvSpPr>
          <p:cNvPr id="7" name="TextBox 6"/>
          <p:cNvSpPr txBox="1"/>
          <p:nvPr/>
        </p:nvSpPr>
        <p:spPr>
          <a:xfrm>
            <a:off x="76200" y="5181600"/>
            <a:ext cx="8915400" cy="1631216"/>
          </a:xfrm>
          <a:prstGeom prst="rect">
            <a:avLst/>
          </a:prstGeom>
          <a:noFill/>
        </p:spPr>
        <p:txBody>
          <a:bodyPr wrap="square" rtlCol="0">
            <a:spAutoFit/>
          </a:bodyPr>
          <a:lstStyle/>
          <a:p>
            <a:pPr algn="r"/>
            <a:r>
              <a:rPr lang="en-US" sz="2000" b="1" dirty="0" smtClean="0">
                <a:latin typeface="Arial" pitchFamily="34" charset="0"/>
                <a:cs typeface="Arial" pitchFamily="34" charset="0"/>
              </a:rPr>
              <a:t>Walk about Zion, and go all around her. Count her towers; mark well her bulwarks; consider her palaces; that you may tell it to the generation following. For this is God, our God forever and ever; He will be our guide even to death. </a:t>
            </a:r>
          </a:p>
          <a:p>
            <a:pPr algn="r"/>
            <a:r>
              <a:rPr lang="en-US" sz="2000" b="1" dirty="0" smtClean="0">
                <a:latin typeface="Arial" pitchFamily="34" charset="0"/>
                <a:cs typeface="Arial" pitchFamily="34" charset="0"/>
              </a:rPr>
              <a:t>(Psalm 48:12-14)</a:t>
            </a:r>
            <a:endParaRPr lang="en-US" sz="2000" b="1" dirty="0">
              <a:latin typeface="Arial" pitchFamily="34" charset="0"/>
              <a:cs typeface="Arial" pitchFamily="34" charset="0"/>
            </a:endParaRPr>
          </a:p>
        </p:txBody>
      </p:sp>
      <p:cxnSp>
        <p:nvCxnSpPr>
          <p:cNvPr id="9" name="Straight Connector 8"/>
          <p:cNvCxnSpPr/>
          <p:nvPr/>
        </p:nvCxnSpPr>
        <p:spPr>
          <a:xfrm>
            <a:off x="5105400" y="5867400"/>
            <a:ext cx="381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6172200"/>
            <a:ext cx="1219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049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C6A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11"/>
            <a:ext cx="9171924" cy="5182137"/>
          </a:xfrm>
          <a:prstGeom prst="rect">
            <a:avLst/>
          </a:prstGeom>
          <a:effectLst>
            <a:softEdge rad="127000"/>
          </a:effectLst>
        </p:spPr>
      </p:pic>
      <p:sp>
        <p:nvSpPr>
          <p:cNvPr id="7" name="TextBox 6"/>
          <p:cNvSpPr txBox="1"/>
          <p:nvPr/>
        </p:nvSpPr>
        <p:spPr>
          <a:xfrm>
            <a:off x="76200" y="5181600"/>
            <a:ext cx="8915400" cy="1631216"/>
          </a:xfrm>
          <a:prstGeom prst="rect">
            <a:avLst/>
          </a:prstGeom>
          <a:noFill/>
        </p:spPr>
        <p:txBody>
          <a:bodyPr wrap="square" rtlCol="0">
            <a:spAutoFit/>
          </a:bodyPr>
          <a:lstStyle/>
          <a:p>
            <a:pPr algn="r"/>
            <a:r>
              <a:rPr lang="en-US" sz="2000" b="1" dirty="0">
                <a:latin typeface="Arial" pitchFamily="34" charset="0"/>
                <a:cs typeface="Arial" pitchFamily="34" charset="0"/>
              </a:rPr>
              <a:t>Hear, my children, the instruction of a </a:t>
            </a:r>
            <a:r>
              <a:rPr lang="en-US" sz="2000" b="1" dirty="0" smtClean="0">
                <a:latin typeface="Arial" pitchFamily="34" charset="0"/>
                <a:cs typeface="Arial" pitchFamily="34" charset="0"/>
              </a:rPr>
              <a:t>father, and </a:t>
            </a:r>
            <a:r>
              <a:rPr lang="en-US" sz="2000" b="1" dirty="0">
                <a:latin typeface="Arial" pitchFamily="34" charset="0"/>
                <a:cs typeface="Arial" pitchFamily="34" charset="0"/>
              </a:rPr>
              <a:t>give attention to know understanding</a:t>
            </a:r>
            <a:r>
              <a:rPr lang="en-US" sz="2000" b="1" dirty="0" smtClean="0">
                <a:latin typeface="Arial" pitchFamily="34" charset="0"/>
                <a:cs typeface="Arial" pitchFamily="34" charset="0"/>
              </a:rPr>
              <a:t>; for </a:t>
            </a:r>
            <a:r>
              <a:rPr lang="en-US" sz="2000" b="1" dirty="0">
                <a:latin typeface="Arial" pitchFamily="34" charset="0"/>
                <a:cs typeface="Arial" pitchFamily="34" charset="0"/>
              </a:rPr>
              <a:t>I give you good doctrine</a:t>
            </a:r>
            <a:r>
              <a:rPr lang="en-US" sz="2000" b="1" dirty="0" smtClean="0">
                <a:latin typeface="Arial" pitchFamily="34" charset="0"/>
                <a:cs typeface="Arial" pitchFamily="34" charset="0"/>
              </a:rPr>
              <a:t>: Do </a:t>
            </a:r>
            <a:r>
              <a:rPr lang="en-US" sz="2000" b="1" dirty="0">
                <a:latin typeface="Arial" pitchFamily="34" charset="0"/>
                <a:cs typeface="Arial" pitchFamily="34" charset="0"/>
              </a:rPr>
              <a:t>not </a:t>
            </a:r>
            <a:r>
              <a:rPr lang="en-US" sz="2000" b="1" dirty="0" smtClean="0">
                <a:latin typeface="Arial" pitchFamily="34" charset="0"/>
                <a:cs typeface="Arial" pitchFamily="34" charset="0"/>
              </a:rPr>
              <a:t>forsake my law. When </a:t>
            </a:r>
            <a:r>
              <a:rPr lang="en-US" sz="2000" b="1" dirty="0">
                <a:latin typeface="Arial" pitchFamily="34" charset="0"/>
                <a:cs typeface="Arial" pitchFamily="34" charset="0"/>
              </a:rPr>
              <a:t>I was my father’s son</a:t>
            </a:r>
            <a:r>
              <a:rPr lang="en-US" sz="2000" b="1" dirty="0" smtClean="0">
                <a:latin typeface="Arial" pitchFamily="34" charset="0"/>
                <a:cs typeface="Arial" pitchFamily="34" charset="0"/>
              </a:rPr>
              <a:t>, tender </a:t>
            </a:r>
            <a:r>
              <a:rPr lang="en-US" sz="2000" b="1" dirty="0">
                <a:latin typeface="Arial" pitchFamily="34" charset="0"/>
                <a:cs typeface="Arial" pitchFamily="34" charset="0"/>
              </a:rPr>
              <a:t>and the only one in the sight of my mother</a:t>
            </a:r>
            <a:r>
              <a:rPr lang="en-US" sz="2000" b="1" dirty="0" smtClean="0">
                <a:latin typeface="Arial" pitchFamily="34" charset="0"/>
                <a:cs typeface="Arial" pitchFamily="34" charset="0"/>
              </a:rPr>
              <a:t>, he </a:t>
            </a:r>
            <a:r>
              <a:rPr lang="en-US" sz="2000" b="1" dirty="0">
                <a:latin typeface="Arial" pitchFamily="34" charset="0"/>
                <a:cs typeface="Arial" pitchFamily="34" charset="0"/>
              </a:rPr>
              <a:t>also taught me, and said to me</a:t>
            </a:r>
            <a:r>
              <a:rPr lang="en-US" sz="2000" b="1" dirty="0" smtClean="0">
                <a:latin typeface="Arial" pitchFamily="34" charset="0"/>
                <a:cs typeface="Arial" pitchFamily="34" charset="0"/>
              </a:rPr>
              <a:t>: Let </a:t>
            </a:r>
            <a:r>
              <a:rPr lang="en-US" sz="2000" b="1" dirty="0">
                <a:latin typeface="Arial" pitchFamily="34" charset="0"/>
                <a:cs typeface="Arial" pitchFamily="34" charset="0"/>
              </a:rPr>
              <a:t>your heart retain my words</a:t>
            </a:r>
            <a:r>
              <a:rPr lang="en-US" sz="2000" b="1" dirty="0" smtClean="0">
                <a:latin typeface="Arial" pitchFamily="34" charset="0"/>
                <a:cs typeface="Arial" pitchFamily="34" charset="0"/>
              </a:rPr>
              <a:t>; keep </a:t>
            </a:r>
            <a:r>
              <a:rPr lang="en-US" sz="2000" b="1" dirty="0">
                <a:latin typeface="Arial" pitchFamily="34" charset="0"/>
                <a:cs typeface="Arial" pitchFamily="34" charset="0"/>
              </a:rPr>
              <a:t>my commands, and live</a:t>
            </a:r>
            <a:r>
              <a:rPr lang="en-US" sz="2000" b="1" dirty="0" smtClean="0">
                <a:latin typeface="Arial" pitchFamily="34" charset="0"/>
                <a:cs typeface="Arial" pitchFamily="34" charset="0"/>
              </a:rPr>
              <a:t>. (Proverbs 4:1-4)</a:t>
            </a:r>
            <a:endParaRPr lang="en-US" sz="2000" b="1" dirty="0">
              <a:latin typeface="Arial" pitchFamily="34" charset="0"/>
              <a:cs typeface="Arial" pitchFamily="34" charset="0"/>
            </a:endParaRPr>
          </a:p>
        </p:txBody>
      </p:sp>
      <p:cxnSp>
        <p:nvCxnSpPr>
          <p:cNvPr id="8" name="Straight Connector 7"/>
          <p:cNvCxnSpPr/>
          <p:nvPr/>
        </p:nvCxnSpPr>
        <p:spPr>
          <a:xfrm>
            <a:off x="5715000" y="5562600"/>
            <a:ext cx="3200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5867400"/>
            <a:ext cx="1828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801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C6A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11"/>
            <a:ext cx="9171924" cy="5182137"/>
          </a:xfrm>
          <a:prstGeom prst="rect">
            <a:avLst/>
          </a:prstGeom>
          <a:effectLst>
            <a:softEdge rad="127000"/>
          </a:effectLst>
        </p:spPr>
      </p:pic>
      <p:sp>
        <p:nvSpPr>
          <p:cNvPr id="7" name="TextBox 6"/>
          <p:cNvSpPr txBox="1"/>
          <p:nvPr/>
        </p:nvSpPr>
        <p:spPr>
          <a:xfrm>
            <a:off x="762000" y="5181600"/>
            <a:ext cx="8229600" cy="1015663"/>
          </a:xfrm>
          <a:prstGeom prst="rect">
            <a:avLst/>
          </a:prstGeom>
          <a:noFill/>
        </p:spPr>
        <p:txBody>
          <a:bodyPr wrap="square" rtlCol="0">
            <a:spAutoFit/>
          </a:bodyPr>
          <a:lstStyle/>
          <a:p>
            <a:pPr algn="r"/>
            <a:r>
              <a:rPr lang="en-US" sz="2000" b="1" dirty="0">
                <a:latin typeface="Arial" pitchFamily="34" charset="0"/>
                <a:cs typeface="Arial" pitchFamily="34" charset="0"/>
              </a:rPr>
              <a:t>My son, pay attention to my wisdom</a:t>
            </a:r>
            <a:r>
              <a:rPr lang="en-US" sz="2000" b="1" dirty="0" smtClean="0">
                <a:latin typeface="Arial" pitchFamily="34" charset="0"/>
                <a:cs typeface="Arial" pitchFamily="34" charset="0"/>
              </a:rPr>
              <a:t>; lend </a:t>
            </a:r>
            <a:r>
              <a:rPr lang="en-US" sz="2000" b="1" dirty="0">
                <a:latin typeface="Arial" pitchFamily="34" charset="0"/>
                <a:cs typeface="Arial" pitchFamily="34" charset="0"/>
              </a:rPr>
              <a:t>your ear to </a:t>
            </a:r>
            <a:r>
              <a:rPr lang="en-US" sz="2000" b="1" dirty="0" smtClean="0">
                <a:latin typeface="Arial" pitchFamily="34" charset="0"/>
                <a:cs typeface="Arial" pitchFamily="34" charset="0"/>
              </a:rPr>
              <a:t>my understanding, that </a:t>
            </a:r>
            <a:r>
              <a:rPr lang="en-US" sz="2000" b="1" dirty="0">
                <a:latin typeface="Arial" pitchFamily="34" charset="0"/>
                <a:cs typeface="Arial" pitchFamily="34" charset="0"/>
              </a:rPr>
              <a:t>you may preserve discretion</a:t>
            </a:r>
            <a:r>
              <a:rPr lang="en-US" sz="2000" b="1" dirty="0" smtClean="0">
                <a:latin typeface="Arial" pitchFamily="34" charset="0"/>
                <a:cs typeface="Arial" pitchFamily="34" charset="0"/>
              </a:rPr>
              <a:t>, and </a:t>
            </a:r>
            <a:r>
              <a:rPr lang="en-US" sz="2000" b="1" dirty="0">
                <a:latin typeface="Arial" pitchFamily="34" charset="0"/>
                <a:cs typeface="Arial" pitchFamily="34" charset="0"/>
              </a:rPr>
              <a:t>your lips may keep knowledge</a:t>
            </a:r>
            <a:r>
              <a:rPr lang="en-US" sz="2000" b="1" dirty="0" smtClean="0">
                <a:latin typeface="Arial" pitchFamily="34" charset="0"/>
                <a:cs typeface="Arial" pitchFamily="34" charset="0"/>
              </a:rPr>
              <a:t>. (Proverbs 5:1-2)</a:t>
            </a:r>
            <a:endParaRPr lang="en-US" sz="2000" b="1" dirty="0">
              <a:latin typeface="Arial" pitchFamily="34" charset="0"/>
              <a:cs typeface="Arial" pitchFamily="34" charset="0"/>
            </a:endParaRPr>
          </a:p>
        </p:txBody>
      </p:sp>
      <p:cxnSp>
        <p:nvCxnSpPr>
          <p:cNvPr id="8" name="Straight Connector 7"/>
          <p:cNvCxnSpPr/>
          <p:nvPr/>
        </p:nvCxnSpPr>
        <p:spPr>
          <a:xfrm>
            <a:off x="3048000" y="5560741"/>
            <a:ext cx="3429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5867400"/>
            <a:ext cx="3962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8774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C6A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11"/>
            <a:ext cx="9171924" cy="5182137"/>
          </a:xfrm>
          <a:prstGeom prst="rect">
            <a:avLst/>
          </a:prstGeom>
          <a:effectLst>
            <a:softEdge rad="127000"/>
          </a:effectLst>
        </p:spPr>
      </p:pic>
      <p:sp>
        <p:nvSpPr>
          <p:cNvPr id="7" name="TextBox 6"/>
          <p:cNvSpPr txBox="1"/>
          <p:nvPr/>
        </p:nvSpPr>
        <p:spPr>
          <a:xfrm>
            <a:off x="533400" y="5181600"/>
            <a:ext cx="8458200" cy="1323439"/>
          </a:xfrm>
          <a:prstGeom prst="rect">
            <a:avLst/>
          </a:prstGeom>
          <a:noFill/>
        </p:spPr>
        <p:txBody>
          <a:bodyPr wrap="square" rtlCol="0">
            <a:spAutoFit/>
          </a:bodyPr>
          <a:lstStyle/>
          <a:p>
            <a:pPr algn="r"/>
            <a:r>
              <a:rPr lang="en-US" sz="2000" b="1" dirty="0">
                <a:latin typeface="Arial" pitchFamily="34" charset="0"/>
                <a:cs typeface="Arial" pitchFamily="34" charset="0"/>
              </a:rPr>
              <a:t>My son, keep my words</a:t>
            </a:r>
            <a:r>
              <a:rPr lang="en-US" sz="2000" b="1" dirty="0" smtClean="0">
                <a:latin typeface="Arial" pitchFamily="34" charset="0"/>
                <a:cs typeface="Arial" pitchFamily="34" charset="0"/>
              </a:rPr>
              <a:t>, and </a:t>
            </a:r>
            <a:r>
              <a:rPr lang="en-US" sz="2000" b="1" dirty="0">
                <a:latin typeface="Arial" pitchFamily="34" charset="0"/>
                <a:cs typeface="Arial" pitchFamily="34" charset="0"/>
              </a:rPr>
              <a:t>treasure my commands within you</a:t>
            </a:r>
            <a:r>
              <a:rPr lang="en-US" sz="2000" b="1" dirty="0" smtClean="0">
                <a:latin typeface="Arial" pitchFamily="34" charset="0"/>
                <a:cs typeface="Arial" pitchFamily="34" charset="0"/>
              </a:rPr>
              <a:t>. Keep </a:t>
            </a:r>
            <a:r>
              <a:rPr lang="en-US" sz="2000" b="1" dirty="0">
                <a:latin typeface="Arial" pitchFamily="34" charset="0"/>
                <a:cs typeface="Arial" pitchFamily="34" charset="0"/>
              </a:rPr>
              <a:t>my commands and live</a:t>
            </a:r>
            <a:r>
              <a:rPr lang="en-US" sz="2000" b="1" dirty="0" smtClean="0">
                <a:latin typeface="Arial" pitchFamily="34" charset="0"/>
                <a:cs typeface="Arial" pitchFamily="34" charset="0"/>
              </a:rPr>
              <a:t>, and </a:t>
            </a:r>
            <a:r>
              <a:rPr lang="en-US" sz="2000" b="1" dirty="0">
                <a:latin typeface="Arial" pitchFamily="34" charset="0"/>
                <a:cs typeface="Arial" pitchFamily="34" charset="0"/>
              </a:rPr>
              <a:t>my law as the apple of your eye</a:t>
            </a:r>
            <a:r>
              <a:rPr lang="en-US" sz="2000" b="1" dirty="0" smtClean="0">
                <a:latin typeface="Arial" pitchFamily="34" charset="0"/>
                <a:cs typeface="Arial" pitchFamily="34" charset="0"/>
              </a:rPr>
              <a:t>. Bind </a:t>
            </a:r>
            <a:r>
              <a:rPr lang="en-US" sz="2000" b="1" dirty="0">
                <a:latin typeface="Arial" pitchFamily="34" charset="0"/>
                <a:cs typeface="Arial" pitchFamily="34" charset="0"/>
              </a:rPr>
              <a:t>them on your fingers</a:t>
            </a:r>
            <a:r>
              <a:rPr lang="en-US" sz="2000" b="1" dirty="0" smtClean="0">
                <a:latin typeface="Arial" pitchFamily="34" charset="0"/>
                <a:cs typeface="Arial" pitchFamily="34" charset="0"/>
              </a:rPr>
              <a:t>; write </a:t>
            </a:r>
            <a:r>
              <a:rPr lang="en-US" sz="2000" b="1" dirty="0">
                <a:latin typeface="Arial" pitchFamily="34" charset="0"/>
                <a:cs typeface="Arial" pitchFamily="34" charset="0"/>
              </a:rPr>
              <a:t>them on the tablet of your heart</a:t>
            </a:r>
            <a:r>
              <a:rPr lang="en-US" sz="2000" b="1" dirty="0" smtClean="0">
                <a:latin typeface="Arial" pitchFamily="34" charset="0"/>
                <a:cs typeface="Arial" pitchFamily="34" charset="0"/>
              </a:rPr>
              <a:t>. (Proverbs 7:1-3)</a:t>
            </a:r>
            <a:endParaRPr lang="en-US" sz="2000" b="1" dirty="0">
              <a:latin typeface="Arial" pitchFamily="34" charset="0"/>
              <a:cs typeface="Arial" pitchFamily="34" charset="0"/>
            </a:endParaRPr>
          </a:p>
        </p:txBody>
      </p:sp>
      <p:cxnSp>
        <p:nvCxnSpPr>
          <p:cNvPr id="8" name="Straight Connector 7"/>
          <p:cNvCxnSpPr/>
          <p:nvPr/>
        </p:nvCxnSpPr>
        <p:spPr>
          <a:xfrm>
            <a:off x="2209800" y="5560741"/>
            <a:ext cx="6553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5843319"/>
            <a:ext cx="3581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3349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594"/>
            <a:ext cx="9144000" cy="6826405"/>
          </a:xfrm>
          <a:prstGeom prst="rect">
            <a:avLst/>
          </a:prstGeom>
        </p:spPr>
      </p:pic>
      <p:sp>
        <p:nvSpPr>
          <p:cNvPr id="4" name="TextBox 3"/>
          <p:cNvSpPr txBox="1"/>
          <p:nvPr/>
        </p:nvSpPr>
        <p:spPr>
          <a:xfrm>
            <a:off x="268559" y="381000"/>
            <a:ext cx="8610600" cy="3477875"/>
          </a:xfrm>
          <a:prstGeom prst="rect">
            <a:avLst/>
          </a:prstGeom>
          <a:solidFill>
            <a:schemeClr val="bg1"/>
          </a:solidFill>
          <a:effectLst>
            <a:glow rad="457200">
              <a:schemeClr val="accent2">
                <a:satMod val="175000"/>
              </a:schemeClr>
            </a:glow>
          </a:effectLst>
        </p:spPr>
        <p:txBody>
          <a:bodyPr wrap="square" rtlCol="0">
            <a:spAutoFit/>
          </a:bodyPr>
          <a:lstStyle/>
          <a:p>
            <a:endParaRPr lang="en-US" sz="2000" b="1" dirty="0" smtClean="0">
              <a:ln>
                <a:solidFill>
                  <a:srgbClr val="FFC000"/>
                </a:solid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When </a:t>
            </a:r>
            <a:r>
              <a:rPr lang="en-US" sz="2000" b="1" dirty="0">
                <a:effectLst>
                  <a:outerShdw blurRad="38100" dist="38100" dir="2700000" algn="tl">
                    <a:srgbClr val="000000">
                      <a:alpha val="43137"/>
                    </a:srgbClr>
                  </a:outerShdw>
                </a:effectLst>
                <a:latin typeface="Arial" pitchFamily="34" charset="0"/>
                <a:cs typeface="Arial" pitchFamily="34" charset="0"/>
              </a:rPr>
              <a:t>all that generation had been gathered to their fathers, another generation arose after them who did not know the </a:t>
            </a:r>
            <a:r>
              <a:rPr lang="en-US" sz="2000" b="1" cap="small" dirty="0">
                <a:effectLst>
                  <a:outerShdw blurRad="38100" dist="38100" dir="2700000" algn="tl">
                    <a:srgbClr val="000000">
                      <a:alpha val="43137"/>
                    </a:srgbClr>
                  </a:outerShdw>
                </a:effectLst>
                <a:latin typeface="Arial" pitchFamily="34" charset="0"/>
                <a:cs typeface="Arial" pitchFamily="34" charset="0"/>
              </a:rPr>
              <a:t>Lord</a:t>
            </a:r>
            <a:r>
              <a:rPr lang="en-US" sz="2000" b="1" dirty="0">
                <a:effectLst>
                  <a:outerShdw blurRad="38100" dist="38100" dir="2700000" algn="tl">
                    <a:srgbClr val="000000">
                      <a:alpha val="43137"/>
                    </a:srgbClr>
                  </a:outerShdw>
                </a:effectLst>
                <a:latin typeface="Arial" pitchFamily="34" charset="0"/>
                <a:cs typeface="Arial" pitchFamily="34" charset="0"/>
              </a:rPr>
              <a:t> nor the work which He had done for </a:t>
            </a:r>
            <a:r>
              <a:rPr lang="en-US" sz="2000" b="1" dirty="0" smtClean="0">
                <a:effectLst>
                  <a:outerShdw blurRad="38100" dist="38100" dir="2700000" algn="tl">
                    <a:srgbClr val="000000">
                      <a:alpha val="43137"/>
                    </a:srgbClr>
                  </a:outerShdw>
                </a:effectLst>
                <a:latin typeface="Arial" pitchFamily="34" charset="0"/>
                <a:cs typeface="Arial" pitchFamily="34" charset="0"/>
              </a:rPr>
              <a:t>Israel. Israel’s Unfaithfulness. Then </a:t>
            </a:r>
            <a:r>
              <a:rPr lang="en-US" sz="2000" b="1" dirty="0">
                <a:effectLst>
                  <a:outerShdw blurRad="38100" dist="38100" dir="2700000" algn="tl">
                    <a:srgbClr val="000000">
                      <a:alpha val="43137"/>
                    </a:srgbClr>
                  </a:outerShdw>
                </a:effectLst>
                <a:latin typeface="Arial" pitchFamily="34" charset="0"/>
                <a:cs typeface="Arial" pitchFamily="34" charset="0"/>
              </a:rPr>
              <a:t>the children of Israel did evil in the sight of the </a:t>
            </a:r>
            <a:r>
              <a:rPr lang="en-US" sz="2000" b="1" cap="small" dirty="0">
                <a:effectLst>
                  <a:outerShdw blurRad="38100" dist="38100" dir="2700000" algn="tl">
                    <a:srgbClr val="000000">
                      <a:alpha val="43137"/>
                    </a:srgbClr>
                  </a:outerShdw>
                </a:effectLst>
                <a:latin typeface="Arial" pitchFamily="34" charset="0"/>
                <a:cs typeface="Arial" pitchFamily="34" charset="0"/>
              </a:rPr>
              <a:t>Lord</a:t>
            </a:r>
            <a:r>
              <a:rPr lang="en-US" sz="2000" b="1" dirty="0">
                <a:effectLst>
                  <a:outerShdw blurRad="38100" dist="38100" dir="2700000" algn="tl">
                    <a:srgbClr val="000000">
                      <a:alpha val="43137"/>
                    </a:srgbClr>
                  </a:outerShdw>
                </a:effectLst>
                <a:latin typeface="Arial" pitchFamily="34" charset="0"/>
                <a:cs typeface="Arial" pitchFamily="34" charset="0"/>
              </a:rPr>
              <a:t>, and served the Baals; </a:t>
            </a:r>
            <a:r>
              <a:rPr lang="en-US" sz="2000" b="1" dirty="0" smtClean="0">
                <a:effectLst>
                  <a:outerShdw blurRad="38100" dist="38100" dir="2700000" algn="tl">
                    <a:srgbClr val="000000">
                      <a:alpha val="43137"/>
                    </a:srgbClr>
                  </a:outerShdw>
                </a:effectLst>
                <a:latin typeface="Arial" pitchFamily="34" charset="0"/>
                <a:cs typeface="Arial" pitchFamily="34" charset="0"/>
              </a:rPr>
              <a:t>and </a:t>
            </a:r>
            <a:r>
              <a:rPr lang="en-US" sz="2000" b="1" dirty="0">
                <a:effectLst>
                  <a:outerShdw blurRad="38100" dist="38100" dir="2700000" algn="tl">
                    <a:srgbClr val="000000">
                      <a:alpha val="43137"/>
                    </a:srgbClr>
                  </a:outerShdw>
                </a:effectLst>
                <a:latin typeface="Arial" pitchFamily="34" charset="0"/>
                <a:cs typeface="Arial" pitchFamily="34" charset="0"/>
              </a:rPr>
              <a:t>they forsook the </a:t>
            </a:r>
            <a:r>
              <a:rPr lang="en-US" sz="2000" b="1" cap="small" dirty="0">
                <a:effectLst>
                  <a:outerShdw blurRad="38100" dist="38100" dir="2700000" algn="tl">
                    <a:srgbClr val="000000">
                      <a:alpha val="43137"/>
                    </a:srgbClr>
                  </a:outerShdw>
                </a:effectLst>
                <a:latin typeface="Arial" pitchFamily="34" charset="0"/>
                <a:cs typeface="Arial" pitchFamily="34" charset="0"/>
              </a:rPr>
              <a:t>Lord</a:t>
            </a:r>
            <a:r>
              <a:rPr lang="en-US" sz="2000" b="1" dirty="0">
                <a:effectLst>
                  <a:outerShdw blurRad="38100" dist="38100" dir="2700000" algn="tl">
                    <a:srgbClr val="000000">
                      <a:alpha val="43137"/>
                    </a:srgbClr>
                  </a:outerShdw>
                </a:effectLst>
                <a:latin typeface="Arial" pitchFamily="34" charset="0"/>
                <a:cs typeface="Arial" pitchFamily="34" charset="0"/>
              </a:rPr>
              <a:t> God of their fathers, who had brought them out of the land of Egypt; and they followed other gods from among the gods of the people who were all around them, and they bowed down to them; and they provoked the </a:t>
            </a:r>
            <a:r>
              <a:rPr lang="en-US" sz="2000" b="1" cap="small" dirty="0">
                <a:effectLst>
                  <a:outerShdw blurRad="38100" dist="38100" dir="2700000" algn="tl">
                    <a:srgbClr val="000000">
                      <a:alpha val="43137"/>
                    </a:srgbClr>
                  </a:outerShdw>
                </a:effectLst>
                <a:latin typeface="Arial" pitchFamily="34" charset="0"/>
                <a:cs typeface="Arial" pitchFamily="34" charset="0"/>
              </a:rPr>
              <a:t>Lord</a:t>
            </a:r>
            <a:r>
              <a:rPr lang="en-US" sz="2000" b="1" dirty="0">
                <a:effectLst>
                  <a:outerShdw blurRad="38100" dist="38100" dir="2700000" algn="tl">
                    <a:srgbClr val="000000">
                      <a:alpha val="43137"/>
                    </a:srgbClr>
                  </a:outerShdw>
                </a:effectLst>
                <a:latin typeface="Arial" pitchFamily="34" charset="0"/>
                <a:cs typeface="Arial" pitchFamily="34" charset="0"/>
              </a:rPr>
              <a:t> to anger. </a:t>
            </a:r>
            <a:endParaRPr lang="en-US" sz="20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2000" b="1" dirty="0" smtClean="0">
                <a:effectLst>
                  <a:outerShdw blurRad="38100" dist="38100" dir="2700000" algn="tl">
                    <a:srgbClr val="000000">
                      <a:alpha val="43137"/>
                    </a:srgbClr>
                  </a:outerShdw>
                </a:effectLst>
                <a:latin typeface="Arial" pitchFamily="34" charset="0"/>
                <a:cs typeface="Arial" pitchFamily="34" charset="0"/>
              </a:rPr>
              <a:t>(Judges 2:10-12)</a:t>
            </a:r>
            <a:endParaRPr lang="en-US" sz="2000" b="1" dirty="0">
              <a:effectLst>
                <a:outerShdw blurRad="38100" dist="38100" dir="2700000" algn="tl">
                  <a:srgbClr val="000000">
                    <a:alpha val="43137"/>
                  </a:srgbClr>
                </a:outerShdw>
              </a:effectLst>
              <a:latin typeface="Arial" pitchFamily="34" charset="0"/>
              <a:cs typeface="Arial" pitchFamily="34" charset="0"/>
            </a:endParaRPr>
          </a:p>
          <a:p>
            <a:pPr algn="ct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733800" y="990600"/>
            <a:ext cx="35052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69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3000"/>
                                        <p:tgtEl>
                                          <p:spTgt spid="3"/>
                                        </p:tgtEl>
                                      </p:cBhvr>
                                    </p:animEffect>
                                  </p:childTnLst>
                                </p:cTn>
                              </p:par>
                              <p:par>
                                <p:cTn id="17" presetID="2" presetClass="exit" presetSubtype="4" fill="hold" grpId="1" nodeType="withEffect">
                                  <p:stCondLst>
                                    <p:cond delay="0"/>
                                  </p:stCondLst>
                                  <p:childTnLst>
                                    <p:anim calcmode="lin" valueType="num">
                                      <p:cBhvr additive="base">
                                        <p:cTn id="18" dur="5000"/>
                                        <p:tgtEl>
                                          <p:spTgt spid="4"/>
                                        </p:tgtEl>
                                        <p:attrNameLst>
                                          <p:attrName>ppt_x</p:attrName>
                                        </p:attrNameLst>
                                      </p:cBhvr>
                                      <p:tavLst>
                                        <p:tav tm="0">
                                          <p:val>
                                            <p:strVal val="ppt_x"/>
                                          </p:val>
                                        </p:tav>
                                        <p:tav tm="100000">
                                          <p:val>
                                            <p:strVal val="ppt_x"/>
                                          </p:val>
                                        </p:tav>
                                      </p:tavLst>
                                    </p:anim>
                                    <p:anim calcmode="lin" valueType="num">
                                      <p:cBhvr additive="base">
                                        <p:cTn id="19" dur="5000"/>
                                        <p:tgtEl>
                                          <p:spTgt spid="4"/>
                                        </p:tgtEl>
                                        <p:attrNameLst>
                                          <p:attrName>ppt_y</p:attrName>
                                        </p:attrNameLst>
                                      </p:cBhvr>
                                      <p:tavLst>
                                        <p:tav tm="0">
                                          <p:val>
                                            <p:strVal val="ppt_y"/>
                                          </p:val>
                                        </p:tav>
                                        <p:tav tm="100000">
                                          <p:val>
                                            <p:strVal val="1+ppt_h/2"/>
                                          </p:val>
                                        </p:tav>
                                      </p:tavLst>
                                    </p:anim>
                                    <p:set>
                                      <p:cBhvr>
                                        <p:cTn id="20" dur="1" fill="hold">
                                          <p:stCondLst>
                                            <p:cond delay="4999"/>
                                          </p:stCondLst>
                                        </p:cTn>
                                        <p:tgtEl>
                                          <p:spTgt spid="4"/>
                                        </p:tgtEl>
                                        <p:attrNameLst>
                                          <p:attrName>style.visibility</p:attrName>
                                        </p:attrNameLst>
                                      </p:cBhvr>
                                      <p:to>
                                        <p:strVal val="hidden"/>
                                      </p:to>
                                    </p:set>
                                  </p:childTnLst>
                                </p:cTn>
                              </p:par>
                              <p:par>
                                <p:cTn id="21" presetID="6" presetClass="exit" presetSubtype="32" fill="hold" grpId="1" nodeType="withEffect">
                                  <p:stCondLst>
                                    <p:cond delay="0"/>
                                  </p:stCondLst>
                                  <p:childTnLst>
                                    <p:animEffect transition="out" filter="circle(out)">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491" r="2061"/>
          <a:stretch/>
        </p:blipFill>
        <p:spPr>
          <a:xfrm>
            <a:off x="0" y="0"/>
            <a:ext cx="9144000" cy="6858000"/>
          </a:xfrm>
          <a:prstGeom prst="rect">
            <a:avLst/>
          </a:prstGeom>
        </p:spPr>
      </p:pic>
      <p:sp>
        <p:nvSpPr>
          <p:cNvPr id="3" name="Rectangle 2"/>
          <p:cNvSpPr/>
          <p:nvPr/>
        </p:nvSpPr>
        <p:spPr>
          <a:xfrm>
            <a:off x="335101" y="0"/>
            <a:ext cx="8473795"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spc="0" dirty="0" smtClean="0">
                <a:ln w="0">
                  <a:solidFill>
                    <a:srgbClr val="0070C0"/>
                  </a:solidFill>
                </a:ln>
                <a:effectLst>
                  <a:outerShdw blurRad="38100" dist="38100" dir="2700000" algn="tl">
                    <a:srgbClr val="000000">
                      <a:alpha val="43137"/>
                    </a:srgbClr>
                  </a:outerShdw>
                  <a:reflection blurRad="12700" stA="50000" endPos="50000" dist="5000" dir="5400000" sy="-100000" rotWithShape="0"/>
                </a:effectLst>
                <a:latin typeface="Monotype Corsiva" pitchFamily="66" charset="0"/>
              </a:rPr>
              <a:t>“</a:t>
            </a:r>
            <a:r>
              <a:rPr lang="en-US" sz="4000" b="1" spc="300" dirty="0" smtClean="0">
                <a:ln w="0">
                  <a:solidFill>
                    <a:srgbClr val="0070C0"/>
                  </a:solidFill>
                </a:ln>
                <a:effectLst>
                  <a:outerShdw blurRad="38100" dist="38100" dir="2700000" algn="tl">
                    <a:srgbClr val="000000">
                      <a:alpha val="43137"/>
                    </a:srgbClr>
                  </a:outerShdw>
                  <a:reflection blurRad="12700" stA="50000" endPos="50000" dist="5000" dir="5400000" sy="-100000" rotWithShape="0"/>
                </a:effectLst>
                <a:latin typeface="Monotype Corsiva" pitchFamily="66" charset="0"/>
              </a:rPr>
              <a:t>Let The Little Children Come To Me”</a:t>
            </a:r>
            <a:endParaRPr lang="en-US" sz="4000" b="1" spc="300" dirty="0">
              <a:ln w="0">
                <a:solidFill>
                  <a:srgbClr val="0070C0"/>
                </a:solidFill>
              </a:ln>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4" name="Rectangle 3"/>
          <p:cNvSpPr/>
          <p:nvPr/>
        </p:nvSpPr>
        <p:spPr>
          <a:xfrm>
            <a:off x="7168779" y="609600"/>
            <a:ext cx="1975221"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spc="300" dirty="0" smtClean="0">
                <a:ln w="0">
                  <a:solidFill>
                    <a:srgbClr val="0070C0"/>
                  </a:solidFill>
                </a:ln>
                <a:effectLst>
                  <a:outerShdw blurRad="38100" dist="38100" dir="2700000" algn="tl">
                    <a:srgbClr val="000000">
                      <a:alpha val="43137"/>
                    </a:srgbClr>
                  </a:outerShdw>
                  <a:reflection blurRad="12700" stA="50000" endPos="50000" dist="5000" dir="5400000" sy="-100000" rotWithShape="0"/>
                </a:effectLst>
                <a:latin typeface="Monotype Corsiva" pitchFamily="66" charset="0"/>
              </a:rPr>
              <a:t>Matthew 19:14</a:t>
            </a:r>
            <a:endParaRPr lang="en-US" b="1" spc="300" dirty="0">
              <a:ln w="0">
                <a:solidFill>
                  <a:srgbClr val="0070C0"/>
                </a:solidFill>
              </a:ln>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7" name="TextBox 6"/>
          <p:cNvSpPr txBox="1"/>
          <p:nvPr/>
        </p:nvSpPr>
        <p:spPr>
          <a:xfrm>
            <a:off x="5791200" y="2133600"/>
            <a:ext cx="3352800" cy="4247317"/>
          </a:xfrm>
          <a:prstGeom prst="rect">
            <a:avLst/>
          </a:prstGeom>
          <a:solidFill>
            <a:schemeClr val="bg1"/>
          </a:solidFill>
          <a:effectLst>
            <a:softEdge rad="127000"/>
          </a:effectLst>
        </p:spPr>
        <p:txBody>
          <a:bodyPr wrap="square" rtlCol="0">
            <a:spAutoFit/>
          </a:bodyPr>
          <a:lstStyle/>
          <a:p>
            <a:pPr algn="ct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b="1" dirty="0" smtClean="0">
                <a:effectLst>
                  <a:outerShdw blurRad="38100" dist="38100" dir="2700000" algn="tl">
                    <a:srgbClr val="000000">
                      <a:alpha val="43137"/>
                    </a:srgbClr>
                  </a:outerShdw>
                </a:effectLst>
                <a:latin typeface="Arial" pitchFamily="34" charset="0"/>
                <a:cs typeface="Arial" pitchFamily="34" charset="0"/>
              </a:rPr>
              <a:t>Children</a:t>
            </a:r>
            <a:r>
              <a:rPr lang="en-US" b="1" dirty="0">
                <a:effectLst>
                  <a:outerShdw blurRad="38100" dist="38100" dir="2700000" algn="tl">
                    <a:srgbClr val="000000">
                      <a:alpha val="43137"/>
                    </a:srgbClr>
                  </a:outerShdw>
                </a:effectLst>
                <a:latin typeface="Arial" pitchFamily="34" charset="0"/>
                <a:cs typeface="Arial" pitchFamily="34" charset="0"/>
              </a:rPr>
              <a:t>, obey your parents in the Lord, for this is right. </a:t>
            </a:r>
            <a:r>
              <a:rPr lang="en-US" b="1" dirty="0" smtClean="0">
                <a:effectLst>
                  <a:outerShdw blurRad="38100" dist="38100" dir="2700000" algn="tl">
                    <a:srgbClr val="000000">
                      <a:alpha val="43137"/>
                    </a:srgbClr>
                  </a:outerShdw>
                </a:effectLst>
                <a:latin typeface="Arial" pitchFamily="34" charset="0"/>
                <a:cs typeface="Arial" pitchFamily="34" charset="0"/>
              </a:rPr>
              <a:t>Honor </a:t>
            </a:r>
            <a:r>
              <a:rPr lang="en-US" b="1" dirty="0">
                <a:effectLst>
                  <a:outerShdw blurRad="38100" dist="38100" dir="2700000" algn="tl">
                    <a:srgbClr val="000000">
                      <a:alpha val="43137"/>
                    </a:srgbClr>
                  </a:outerShdw>
                </a:effectLst>
                <a:latin typeface="Arial" pitchFamily="34" charset="0"/>
                <a:cs typeface="Arial" pitchFamily="34" charset="0"/>
              </a:rPr>
              <a:t>your father and mother</a:t>
            </a:r>
            <a:r>
              <a:rPr lang="en-US" b="1" dirty="0" smtClean="0">
                <a:effectLst>
                  <a:outerShdw blurRad="38100" dist="38100" dir="2700000" algn="tl">
                    <a:srgbClr val="000000">
                      <a:alpha val="43137"/>
                    </a:srgbClr>
                  </a:outerShdw>
                </a:effectLst>
                <a:latin typeface="Arial" pitchFamily="34" charset="0"/>
                <a:cs typeface="Arial" pitchFamily="34" charset="0"/>
              </a:rPr>
              <a:t>, </a:t>
            </a:r>
            <a:r>
              <a:rPr lang="en-US" b="1" dirty="0">
                <a:effectLst>
                  <a:outerShdw blurRad="38100" dist="38100" dir="2700000" algn="tl">
                    <a:srgbClr val="000000">
                      <a:alpha val="43137"/>
                    </a:srgbClr>
                  </a:outerShdw>
                </a:effectLst>
                <a:latin typeface="Arial" pitchFamily="34" charset="0"/>
                <a:cs typeface="Arial" pitchFamily="34" charset="0"/>
              </a:rPr>
              <a:t>which is the first commandment with promise: </a:t>
            </a:r>
            <a:r>
              <a:rPr lang="en-US" b="1" dirty="0" smtClean="0">
                <a:effectLst>
                  <a:outerShdw blurRad="38100" dist="38100" dir="2700000" algn="tl">
                    <a:srgbClr val="000000">
                      <a:alpha val="43137"/>
                    </a:srgbClr>
                  </a:outerShdw>
                </a:effectLst>
                <a:latin typeface="Arial" pitchFamily="34" charset="0"/>
                <a:cs typeface="Arial" pitchFamily="34" charset="0"/>
              </a:rPr>
              <a:t>that </a:t>
            </a:r>
            <a:r>
              <a:rPr lang="en-US" b="1" dirty="0">
                <a:effectLst>
                  <a:outerShdw blurRad="38100" dist="38100" dir="2700000" algn="tl">
                    <a:srgbClr val="000000">
                      <a:alpha val="43137"/>
                    </a:srgbClr>
                  </a:outerShdw>
                </a:effectLst>
                <a:latin typeface="Arial" pitchFamily="34" charset="0"/>
                <a:cs typeface="Arial" pitchFamily="34" charset="0"/>
              </a:rPr>
              <a:t>it may be well with you and you may live long on the earth</a:t>
            </a:r>
            <a:r>
              <a:rPr lang="en-US" b="1" dirty="0" smtClean="0">
                <a:effectLst>
                  <a:outerShdw blurRad="38100" dist="38100" dir="2700000" algn="tl">
                    <a:srgbClr val="000000">
                      <a:alpha val="43137"/>
                    </a:srgbClr>
                  </a:outerShdw>
                </a:effectLst>
                <a:latin typeface="Arial" pitchFamily="34" charset="0"/>
                <a:cs typeface="Arial" pitchFamily="34" charset="0"/>
              </a:rPr>
              <a:t>. And </a:t>
            </a:r>
            <a:r>
              <a:rPr lang="en-US" b="1" dirty="0">
                <a:effectLst>
                  <a:outerShdw blurRad="38100" dist="38100" dir="2700000" algn="tl">
                    <a:srgbClr val="000000">
                      <a:alpha val="43137"/>
                    </a:srgbClr>
                  </a:outerShdw>
                </a:effectLst>
                <a:latin typeface="Arial" pitchFamily="34" charset="0"/>
                <a:cs typeface="Arial" pitchFamily="34" charset="0"/>
              </a:rPr>
              <a:t>you, fathers, do not provoke your children to wrath, but bring them up in the training and admonition of the Lord</a:t>
            </a:r>
            <a:r>
              <a:rPr lang="en-US" b="1" dirty="0" smtClean="0">
                <a:effectLst>
                  <a:outerShdw blurRad="38100" dist="38100" dir="2700000" algn="tl">
                    <a:srgbClr val="000000">
                      <a:alpha val="43137"/>
                    </a:srgbClr>
                  </a:outerShdw>
                </a:effectLst>
                <a:latin typeface="Arial" pitchFamily="34" charset="0"/>
                <a:cs typeface="Arial" pitchFamily="34" charset="0"/>
              </a:rPr>
              <a:t>.</a:t>
            </a:r>
          </a:p>
          <a:p>
            <a:pPr algn="ctr"/>
            <a:r>
              <a:rPr lang="en-US" b="1" dirty="0" smtClean="0">
                <a:effectLst>
                  <a:outerShdw blurRad="38100" dist="38100" dir="2700000" algn="tl">
                    <a:srgbClr val="000000">
                      <a:alpha val="43137"/>
                    </a:srgbClr>
                  </a:outerShdw>
                </a:effectLst>
                <a:latin typeface="Arial" pitchFamily="34" charset="0"/>
                <a:cs typeface="Arial" pitchFamily="34" charset="0"/>
              </a:rPr>
              <a:t>(Ephesians 6:1-4)</a:t>
            </a:r>
            <a:endParaRPr lang="en-US" b="1" dirty="0">
              <a:effectLst>
                <a:outerShdw blurRad="38100" dist="38100" dir="2700000" algn="tl">
                  <a:srgbClr val="000000">
                    <a:alpha val="43137"/>
                  </a:srgbClr>
                </a:outerShdw>
              </a:effectLst>
              <a:latin typeface="Arial" pitchFamily="34" charset="0"/>
              <a:cs typeface="Arial" pitchFamily="34" charset="0"/>
            </a:endParaRPr>
          </a:p>
          <a:p>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2" name="Rounded Rectangle 1"/>
          <p:cNvSpPr/>
          <p:nvPr/>
        </p:nvSpPr>
        <p:spPr>
          <a:xfrm>
            <a:off x="5791200" y="4648200"/>
            <a:ext cx="3276600" cy="1143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274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fltVal val="0"/>
                                          </p:val>
                                        </p:tav>
                                        <p:tav tm="100000">
                                          <p:val>
                                            <p:strVal val="#ppt_w"/>
                                          </p:val>
                                        </p:tav>
                                      </p:tavLst>
                                    </p:anim>
                                    <p:anim calcmode="lin" valueType="num">
                                      <p:cBhvr>
                                        <p:cTn id="13" dur="5000" fill="hold"/>
                                        <p:tgtEl>
                                          <p:spTgt spid="7"/>
                                        </p:tgtEl>
                                        <p:attrNameLst>
                                          <p:attrName>ppt_h</p:attrName>
                                        </p:attrNameLst>
                                      </p:cBhvr>
                                      <p:tavLst>
                                        <p:tav tm="0">
                                          <p:val>
                                            <p:fltVal val="0"/>
                                          </p:val>
                                        </p:tav>
                                        <p:tav tm="100000">
                                          <p:val>
                                            <p:strVal val="#ppt_h"/>
                                          </p:val>
                                        </p:tav>
                                      </p:tavLst>
                                    </p:anim>
                                    <p:animEffect transition="in" filter="fade">
                                      <p:cBhvr>
                                        <p:cTn id="14" dur="5000"/>
                                        <p:tgtEl>
                                          <p:spTgt spid="7"/>
                                        </p:tgtEl>
                                      </p:cBhvr>
                                    </p:animEffect>
                                  </p:childTnLst>
                                </p:cTn>
                              </p:par>
                            </p:childTnLst>
                          </p:cTn>
                        </p:par>
                        <p:par>
                          <p:cTn id="15" fill="hold">
                            <p:stCondLst>
                              <p:cond delay="8000"/>
                            </p:stCondLst>
                            <p:childTnLst>
                              <p:par>
                                <p:cTn id="16" presetID="6"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577</Words>
  <Application>Microsoft Office PowerPoint</Application>
  <PresentationFormat>On-screen Show (4:3)</PresentationFormat>
  <Paragraphs>40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Lucida Calligraphy</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15</cp:revision>
  <dcterms:created xsi:type="dcterms:W3CDTF">2013-09-03T17:53:53Z</dcterms:created>
  <dcterms:modified xsi:type="dcterms:W3CDTF">2013-09-08T15:21:38Z</dcterms:modified>
</cp:coreProperties>
</file>