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g" ContentType="image/jpeg"/>
  <Override PartName="/ppt/media/image3.jpg" ContentType="image/jpeg"/>
  <Override PartName="/ppt/notesSlides/notesSlide7.xml" ContentType="application/vnd.openxmlformats-officedocument.presentationml.notesSlide+xml"/>
  <Override PartName="/ppt/media/image4.jpg" ContentType="image/jpeg"/>
  <Override PartName="/ppt/notesSlides/notesSlide8.xml" ContentType="application/vnd.openxmlformats-officedocument.presentationml.notesSlide+xml"/>
  <Override PartName="/ppt/media/image5.jpg" ContentType="image/jpeg"/>
  <Override PartName="/ppt/notesSlides/notesSlide9.xml" ContentType="application/vnd.openxmlformats-officedocument.presentationml.notesSlide+xml"/>
  <Override PartName="/ppt/media/image6.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4" r:id="rId3"/>
    <p:sldId id="265" r:id="rId4"/>
    <p:sldId id="266" r:id="rId5"/>
    <p:sldId id="267" r:id="rId6"/>
    <p:sldId id="257" r:id="rId7"/>
    <p:sldId id="258" r:id="rId8"/>
    <p:sldId id="259" r:id="rId9"/>
    <p:sldId id="260" r:id="rId10"/>
    <p:sldId id="261" r:id="rId11"/>
    <p:sldId id="262" r:id="rId12"/>
    <p:sldId id="263" r:id="rId13"/>
  </p:sldIdLst>
  <p:sldSz cx="9144000" cy="6858000" type="screen4x3"/>
  <p:notesSz cx="6858000" cy="9144000"/>
  <p:embeddedFontLst>
    <p:embeddedFont>
      <p:font typeface="Chiller" pitchFamily="82" charset="0"/>
      <p:regular r:id="rId15"/>
    </p:embeddedFont>
    <p:embeddedFont>
      <p:font typeface="Calibri" pitchFamily="34" charset="0"/>
      <p:regular r:id="rId16"/>
      <p:bold r:id="rId17"/>
      <p:italic r:id="rId18"/>
      <p:boldItalic r:id="rId19"/>
    </p:embeddedFont>
    <p:embeddedFont>
      <p:font typeface="Lucida Calligraphy" pitchFamily="66" charset="0"/>
      <p:regular r:id="rId20"/>
    </p:embeddedFont>
    <p:embeddedFont>
      <p:font typeface="Monotype Corsiva" pitchFamily="66" charset="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8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E32CF-56BE-4049-A9B9-F9093C914E97}" type="datetimeFigureOut">
              <a:rPr lang="en-US" smtClean="0"/>
              <a:t>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5ADB1-2492-4277-AF61-0343BA9986A4}" type="slidenum">
              <a:rPr lang="en-US" smtClean="0"/>
              <a:t>‹#›</a:t>
            </a:fld>
            <a:endParaRPr lang="en-US"/>
          </a:p>
        </p:txBody>
      </p:sp>
    </p:spTree>
    <p:extLst>
      <p:ext uri="{BB962C8B-B14F-4D97-AF65-F5344CB8AC3E}">
        <p14:creationId xmlns:p14="http://schemas.microsoft.com/office/powerpoint/2010/main" val="72559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1</a:t>
            </a:fld>
            <a:endParaRPr lang="en-US"/>
          </a:p>
        </p:txBody>
      </p:sp>
    </p:spTree>
    <p:extLst>
      <p:ext uri="{BB962C8B-B14F-4D97-AF65-F5344CB8AC3E}">
        <p14:creationId xmlns:p14="http://schemas.microsoft.com/office/powerpoint/2010/main" val="157158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10</a:t>
            </a:fld>
            <a:endParaRPr lang="en-US"/>
          </a:p>
        </p:txBody>
      </p:sp>
    </p:spTree>
    <p:extLst>
      <p:ext uri="{BB962C8B-B14F-4D97-AF65-F5344CB8AC3E}">
        <p14:creationId xmlns:p14="http://schemas.microsoft.com/office/powerpoint/2010/main" val="388075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11</a:t>
            </a:fld>
            <a:endParaRPr lang="en-US"/>
          </a:p>
        </p:txBody>
      </p:sp>
    </p:spTree>
    <p:extLst>
      <p:ext uri="{BB962C8B-B14F-4D97-AF65-F5344CB8AC3E}">
        <p14:creationId xmlns:p14="http://schemas.microsoft.com/office/powerpoint/2010/main" val="299273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12</a:t>
            </a:fld>
            <a:endParaRPr lang="en-US"/>
          </a:p>
        </p:txBody>
      </p:sp>
    </p:spTree>
    <p:extLst>
      <p:ext uri="{BB962C8B-B14F-4D97-AF65-F5344CB8AC3E}">
        <p14:creationId xmlns:p14="http://schemas.microsoft.com/office/powerpoint/2010/main" val="305946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2</a:t>
            </a:fld>
            <a:endParaRPr lang="en-US"/>
          </a:p>
        </p:txBody>
      </p:sp>
    </p:spTree>
    <p:extLst>
      <p:ext uri="{BB962C8B-B14F-4D97-AF65-F5344CB8AC3E}">
        <p14:creationId xmlns:p14="http://schemas.microsoft.com/office/powerpoint/2010/main" val="93574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3</a:t>
            </a:fld>
            <a:endParaRPr lang="en-US"/>
          </a:p>
        </p:txBody>
      </p:sp>
    </p:spTree>
    <p:extLst>
      <p:ext uri="{BB962C8B-B14F-4D97-AF65-F5344CB8AC3E}">
        <p14:creationId xmlns:p14="http://schemas.microsoft.com/office/powerpoint/2010/main" val="322724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4</a:t>
            </a:fld>
            <a:endParaRPr lang="en-US"/>
          </a:p>
        </p:txBody>
      </p:sp>
    </p:spTree>
    <p:extLst>
      <p:ext uri="{BB962C8B-B14F-4D97-AF65-F5344CB8AC3E}">
        <p14:creationId xmlns:p14="http://schemas.microsoft.com/office/powerpoint/2010/main" val="100182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5</a:t>
            </a:fld>
            <a:endParaRPr lang="en-US"/>
          </a:p>
        </p:txBody>
      </p:sp>
    </p:spTree>
    <p:extLst>
      <p:ext uri="{BB962C8B-B14F-4D97-AF65-F5344CB8AC3E}">
        <p14:creationId xmlns:p14="http://schemas.microsoft.com/office/powerpoint/2010/main" val="65686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6</a:t>
            </a:fld>
            <a:endParaRPr lang="en-US"/>
          </a:p>
        </p:txBody>
      </p:sp>
    </p:spTree>
    <p:extLst>
      <p:ext uri="{BB962C8B-B14F-4D97-AF65-F5344CB8AC3E}">
        <p14:creationId xmlns:p14="http://schemas.microsoft.com/office/powerpoint/2010/main" val="224465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7</a:t>
            </a:fld>
            <a:endParaRPr lang="en-US"/>
          </a:p>
        </p:txBody>
      </p:sp>
    </p:spTree>
    <p:extLst>
      <p:ext uri="{BB962C8B-B14F-4D97-AF65-F5344CB8AC3E}">
        <p14:creationId xmlns:p14="http://schemas.microsoft.com/office/powerpoint/2010/main" val="257436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8</a:t>
            </a:fld>
            <a:endParaRPr lang="en-US"/>
          </a:p>
        </p:txBody>
      </p:sp>
    </p:spTree>
    <p:extLst>
      <p:ext uri="{BB962C8B-B14F-4D97-AF65-F5344CB8AC3E}">
        <p14:creationId xmlns:p14="http://schemas.microsoft.com/office/powerpoint/2010/main" val="418002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5ADB1-2492-4277-AF61-0343BA9986A4}" type="slidenum">
              <a:rPr lang="en-US" smtClean="0"/>
              <a:t>9</a:t>
            </a:fld>
            <a:endParaRPr lang="en-US"/>
          </a:p>
        </p:txBody>
      </p:sp>
    </p:spTree>
    <p:extLst>
      <p:ext uri="{BB962C8B-B14F-4D97-AF65-F5344CB8AC3E}">
        <p14:creationId xmlns:p14="http://schemas.microsoft.com/office/powerpoint/2010/main" val="117277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1094558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934259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3282598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87781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0ED6C-1BFE-4C0E-86C5-83DF18ACEAA9}"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077062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0ED6C-1BFE-4C0E-86C5-83DF18ACEAA9}"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4259524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0ED6C-1BFE-4C0E-86C5-83DF18ACEAA9}" type="datetimeFigureOut">
              <a:rPr lang="en-US" smtClean="0"/>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14534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0ED6C-1BFE-4C0E-86C5-83DF18ACEAA9}" type="datetimeFigureOut">
              <a:rPr lang="en-US" smtClean="0"/>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1540573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0ED6C-1BFE-4C0E-86C5-83DF18ACEAA9}" type="datetimeFigureOut">
              <a:rPr lang="en-US" smtClean="0"/>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954916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0ED6C-1BFE-4C0E-86C5-83DF18ACEAA9}"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010076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0ED6C-1BFE-4C0E-86C5-83DF18ACEAA9}"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708902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0ED6C-1BFE-4C0E-86C5-83DF18ACEAA9}" type="datetimeFigureOut">
              <a:rPr lang="en-US" smtClean="0"/>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40B1E-EAED-4A0C-8E13-17F0FDF64A1E}" type="slidenum">
              <a:rPr lang="en-US" smtClean="0"/>
              <a:t>‹#›</a:t>
            </a:fld>
            <a:endParaRPr lang="en-US"/>
          </a:p>
        </p:txBody>
      </p:sp>
    </p:spTree>
    <p:extLst>
      <p:ext uri="{BB962C8B-B14F-4D97-AF65-F5344CB8AC3E}">
        <p14:creationId xmlns:p14="http://schemas.microsoft.com/office/powerpoint/2010/main" val="3509693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00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426480" y="0"/>
            <a:ext cx="8291052"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cap="none" spc="300" dirty="0" smtClean="0">
                <a:ln>
                  <a:solidFill>
                    <a:srgbClr val="7030A0"/>
                  </a:solidFill>
                  <a:prstDash val="solid"/>
                </a:ln>
                <a:solidFill>
                  <a:srgbClr val="002060"/>
                </a:solidFill>
                <a:effectLst>
                  <a:outerShdw blurRad="88000" dist="50800" dir="5040000" algn="tl">
                    <a:schemeClr val="accent4">
                      <a:tint val="80000"/>
                      <a:satMod val="250000"/>
                      <a:alpha val="45000"/>
                    </a:schemeClr>
                  </a:outerShdw>
                </a:effectLst>
                <a:latin typeface="Monotype Corsiva" pitchFamily="66" charset="0"/>
              </a:rPr>
              <a:t>Objections to PM Serving</a:t>
            </a:r>
            <a:endParaRPr lang="en-US" sz="6000" b="1" cap="none" spc="300" dirty="0">
              <a:ln>
                <a:solidFill>
                  <a:srgbClr val="7030A0"/>
                </a:solidFill>
                <a:prstDash val="solid"/>
              </a:ln>
              <a:solidFill>
                <a:srgbClr val="002060"/>
              </a:solidFill>
              <a:effectLst>
                <a:outerShdw blurRad="88000" dist="50800" dir="5040000" algn="tl">
                  <a:schemeClr val="accent4">
                    <a:tint val="80000"/>
                    <a:satMod val="250000"/>
                    <a:alpha val="45000"/>
                  </a:schemeClr>
                </a:outerShdw>
              </a:effectLst>
              <a:latin typeface="Monotype Corsiva" pitchFamily="66" charset="0"/>
            </a:endParaRPr>
          </a:p>
        </p:txBody>
      </p:sp>
      <p:sp>
        <p:nvSpPr>
          <p:cNvPr id="3" name="Text Box 6"/>
          <p:cNvSpPr txBox="1">
            <a:spLocks noChangeArrowheads="1"/>
          </p:cNvSpPr>
          <p:nvPr/>
        </p:nvSpPr>
        <p:spPr bwMode="auto">
          <a:xfrm>
            <a:off x="6" y="1371600"/>
            <a:ext cx="91440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It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is Unscriptural to eat L.S. on Sunday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Night</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It’s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Unscriptural to eat in presence of others not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eating</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All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Christians must eat in SAME assembly so as to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partake together</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Unscriptural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to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exclude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the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majority</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A Believer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cannot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partake Alone</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Unscriptural not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to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wait </a:t>
            </a:r>
            <a:r>
              <a:rPr lang="en-US" sz="3100" b="1" dirty="0">
                <a:effectLst>
                  <a:outerShdw blurRad="38100" dist="38100" dir="2700000" algn="tl">
                    <a:srgbClr val="000000">
                      <a:alpha val="43137"/>
                    </a:srgbClr>
                  </a:outerShdw>
                </a:effectLst>
                <a:latin typeface="Times New Roman" pitchFamily="18" charset="0"/>
                <a:cs typeface="Times New Roman" pitchFamily="18" charset="0"/>
              </a:rPr>
              <a:t>(tarry) for </a:t>
            </a: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all to be present</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2" name="Group 11"/>
          <p:cNvGrpSpPr/>
          <p:nvPr/>
        </p:nvGrpSpPr>
        <p:grpSpPr>
          <a:xfrm>
            <a:off x="152400" y="2011263"/>
            <a:ext cx="8948854" cy="4922937"/>
            <a:chOff x="152400" y="2011263"/>
            <a:chExt cx="8948854" cy="4922937"/>
          </a:xfrm>
        </p:grpSpPr>
        <p:sp>
          <p:nvSpPr>
            <p:cNvPr id="4" name="Text Box 3"/>
            <p:cNvSpPr txBox="1">
              <a:spLocks noChangeArrowheads="1"/>
            </p:cNvSpPr>
            <p:nvPr/>
          </p:nvSpPr>
          <p:spPr bwMode="auto">
            <a:xfrm>
              <a:off x="152400" y="2011263"/>
              <a:ext cx="8839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Church Assembled (Acts 20:7)</a:t>
              </a:r>
            </a:p>
            <a:p>
              <a:pPr eaLnBrk="0" hangingPunct="0">
                <a:lnSpc>
                  <a:spcPct val="150000"/>
                </a:lnSpc>
                <a:spcBef>
                  <a:spcPct val="50000"/>
                </a:spcBef>
              </a:pP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Disciples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Acts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20:7)</a:t>
              </a:r>
            </a:p>
            <a:p>
              <a:pPr eaLnBrk="0" hangingPunct="0">
                <a:lnSpc>
                  <a:spcPct val="150000"/>
                </a:lnSpc>
                <a:spcBef>
                  <a:spcPct val="50000"/>
                </a:spcBef>
              </a:pP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Need (1 Cor 11:23-29)</a:t>
              </a:r>
            </a:p>
            <a:p>
              <a:pPr eaLnBrk="0" hangingPunct="0">
                <a:lnSpc>
                  <a:spcPct val="150000"/>
                </a:lnSpc>
                <a:spcBef>
                  <a:spcPct val="50000"/>
                </a:spcBef>
              </a:pP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1</a:t>
              </a:r>
              <a:r>
                <a:rPr lang="en-US" sz="3200" b="1" baseline="30000" dirty="0" smtClean="0">
                  <a:solidFill>
                    <a:schemeClr val="tx1">
                      <a:lumMod val="95000"/>
                      <a:lumOff val="5000"/>
                    </a:schemeClr>
                  </a:solidFill>
                  <a:effectLst>
                    <a:outerShdw blurRad="38100" dist="38100" dir="2700000" algn="tl">
                      <a:srgbClr val="C0C0C0"/>
                    </a:outerShdw>
                  </a:effectLst>
                  <a:latin typeface="Times New Roman" pitchFamily="18" charset="0"/>
                </a:rPr>
                <a:t>st</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Day (</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Acts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20:7)</a:t>
              </a:r>
            </a:p>
            <a:p>
              <a:pPr eaLnBrk="0" hangingPunct="0">
                <a:lnSpc>
                  <a:spcPct val="150000"/>
                </a:lnSpc>
                <a:spcBef>
                  <a:spcPct val="50000"/>
                </a:spcBef>
              </a:pP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Bread/F. of Vine (</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Lk 22:19-20)</a:t>
              </a:r>
              <a:endParaRPr lang="en-US" sz="3200" b="1" dirty="0">
                <a:solidFill>
                  <a:schemeClr val="tx1">
                    <a:lumMod val="95000"/>
                    <a:lumOff val="5000"/>
                  </a:schemeClr>
                </a:solidFill>
                <a:effectLst>
                  <a:outerShdw blurRad="38100" dist="38100" dir="2700000" algn="tl">
                    <a:srgbClr val="C0C0C0"/>
                  </a:outerShdw>
                </a:effectLst>
                <a:latin typeface="Times New Roman" pitchFamily="18" charset="0"/>
              </a:endParaRPr>
            </a:p>
          </p:txBody>
        </p:sp>
        <p:sp>
          <p:nvSpPr>
            <p:cNvPr id="5" name="Text Box 3"/>
            <p:cNvSpPr txBox="1">
              <a:spLocks noChangeArrowheads="1"/>
            </p:cNvSpPr>
            <p:nvPr/>
          </p:nvSpPr>
          <p:spPr bwMode="auto">
            <a:xfrm>
              <a:off x="5971478" y="2163663"/>
              <a:ext cx="3124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Place</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Participants</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Reason</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When</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Elements</a:t>
              </a:r>
              <a:endParaRPr lang="en-US" sz="3200" b="1" dirty="0">
                <a:solidFill>
                  <a:srgbClr val="C00000"/>
                </a:solidFill>
                <a:effectLst>
                  <a:outerShdw blurRad="38100" dist="38100" dir="2700000" algn="tl">
                    <a:srgbClr val="C0C0C0"/>
                  </a:outerShdw>
                </a:effectLst>
                <a:latin typeface="Times New Roman" pitchFamily="18" charset="0"/>
              </a:endParaRPr>
            </a:p>
          </p:txBody>
        </p:sp>
        <p:cxnSp>
          <p:nvCxnSpPr>
            <p:cNvPr id="6" name="Straight Arrow Connector 5"/>
            <p:cNvCxnSpPr/>
            <p:nvPr/>
          </p:nvCxnSpPr>
          <p:spPr>
            <a:xfrm>
              <a:off x="304800" y="27432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04800" y="36576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 y="46482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 y="56388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 y="65532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 Box 3"/>
            <p:cNvSpPr txBox="1">
              <a:spLocks noChangeArrowheads="1"/>
            </p:cNvSpPr>
            <p:nvPr/>
          </p:nvSpPr>
          <p:spPr bwMode="auto">
            <a:xfrm>
              <a:off x="5977054" y="2163663"/>
              <a:ext cx="3124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buClr>
                  <a:srgbClr val="CC3300"/>
                </a:buClr>
                <a:buSzPct val="200000"/>
              </a:pPr>
              <a:r>
                <a:rPr lang="en-US" sz="3200" b="1" dirty="0" smtClean="0">
                  <a:solidFill>
                    <a:srgbClr val="002060"/>
                  </a:solidFill>
                  <a:effectLst>
                    <a:outerShdw blurRad="38100" dist="38100" dir="2700000" algn="tl">
                      <a:srgbClr val="C0C0C0"/>
                    </a:outerShdw>
                  </a:effectLst>
                  <a:latin typeface="Times New Roman" pitchFamily="18" charset="0"/>
                </a:rPr>
                <a:t>Place</a:t>
              </a:r>
            </a:p>
            <a:p>
              <a:pPr eaLnBrk="0" hangingPunct="0">
                <a:lnSpc>
                  <a:spcPct val="150000"/>
                </a:lnSpc>
                <a:spcBef>
                  <a:spcPct val="50000"/>
                </a:spcBef>
                <a:buClr>
                  <a:srgbClr val="CC3300"/>
                </a:buClr>
                <a:buSzPct val="200000"/>
              </a:pPr>
              <a:r>
                <a:rPr lang="en-US" sz="3200" b="1" dirty="0" smtClean="0">
                  <a:solidFill>
                    <a:srgbClr val="002060"/>
                  </a:solidFill>
                  <a:effectLst>
                    <a:outerShdw blurRad="38100" dist="38100" dir="2700000" algn="tl">
                      <a:srgbClr val="C0C0C0"/>
                    </a:outerShdw>
                  </a:effectLst>
                  <a:latin typeface="Times New Roman" pitchFamily="18" charset="0"/>
                </a:rPr>
                <a:t>Participants</a:t>
              </a:r>
            </a:p>
            <a:p>
              <a:pPr eaLnBrk="0" hangingPunct="0">
                <a:lnSpc>
                  <a:spcPct val="150000"/>
                </a:lnSpc>
                <a:spcBef>
                  <a:spcPct val="50000"/>
                </a:spcBef>
                <a:buClr>
                  <a:srgbClr val="CC3300"/>
                </a:buClr>
                <a:buSzPct val="200000"/>
              </a:pPr>
              <a:r>
                <a:rPr lang="en-US" sz="3200" b="1" dirty="0" smtClean="0">
                  <a:solidFill>
                    <a:srgbClr val="002060"/>
                  </a:solidFill>
                  <a:effectLst>
                    <a:outerShdw blurRad="38100" dist="38100" dir="2700000" algn="tl">
                      <a:srgbClr val="C0C0C0"/>
                    </a:outerShdw>
                  </a:effectLst>
                  <a:latin typeface="Times New Roman" pitchFamily="18" charset="0"/>
                </a:rPr>
                <a:t>Reason</a:t>
              </a:r>
            </a:p>
            <a:p>
              <a:pPr eaLnBrk="0" hangingPunct="0">
                <a:lnSpc>
                  <a:spcPct val="150000"/>
                </a:lnSpc>
                <a:spcBef>
                  <a:spcPct val="50000"/>
                </a:spcBef>
                <a:buClr>
                  <a:srgbClr val="CC3300"/>
                </a:buClr>
                <a:buSzPct val="200000"/>
              </a:pPr>
              <a:r>
                <a:rPr lang="en-US" sz="3200" b="1" dirty="0" smtClean="0">
                  <a:solidFill>
                    <a:srgbClr val="002060"/>
                  </a:solidFill>
                  <a:effectLst>
                    <a:outerShdw blurRad="38100" dist="38100" dir="2700000" algn="tl">
                      <a:srgbClr val="C0C0C0"/>
                    </a:outerShdw>
                  </a:effectLst>
                  <a:latin typeface="Times New Roman" pitchFamily="18" charset="0"/>
                </a:rPr>
                <a:t>When</a:t>
              </a:r>
            </a:p>
            <a:p>
              <a:pPr eaLnBrk="0" hangingPunct="0">
                <a:lnSpc>
                  <a:spcPct val="150000"/>
                </a:lnSpc>
                <a:spcBef>
                  <a:spcPct val="50000"/>
                </a:spcBef>
                <a:buClr>
                  <a:srgbClr val="CC3300"/>
                </a:buClr>
                <a:buSzPct val="200000"/>
              </a:pPr>
              <a:r>
                <a:rPr lang="en-US" sz="3200" b="1" dirty="0" smtClean="0">
                  <a:solidFill>
                    <a:srgbClr val="002060"/>
                  </a:solidFill>
                  <a:effectLst>
                    <a:outerShdw blurRad="38100" dist="38100" dir="2700000" algn="tl">
                      <a:srgbClr val="C0C0C0"/>
                    </a:outerShdw>
                  </a:effectLst>
                  <a:latin typeface="Times New Roman" pitchFamily="18" charset="0"/>
                </a:rPr>
                <a:t>Elements</a:t>
              </a:r>
              <a:endParaRPr lang="en-US" sz="3200" b="1" dirty="0">
                <a:solidFill>
                  <a:srgbClr val="002060"/>
                </a:solidFill>
                <a:effectLst>
                  <a:outerShdw blurRad="38100" dist="38100" dir="2700000" algn="tl">
                    <a:srgbClr val="C0C0C0"/>
                  </a:outerShdw>
                </a:effectLst>
                <a:latin typeface="Times New Roman" pitchFamily="18" charset="0"/>
              </a:endParaRPr>
            </a:p>
          </p:txBody>
        </p:sp>
      </p:grpSp>
    </p:spTree>
    <p:extLst>
      <p:ext uri="{BB962C8B-B14F-4D97-AF65-F5344CB8AC3E}">
        <p14:creationId xmlns:p14="http://schemas.microsoft.com/office/powerpoint/2010/main" val="3334962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2A976"/>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B2A976"/>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B2A976"/>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B2A976"/>
                                      </p:to>
                                    </p:animClr>
                                  </p:sub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B2A976"/>
                                      </p:to>
                                    </p:animClr>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up)">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4902" y="0"/>
            <a:ext cx="9134232"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spc="300" dirty="0" smtClean="0">
                <a:ln>
                  <a:solidFill>
                    <a:srgbClr val="7030A0"/>
                  </a:solidFill>
                  <a:prstDash val="solid"/>
                </a:ln>
                <a:solidFill>
                  <a:srgbClr val="002060"/>
                </a:solidFill>
                <a:effectLst>
                  <a:outerShdw blurRad="88000" dist="50800" dir="5040000" algn="tl">
                    <a:schemeClr val="accent4">
                      <a:tint val="80000"/>
                      <a:satMod val="250000"/>
                      <a:alpha val="45000"/>
                    </a:schemeClr>
                  </a:outerShdw>
                </a:effectLst>
                <a:latin typeface="Monotype Corsiva" pitchFamily="66" charset="0"/>
              </a:rPr>
              <a:t>A Sunday PM Serving is Scriptural</a:t>
            </a:r>
            <a:endParaRPr lang="en-US" sz="4800" b="1" cap="none" spc="300" dirty="0">
              <a:ln>
                <a:solidFill>
                  <a:srgbClr val="7030A0"/>
                </a:solidFill>
                <a:prstDash val="solid"/>
              </a:ln>
              <a:solidFill>
                <a:srgbClr val="002060"/>
              </a:solidFill>
              <a:effectLst>
                <a:outerShdw blurRad="88000" dist="50800" dir="5040000" algn="tl">
                  <a:schemeClr val="accent4">
                    <a:tint val="80000"/>
                    <a:satMod val="250000"/>
                    <a:alpha val="45000"/>
                  </a:schemeClr>
                </a:outerShdw>
              </a:effectLst>
              <a:latin typeface="Monotype Corsiva" pitchFamily="66" charset="0"/>
            </a:endParaRPr>
          </a:p>
        </p:txBody>
      </p:sp>
      <p:sp>
        <p:nvSpPr>
          <p:cNvPr id="3" name="Text Box 6"/>
          <p:cNvSpPr txBox="1">
            <a:spLocks noChangeArrowheads="1"/>
          </p:cNvSpPr>
          <p:nvPr/>
        </p:nvSpPr>
        <p:spPr bwMode="auto">
          <a:xfrm>
            <a:off x="6" y="1600200"/>
            <a:ext cx="9144000" cy="414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spcBef>
                <a:spcPct val="50000"/>
              </a:spcBef>
              <a:buFont typeface="+mj-lt"/>
              <a:buAutoNum type="arabicPeriod"/>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I will not defend any who “abuse” this right</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spcBef>
                <a:spcPct val="50000"/>
              </a:spcBef>
              <a:buFont typeface="+mj-lt"/>
              <a:buAutoNum type="arabicPeriod"/>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I don’t believe that a church MUST have a PM serving</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spcBef>
                <a:spcPct val="50000"/>
              </a:spcBef>
              <a:buFont typeface="+mj-lt"/>
              <a:buAutoNum type="arabicPeriod"/>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I will honor the autonomy and liberty of churches who do not have a PM serving</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spcBef>
                <a:spcPct val="50000"/>
              </a:spcBef>
              <a:buFont typeface="+mj-lt"/>
              <a:buAutoNum type="arabicPeriod"/>
            </a:pPr>
            <a:r>
              <a:rPr lang="en-US" sz="3100" b="1" dirty="0" smtClean="0">
                <a:effectLst>
                  <a:outerShdw blurRad="38100" dist="38100" dir="2700000" algn="tl">
                    <a:srgbClr val="000000">
                      <a:alpha val="43137"/>
                    </a:srgbClr>
                  </a:outerShdw>
                </a:effectLst>
                <a:latin typeface="Times New Roman" pitchFamily="18" charset="0"/>
                <a:cs typeface="Times New Roman" pitchFamily="18" charset="0"/>
              </a:rPr>
              <a:t>I will not respect those who “bind where God has not bound”</a:t>
            </a:r>
            <a:endParaRPr lang="en-US" sz="31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2630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867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693866"/>
          </a:xfrm>
          <a:prstGeom prst="rect">
            <a:avLst/>
          </a:prstGeom>
          <a:noFill/>
        </p:spPr>
        <p:txBody>
          <a:bodyPr wrap="square" rtlCol="0">
            <a:spAutoFit/>
          </a:bodyPr>
          <a:lstStyle/>
          <a:p>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12</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Therefore, as the elect of God, holy and beloved, put on tender mercies, kindness, humility, meekness, longsuffering;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13</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bearing with one another, and forgiving one another, if anyone has a complaint against another; even as Christ forgave you, so you also must do.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14 </a:t>
            </a:r>
            <a:r>
              <a:rPr lang="en-US" sz="2600" b="1" dirty="0">
                <a:effectLst>
                  <a:outerShdw blurRad="38100" dist="38100" dir="2700000" algn="tl">
                    <a:srgbClr val="000000">
                      <a:alpha val="43137"/>
                    </a:srgbClr>
                  </a:outerShdw>
                </a:effectLst>
                <a:latin typeface="Arial" pitchFamily="34" charset="0"/>
                <a:cs typeface="Arial" pitchFamily="34" charset="0"/>
              </a:rPr>
              <a:t>But above all these things put on love, which is the bond of perfection.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15 </a:t>
            </a:r>
            <a:r>
              <a:rPr lang="en-US" sz="2600" b="1" dirty="0">
                <a:effectLst>
                  <a:outerShdw blurRad="38100" dist="38100" dir="2700000" algn="tl">
                    <a:srgbClr val="000000">
                      <a:alpha val="43137"/>
                    </a:srgbClr>
                  </a:outerShdw>
                </a:effectLst>
                <a:latin typeface="Arial" pitchFamily="34" charset="0"/>
                <a:cs typeface="Arial" pitchFamily="34" charset="0"/>
              </a:rPr>
              <a:t>And let the peace of God rule in your hearts, to which also you were called in one body; and be thankful.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16 </a:t>
            </a:r>
            <a:r>
              <a:rPr lang="en-US" sz="2600" b="1" dirty="0">
                <a:effectLst>
                  <a:outerShdw blurRad="38100" dist="38100" dir="2700000" algn="tl">
                    <a:srgbClr val="000000">
                      <a:alpha val="43137"/>
                    </a:srgbClr>
                  </a:outerShdw>
                </a:effectLst>
                <a:latin typeface="Arial" pitchFamily="34" charset="0"/>
                <a:cs typeface="Arial" pitchFamily="34" charset="0"/>
              </a:rPr>
              <a:t>Let the word of Christ dwell in you richly in all wisdom, teaching and admonishing one another in psalms and hymns and spiritual songs, singing with grace in your hearts to the Lord.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17</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And whatever you do in word or deed, do all in the name of the Lord Jesus, giving thanks to God the Father through Him.</a:t>
            </a:r>
          </a:p>
        </p:txBody>
      </p:sp>
      <p:sp>
        <p:nvSpPr>
          <p:cNvPr id="3" name="Rectangle 2"/>
          <p:cNvSpPr/>
          <p:nvPr/>
        </p:nvSpPr>
        <p:spPr>
          <a:xfrm>
            <a:off x="1134204" y="0"/>
            <a:ext cx="68756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Colossians 3:12-17</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1949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3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693866"/>
          </a:xfrm>
          <a:prstGeom prst="rect">
            <a:avLst/>
          </a:prstGeom>
          <a:noFill/>
        </p:spPr>
        <p:txBody>
          <a:bodyPr wrap="square" rtlCol="0">
            <a:spAutoFit/>
          </a:bodyPr>
          <a:lstStyle/>
          <a:p>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12</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Therefore, as the elect of God, holy and beloved, put on tender mercies, kindness, humility, meekness, longsuffering;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13</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bearing with one another, and forgiving one another, if anyone has a complaint against another; even as Christ forgave you, so you also must do.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14 </a:t>
            </a:r>
            <a:r>
              <a:rPr lang="en-US" sz="2600" b="1" dirty="0">
                <a:effectLst>
                  <a:outerShdw blurRad="38100" dist="38100" dir="2700000" algn="tl">
                    <a:srgbClr val="000000">
                      <a:alpha val="43137"/>
                    </a:srgbClr>
                  </a:outerShdw>
                </a:effectLst>
                <a:latin typeface="Arial" pitchFamily="34" charset="0"/>
                <a:cs typeface="Arial" pitchFamily="34" charset="0"/>
              </a:rPr>
              <a:t>But above all these things put on love, which is the bond of perfection.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15 </a:t>
            </a:r>
            <a:r>
              <a:rPr lang="en-US" sz="2600" b="1" dirty="0">
                <a:effectLst>
                  <a:outerShdw blurRad="38100" dist="38100" dir="2700000" algn="tl">
                    <a:srgbClr val="000000">
                      <a:alpha val="43137"/>
                    </a:srgbClr>
                  </a:outerShdw>
                </a:effectLst>
                <a:latin typeface="Arial" pitchFamily="34" charset="0"/>
                <a:cs typeface="Arial" pitchFamily="34" charset="0"/>
              </a:rPr>
              <a:t>And let the peace of God rule in your hearts, to which also you were called in one body; and be thankful.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16 </a:t>
            </a:r>
            <a:r>
              <a:rPr lang="en-US" sz="2600" b="1" dirty="0">
                <a:effectLst>
                  <a:outerShdw blurRad="38100" dist="38100" dir="2700000" algn="tl">
                    <a:srgbClr val="000000">
                      <a:alpha val="43137"/>
                    </a:srgbClr>
                  </a:outerShdw>
                </a:effectLst>
                <a:latin typeface="Arial" pitchFamily="34" charset="0"/>
                <a:cs typeface="Arial" pitchFamily="34" charset="0"/>
              </a:rPr>
              <a:t>Let the word of Christ dwell in you richly in all wisdom, teaching and admonishing one another in psalms and hymns and spiritual songs, singing with grace in your hearts to the Lord.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17</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And whatever you do in word or deed, do all in the name of the Lord Jesus, giving thanks to God the Father through Him.</a:t>
            </a:r>
          </a:p>
        </p:txBody>
      </p:sp>
      <p:sp>
        <p:nvSpPr>
          <p:cNvPr id="3" name="Rectangle 2"/>
          <p:cNvSpPr/>
          <p:nvPr/>
        </p:nvSpPr>
        <p:spPr>
          <a:xfrm>
            <a:off x="1134204" y="0"/>
            <a:ext cx="68756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Colossians 3:12-17</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0" y="838200"/>
            <a:ext cx="9144000" cy="5693866"/>
          </a:xfrm>
          <a:prstGeom prst="rect">
            <a:avLst/>
          </a:prstGeom>
          <a:noFill/>
        </p:spPr>
        <p:txBody>
          <a:bodyPr wrap="square" rtlCol="0">
            <a:spAutoFit/>
          </a:bodyPr>
          <a:lstStyle/>
          <a:p>
            <a:r>
              <a:rPr lang="en-US" sz="2600" b="1" i="1" baseline="30000" dirty="0">
                <a:solidFill>
                  <a:srgbClr val="FF0000"/>
                </a:solidFill>
                <a:latin typeface="Arial" pitchFamily="34" charset="0"/>
                <a:cs typeface="Arial" pitchFamily="34" charset="0"/>
              </a:rPr>
              <a:t>12</a:t>
            </a:r>
            <a:r>
              <a:rPr lang="en-US" sz="2600" b="1" baseline="30000" dirty="0">
                <a:latin typeface="Arial" pitchFamily="34" charset="0"/>
                <a:cs typeface="Arial" pitchFamily="34" charset="0"/>
              </a:rPr>
              <a:t> </a:t>
            </a:r>
            <a:r>
              <a:rPr lang="en-US" sz="2600" b="1" dirty="0">
                <a:latin typeface="Arial" pitchFamily="34" charset="0"/>
                <a:cs typeface="Arial" pitchFamily="34" charset="0"/>
              </a:rPr>
              <a:t>Therefore, as the elect of God, holy and beloved, put on tender mercies, kindness, humility, meekness, longsuffering; </a:t>
            </a:r>
            <a:r>
              <a:rPr lang="en-US" sz="2600" b="1" i="1" baseline="30000" dirty="0">
                <a:solidFill>
                  <a:srgbClr val="FF0000"/>
                </a:solidFill>
                <a:latin typeface="Arial" pitchFamily="34" charset="0"/>
                <a:cs typeface="Arial" pitchFamily="34" charset="0"/>
              </a:rPr>
              <a:t>13</a:t>
            </a:r>
            <a:r>
              <a:rPr lang="en-US" sz="2600" b="1" baseline="30000" dirty="0">
                <a:latin typeface="Arial" pitchFamily="34" charset="0"/>
                <a:cs typeface="Arial" pitchFamily="34" charset="0"/>
              </a:rPr>
              <a:t> </a:t>
            </a:r>
            <a:r>
              <a:rPr lang="en-US" sz="2600" b="1" dirty="0">
                <a:latin typeface="Arial" pitchFamily="34" charset="0"/>
                <a:cs typeface="Arial" pitchFamily="34" charset="0"/>
              </a:rPr>
              <a:t>bearing with one another, and forgiving one another, if anyone has a complaint against another; even as Christ forgave you, so you also must do. </a:t>
            </a:r>
            <a:r>
              <a:rPr lang="en-US" sz="2600" b="1" i="1" baseline="30000" dirty="0">
                <a:solidFill>
                  <a:srgbClr val="FF0000"/>
                </a:solidFill>
                <a:latin typeface="Arial" pitchFamily="34" charset="0"/>
                <a:cs typeface="Arial" pitchFamily="34" charset="0"/>
              </a:rPr>
              <a:t>14 </a:t>
            </a:r>
            <a:r>
              <a:rPr lang="en-US" sz="2600" b="1" dirty="0">
                <a:latin typeface="Arial" pitchFamily="34" charset="0"/>
                <a:cs typeface="Arial" pitchFamily="34" charset="0"/>
              </a:rPr>
              <a:t>But above all these things put on love, which is the bond of perfection. </a:t>
            </a:r>
            <a:r>
              <a:rPr lang="en-US" sz="2600" b="1" i="1" baseline="30000" dirty="0">
                <a:solidFill>
                  <a:srgbClr val="FF0000"/>
                </a:solidFill>
                <a:latin typeface="Arial" pitchFamily="34" charset="0"/>
                <a:cs typeface="Arial" pitchFamily="34" charset="0"/>
              </a:rPr>
              <a:t>15 </a:t>
            </a:r>
            <a:r>
              <a:rPr lang="en-US" sz="2600" b="1" dirty="0">
                <a:latin typeface="Arial" pitchFamily="34" charset="0"/>
                <a:cs typeface="Arial" pitchFamily="34" charset="0"/>
              </a:rPr>
              <a:t>And let the peace of God rule in your hearts, to which also you were called in one body; and be thankful. </a:t>
            </a:r>
            <a:r>
              <a:rPr lang="en-US" sz="2600" b="1" i="1" baseline="30000" dirty="0">
                <a:solidFill>
                  <a:srgbClr val="FF0000"/>
                </a:solidFill>
                <a:latin typeface="Arial" pitchFamily="34" charset="0"/>
                <a:cs typeface="Arial" pitchFamily="34" charset="0"/>
              </a:rPr>
              <a:t>16 </a:t>
            </a:r>
            <a:r>
              <a:rPr lang="en-US" sz="2600" b="1" dirty="0">
                <a:latin typeface="Arial" pitchFamily="34" charset="0"/>
                <a:cs typeface="Arial" pitchFamily="34" charset="0"/>
              </a:rPr>
              <a:t>Let the word of Christ dwell in you richly in all wisdom, teaching and admonishing one another in psalms and hymns and spiritual songs, singing with grace in your hearts to the Lord. </a:t>
            </a:r>
            <a:r>
              <a:rPr lang="en-US" sz="2600" b="1" i="1" baseline="30000" dirty="0">
                <a:solidFill>
                  <a:srgbClr val="FF0000"/>
                </a:solidFill>
                <a:latin typeface="Arial" pitchFamily="34" charset="0"/>
                <a:cs typeface="Arial" pitchFamily="34" charset="0"/>
              </a:rPr>
              <a:t>17</a:t>
            </a:r>
            <a:r>
              <a:rPr lang="en-US" sz="2600" b="1" baseline="30000" dirty="0">
                <a:latin typeface="Arial" pitchFamily="34" charset="0"/>
                <a:cs typeface="Arial" pitchFamily="34" charset="0"/>
              </a:rPr>
              <a:t> </a:t>
            </a:r>
            <a:r>
              <a:rPr lang="en-US" sz="2600" b="1" u="sng" dirty="0">
                <a:solidFill>
                  <a:srgbClr val="FF0000"/>
                </a:solidFill>
                <a:latin typeface="Arial" pitchFamily="34" charset="0"/>
                <a:cs typeface="Arial" pitchFamily="34" charset="0"/>
              </a:rPr>
              <a:t>And whatever you do in word or deed, do all in the name of the Lord Jesus</a:t>
            </a:r>
            <a:r>
              <a:rPr lang="en-US" sz="2600" b="1" dirty="0">
                <a:latin typeface="Arial" pitchFamily="34" charset="0"/>
                <a:cs typeface="Arial" pitchFamily="34" charset="0"/>
              </a:rPr>
              <a:t>, giving thanks to God the Father through Him.</a:t>
            </a:r>
          </a:p>
        </p:txBody>
      </p:sp>
    </p:spTree>
    <p:extLst>
      <p:ext uri="{BB962C8B-B14F-4D97-AF65-F5344CB8AC3E}">
        <p14:creationId xmlns:p14="http://schemas.microsoft.com/office/powerpoint/2010/main" val="34328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634063" y="-8237"/>
            <a:ext cx="7875874"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C</a:t>
            </a:r>
            <a:r>
              <a:rPr lang="en-US" sz="9600" b="1" cap="none" spc="600" dirty="0" smtClean="0">
                <a:ln/>
                <a:solidFill>
                  <a:srgbClr val="FFC000"/>
                </a:solidFill>
                <a:effectLst>
                  <a:outerShdw blurRad="38100" dist="38100" dir="2700000" algn="tl">
                    <a:srgbClr val="000000">
                      <a:alpha val="43137"/>
                    </a:srgbClr>
                  </a:outerShdw>
                </a:effectLst>
                <a:latin typeface="Chiller" pitchFamily="82" charset="0"/>
              </a:rPr>
              <a:t>O</a:t>
            </a: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N</a:t>
            </a:r>
            <a:r>
              <a:rPr lang="en-US" sz="9600" b="1" cap="none" spc="600" dirty="0" smtClean="0">
                <a:ln/>
                <a:solidFill>
                  <a:srgbClr val="00B0F0"/>
                </a:solidFill>
                <a:effectLst>
                  <a:outerShdw blurRad="38100" dist="38100" dir="2700000" algn="tl">
                    <a:srgbClr val="000000">
                      <a:alpha val="43137"/>
                    </a:srgbClr>
                  </a:outerShdw>
                </a:effectLst>
                <a:latin typeface="Chiller" pitchFamily="82" charset="0"/>
              </a:rPr>
              <a:t>TRO</a:t>
            </a:r>
            <a:r>
              <a:rPr lang="en-US" sz="9600" b="1" cap="none" spc="600" dirty="0" smtClean="0">
                <a:ln/>
                <a:solidFill>
                  <a:srgbClr val="7030A0"/>
                </a:solidFill>
                <a:effectLst>
                  <a:outerShdw blurRad="38100" dist="38100" dir="2700000" algn="tl">
                    <a:srgbClr val="000000">
                      <a:alpha val="43137"/>
                    </a:srgbClr>
                  </a:outerShdw>
                </a:effectLst>
                <a:latin typeface="Chiller" pitchFamily="82" charset="0"/>
              </a:rPr>
              <a:t>VER</a:t>
            </a: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S</a:t>
            </a:r>
            <a:r>
              <a:rPr lang="en-US" sz="9600" b="1" cap="none" spc="600" dirty="0" smtClean="0">
                <a:ln/>
                <a:solidFill>
                  <a:schemeClr val="bg1"/>
                </a:solidFill>
                <a:effectLst>
                  <a:outerShdw blurRad="38100" dist="38100" dir="2700000" algn="tl">
                    <a:srgbClr val="000000">
                      <a:alpha val="43137"/>
                    </a:srgbClr>
                  </a:outerShdw>
                </a:effectLst>
                <a:latin typeface="Chiller" pitchFamily="82" charset="0"/>
              </a:rPr>
              <a:t>IES</a:t>
            </a:r>
            <a:endParaRPr lang="en-US" sz="9600" b="1" cap="none" spc="600" dirty="0">
              <a:ln/>
              <a:solidFill>
                <a:schemeClr val="bg1"/>
              </a:solidFill>
              <a:effectLst>
                <a:outerShdw blurRad="38100" dist="38100" dir="2700000" algn="tl">
                  <a:srgbClr val="000000">
                    <a:alpha val="43137"/>
                  </a:srgbClr>
                </a:outerShdw>
              </a:effectLst>
              <a:latin typeface="Chiller" pitchFamily="82" charset="0"/>
            </a:endParaRPr>
          </a:p>
        </p:txBody>
      </p:sp>
      <p:sp>
        <p:nvSpPr>
          <p:cNvPr id="4" name="Rectangle 3"/>
          <p:cNvSpPr/>
          <p:nvPr/>
        </p:nvSpPr>
        <p:spPr>
          <a:xfrm>
            <a:off x="395161" y="4419600"/>
            <a:ext cx="8353697" cy="2308324"/>
          </a:xfrm>
          <a:prstGeom prst="rect">
            <a:avLst/>
          </a:prstGeom>
          <a:noFill/>
        </p:spPr>
        <p:txBody>
          <a:bodyPr wrap="none" lIns="91440" tIns="45720" rIns="91440" bIns="45720">
            <a:spAutoFit/>
          </a:bodyPr>
          <a:lstStyle/>
          <a:p>
            <a:pPr algn="ctr"/>
            <a:r>
              <a:rPr lang="en-US" sz="4800" b="1" cap="none"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Is it Scriptural</a:t>
            </a:r>
          </a:p>
          <a:p>
            <a:pPr algn="ctr"/>
            <a:r>
              <a:rPr lang="en-US" sz="4800" b="1" cap="none"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to offer the Lord’s Supper</a:t>
            </a:r>
          </a:p>
          <a:p>
            <a:pPr algn="ctr"/>
            <a:r>
              <a:rPr lang="en-US" sz="4800" b="1"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in a Sunday PM Service?</a:t>
            </a:r>
            <a:endParaRPr lang="en-US" sz="4800" b="1" cap="none"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56679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10200" y="-392491"/>
            <a:ext cx="4038600" cy="2775293"/>
          </a:xfrm>
          <a:prstGeom prst="rect">
            <a:avLst/>
          </a:prstGeom>
          <a:effectLst>
            <a:softEdge rad="635000"/>
          </a:effectLst>
        </p:spPr>
      </p:pic>
      <p:sp>
        <p:nvSpPr>
          <p:cNvPr id="4" name="TextBox 3"/>
          <p:cNvSpPr txBox="1"/>
          <p:nvPr/>
        </p:nvSpPr>
        <p:spPr>
          <a:xfrm>
            <a:off x="0" y="2272129"/>
            <a:ext cx="9147717" cy="4585871"/>
          </a:xfrm>
          <a:prstGeom prst="rect">
            <a:avLst/>
          </a:prstGeom>
          <a:solidFill>
            <a:srgbClr val="FFFFFF">
              <a:alpha val="50196"/>
            </a:srgbClr>
          </a:solidFill>
        </p:spPr>
        <p:txBody>
          <a:bodyPr wrap="square" rtlCol="0">
            <a:spAutoFit/>
          </a:bodyPr>
          <a:lstStyle/>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Luke 22:14-20</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When the hour had come, He sat down, and the twelve apostles with Him. Then He said to them, with fervent desire I have desired to eat this Passover with you before I suffer; for I say to you, I will no longer eat of it until it is fulfilled in the kingdom of God.</a:t>
            </a:r>
            <a:r>
              <a:rPr lang="en-US"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Then He took the cup, and gave thanks, and said, take this and divide it among yourselves; for I say to you, I will not drink of the fruit of the vine until the kingdom of God comes. And He took bread, gave thanks and broke it, and gave it to them, saying, this is My body which is given for you; do this in remembrance of Me.</a:t>
            </a:r>
            <a:r>
              <a:rPr lang="en-US"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Likewise He also took the cup after supper, saying, this cup is the new covenant in My blood, which is shed for you. </a:t>
            </a:r>
            <a:endParaRPr lang="en-US" sz="2400" dirty="0"/>
          </a:p>
        </p:txBody>
      </p:sp>
      <p:sp>
        <p:nvSpPr>
          <p:cNvPr id="2" name="Rounded Rectangle 1"/>
          <p:cNvSpPr/>
          <p:nvPr/>
        </p:nvSpPr>
        <p:spPr>
          <a:xfrm>
            <a:off x="3200400" y="5715000"/>
            <a:ext cx="4038600" cy="381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4413" y="0"/>
            <a:ext cx="5795176"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cap="none" spc="300" dirty="0" smtClean="0">
                <a:ln>
                  <a:solidFill>
                    <a:srgbClr val="7030A0"/>
                  </a:solidFill>
                  <a:prstDash val="solid"/>
                </a:ln>
                <a:effectLst>
                  <a:outerShdw blurRad="88000" dist="50800" dir="5040000" algn="tl">
                    <a:schemeClr val="accent4">
                      <a:tint val="80000"/>
                      <a:satMod val="250000"/>
                      <a:alpha val="45000"/>
                    </a:schemeClr>
                  </a:outerShdw>
                </a:effectLst>
                <a:latin typeface="Monotype Corsiva" pitchFamily="66" charset="0"/>
              </a:rPr>
              <a:t>The Lord’s Supper</a:t>
            </a:r>
            <a:endParaRPr lang="en-US" sz="6000" b="1" cap="none" spc="300" dirty="0">
              <a:ln>
                <a:solidFill>
                  <a:srgbClr val="7030A0"/>
                </a:solidFill>
                <a:prstDash val="solid"/>
              </a:ln>
              <a:effectLst>
                <a:outerShdw blurRad="88000" dist="50800" dir="5040000" algn="tl">
                  <a:schemeClr val="accent4">
                    <a:tint val="80000"/>
                    <a:satMod val="250000"/>
                    <a:alpha val="45000"/>
                  </a:schemeClr>
                </a:outerShdw>
              </a:effectLst>
              <a:latin typeface="Monotype Corsiva" pitchFamily="66" charset="0"/>
            </a:endParaRPr>
          </a:p>
        </p:txBody>
      </p:sp>
    </p:spTree>
    <p:extLst>
      <p:ext uri="{BB962C8B-B14F-4D97-AF65-F5344CB8AC3E}">
        <p14:creationId xmlns:p14="http://schemas.microsoft.com/office/powerpoint/2010/main" val="1747026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2000"/>
                                        <p:tgtEl>
                                          <p:spTgt spid="4">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2000"/>
                                        <p:tgtEl>
                                          <p:spTgt spid="4">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2000"/>
                                        <p:tgtEl>
                                          <p:spTgt spid="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ppt_x</p:attrName>
                                        </p:attrNameLst>
                                      </p:cBhvr>
                                      <p:tavLst>
                                        <p:tav tm="0">
                                          <p:val>
                                            <p:strVal val="#ppt_x"/>
                                          </p:val>
                                        </p:tav>
                                        <p:tav tm="100000">
                                          <p:val>
                                            <p:strVal val="#ppt_x"/>
                                          </p:val>
                                        </p:tav>
                                      </p:tavLst>
                                    </p:anim>
                                    <p:anim calcmode="lin" valueType="num">
                                      <p:cBhvr>
                                        <p:cTn id="2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62600" y="2482507"/>
            <a:ext cx="4038600" cy="2775293"/>
          </a:xfrm>
          <a:prstGeom prst="rect">
            <a:avLst/>
          </a:prstGeom>
          <a:effectLst>
            <a:softEdge rad="635000"/>
          </a:effectLst>
        </p:spPr>
      </p:pic>
      <p:sp>
        <p:nvSpPr>
          <p:cNvPr id="3" name="TextBox 2"/>
          <p:cNvSpPr txBox="1"/>
          <p:nvPr/>
        </p:nvSpPr>
        <p:spPr>
          <a:xfrm>
            <a:off x="1676400" y="4495800"/>
            <a:ext cx="7162800" cy="2308324"/>
          </a:xfrm>
          <a:prstGeom prst="rect">
            <a:avLst/>
          </a:prstGeom>
          <a:solidFill>
            <a:srgbClr val="FFFFFF">
              <a:alpha val="69804"/>
            </a:srgbClr>
          </a:solidFill>
        </p:spPr>
        <p:txBody>
          <a:bodyPr wrap="square" rtlCol="0">
            <a:spAutoFit/>
          </a:bodyPr>
          <a:lstStyle/>
          <a:p>
            <a:r>
              <a:rPr lang="en-US" b="1" dirty="0">
                <a:effectLst>
                  <a:outerShdw blurRad="38100" dist="38100" dir="2700000" algn="tl">
                    <a:srgbClr val="000000">
                      <a:alpha val="43137"/>
                    </a:srgbClr>
                  </a:outerShdw>
                </a:effectLst>
                <a:latin typeface="Arial" pitchFamily="34" charset="0"/>
                <a:cs typeface="Arial" pitchFamily="34" charset="0"/>
              </a:rPr>
              <a:t>For I received from the Lord that which I also delivered to you: that the Lord Jesus on the same night in which He was betrayed took bread; </a:t>
            </a:r>
            <a:r>
              <a:rPr lang="en-US" b="1" dirty="0" smtClean="0">
                <a:effectLst>
                  <a:outerShdw blurRad="38100" dist="38100" dir="2700000" algn="tl">
                    <a:srgbClr val="000000">
                      <a:alpha val="43137"/>
                    </a:srgbClr>
                  </a:outerShdw>
                </a:effectLst>
                <a:latin typeface="Arial" pitchFamily="34" charset="0"/>
                <a:cs typeface="Arial" pitchFamily="34" charset="0"/>
              </a:rPr>
              <a:t>and </a:t>
            </a:r>
            <a:r>
              <a:rPr lang="en-US" b="1" dirty="0">
                <a:effectLst>
                  <a:outerShdw blurRad="38100" dist="38100" dir="2700000" algn="tl">
                    <a:srgbClr val="000000">
                      <a:alpha val="43137"/>
                    </a:srgbClr>
                  </a:outerShdw>
                </a:effectLst>
                <a:latin typeface="Arial" pitchFamily="34" charset="0"/>
                <a:cs typeface="Arial" pitchFamily="34" charset="0"/>
              </a:rPr>
              <a:t>when He had given thanks, He broke it and said, t</a:t>
            </a:r>
            <a:r>
              <a:rPr lang="en-US" b="1" dirty="0" smtClean="0">
                <a:effectLst>
                  <a:outerShdw blurRad="38100" dist="38100" dir="2700000" algn="tl">
                    <a:srgbClr val="000000">
                      <a:alpha val="43137"/>
                    </a:srgbClr>
                  </a:outerShdw>
                </a:effectLst>
                <a:latin typeface="Arial" pitchFamily="34" charset="0"/>
                <a:cs typeface="Arial" pitchFamily="34" charset="0"/>
              </a:rPr>
              <a:t>ake</a:t>
            </a:r>
            <a:r>
              <a:rPr lang="en-US" b="1" dirty="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eat; </a:t>
            </a:r>
            <a:r>
              <a:rPr lang="en-US" b="1" dirty="0">
                <a:effectLst>
                  <a:outerShdw blurRad="38100" dist="38100" dir="2700000" algn="tl">
                    <a:srgbClr val="000000">
                      <a:alpha val="43137"/>
                    </a:srgbClr>
                  </a:outerShdw>
                </a:effectLst>
                <a:latin typeface="Arial" pitchFamily="34" charset="0"/>
                <a:cs typeface="Arial" pitchFamily="34" charset="0"/>
              </a:rPr>
              <a:t>this is My body which is </a:t>
            </a:r>
            <a:r>
              <a:rPr lang="en-US" b="1" dirty="0" smtClean="0">
                <a:effectLst>
                  <a:outerShdw blurRad="38100" dist="38100" dir="2700000" algn="tl">
                    <a:srgbClr val="000000">
                      <a:alpha val="43137"/>
                    </a:srgbClr>
                  </a:outerShdw>
                </a:effectLst>
                <a:latin typeface="Arial" pitchFamily="34" charset="0"/>
                <a:cs typeface="Arial" pitchFamily="34" charset="0"/>
              </a:rPr>
              <a:t>broken </a:t>
            </a:r>
            <a:r>
              <a:rPr lang="en-US" b="1" dirty="0">
                <a:effectLst>
                  <a:outerShdw blurRad="38100" dist="38100" dir="2700000" algn="tl">
                    <a:srgbClr val="000000">
                      <a:alpha val="43137"/>
                    </a:srgbClr>
                  </a:outerShdw>
                </a:effectLst>
                <a:latin typeface="Arial" pitchFamily="34" charset="0"/>
                <a:cs typeface="Arial" pitchFamily="34" charset="0"/>
              </a:rPr>
              <a:t>for you; do this in remembrance of Me</a:t>
            </a:r>
            <a:r>
              <a:rPr lang="en-US" b="1" dirty="0" smtClean="0">
                <a:effectLst>
                  <a:outerShdw blurRad="38100" dist="38100" dir="2700000" algn="tl">
                    <a:srgbClr val="000000">
                      <a:alpha val="43137"/>
                    </a:srgbClr>
                  </a:outerShdw>
                </a:effectLst>
                <a:latin typeface="Arial" pitchFamily="34" charset="0"/>
                <a:cs typeface="Arial" pitchFamily="34" charset="0"/>
              </a:rPr>
              <a:t>.</a:t>
            </a:r>
            <a:r>
              <a:rPr lang="en-US"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b="1" dirty="0">
                <a:effectLst>
                  <a:outerShdw blurRad="38100" dist="38100" dir="2700000" algn="tl">
                    <a:srgbClr val="000000">
                      <a:alpha val="43137"/>
                    </a:srgbClr>
                  </a:outerShdw>
                </a:effectLst>
                <a:latin typeface="Arial" pitchFamily="34" charset="0"/>
                <a:cs typeface="Arial" pitchFamily="34" charset="0"/>
              </a:rPr>
              <a:t>In the same manner He also took the cup after supper, saying, t</a:t>
            </a:r>
            <a:r>
              <a:rPr lang="en-US" b="1" dirty="0" smtClean="0">
                <a:effectLst>
                  <a:outerShdw blurRad="38100" dist="38100" dir="2700000" algn="tl">
                    <a:srgbClr val="000000">
                      <a:alpha val="43137"/>
                    </a:srgbClr>
                  </a:outerShdw>
                </a:effectLst>
                <a:latin typeface="Arial" pitchFamily="34" charset="0"/>
                <a:cs typeface="Arial" pitchFamily="34" charset="0"/>
              </a:rPr>
              <a:t>his </a:t>
            </a:r>
            <a:r>
              <a:rPr lang="en-US" b="1" dirty="0">
                <a:effectLst>
                  <a:outerShdw blurRad="38100" dist="38100" dir="2700000" algn="tl">
                    <a:srgbClr val="000000">
                      <a:alpha val="43137"/>
                    </a:srgbClr>
                  </a:outerShdw>
                </a:effectLst>
                <a:latin typeface="Arial" pitchFamily="34" charset="0"/>
                <a:cs typeface="Arial" pitchFamily="34" charset="0"/>
              </a:rPr>
              <a:t>cup is the new covenant in My blood. This do, as often as you drink it, in remembrance of </a:t>
            </a:r>
            <a:r>
              <a:rPr lang="en-US" b="1" dirty="0" smtClean="0">
                <a:effectLst>
                  <a:outerShdw blurRad="38100" dist="38100" dir="2700000" algn="tl">
                    <a:srgbClr val="000000">
                      <a:alpha val="43137"/>
                    </a:srgbClr>
                  </a:outerShdw>
                </a:effectLst>
                <a:latin typeface="Arial" pitchFamily="34" charset="0"/>
                <a:cs typeface="Arial" pitchFamily="34" charset="0"/>
              </a:rPr>
              <a:t>Me.</a:t>
            </a:r>
          </a:p>
          <a:p>
            <a:pPr algn="ctr"/>
            <a:r>
              <a:rPr lang="en-US" b="1" dirty="0">
                <a:effectLst>
                  <a:outerShdw blurRad="38100" dist="38100" dir="2700000" algn="tl">
                    <a:srgbClr val="000000">
                      <a:alpha val="43137"/>
                    </a:srgbClr>
                  </a:outerShdw>
                </a:effectLst>
                <a:latin typeface="Arial" pitchFamily="34" charset="0"/>
                <a:cs typeface="Arial" pitchFamily="34" charset="0"/>
              </a:rPr>
              <a:t>(</a:t>
            </a:r>
            <a:r>
              <a:rPr lang="en-US" b="1" dirty="0" smtClean="0">
                <a:effectLst>
                  <a:outerShdw blurRad="38100" dist="38100" dir="2700000" algn="tl">
                    <a:srgbClr val="000000">
                      <a:alpha val="43137"/>
                    </a:srgbClr>
                  </a:outerShdw>
                </a:effectLst>
                <a:latin typeface="Arial" pitchFamily="34" charset="0"/>
                <a:cs typeface="Arial" pitchFamily="34" charset="0"/>
              </a:rPr>
              <a:t>1 Cor 11:23-25).</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1739590" y="6129453"/>
            <a:ext cx="6096000" cy="381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4495800"/>
            <a:ext cx="7162800" cy="1200329"/>
          </a:xfrm>
          <a:prstGeom prst="rect">
            <a:avLst/>
          </a:prstGeom>
          <a:solidFill>
            <a:srgbClr val="FFFFFF">
              <a:alpha val="69804"/>
            </a:srgbClr>
          </a:solidFill>
        </p:spPr>
        <p:txBody>
          <a:bodyPr wrap="square" rtlCol="0">
            <a:spAutoFit/>
          </a:bodyPr>
          <a:lstStyle/>
          <a:p>
            <a:r>
              <a:rPr lang="en-US" b="1" dirty="0">
                <a:effectLst>
                  <a:outerShdw blurRad="38100" dist="38100" dir="2700000" algn="tl">
                    <a:srgbClr val="000000">
                      <a:alpha val="43137"/>
                    </a:srgbClr>
                  </a:outerShdw>
                </a:effectLst>
                <a:latin typeface="Arial" pitchFamily="34" charset="0"/>
                <a:cs typeface="Arial" pitchFamily="34" charset="0"/>
              </a:rPr>
              <a:t>Now on the first day of the week, when the disciples came together to break bread, Paul, ready to depart the next day, spoke to them and continued his message until midnight.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(Acts 20:7)</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1704278" y="4495800"/>
            <a:ext cx="3629722" cy="381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972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2000"/>
                                        <p:tgtEl>
                                          <p:spTgt spid="4"/>
                                        </p:tgtEl>
                                      </p:cBhvr>
                                    </p:animEffect>
                                  </p:childTnLst>
                                </p:cTn>
                              </p:par>
                            </p:childTnLst>
                          </p:cTn>
                        </p:par>
                        <p:par>
                          <p:cTn id="14" fill="hold">
                            <p:stCondLst>
                              <p:cond delay="4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3"/>
                                        </p:tgtEl>
                                      </p:cBhvr>
                                    </p:animEffect>
                                    <p:set>
                                      <p:cBhvr>
                                        <p:cTn id="24" dur="1" fill="hold">
                                          <p:stCondLst>
                                            <p:cond delay="19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ppt_x</p:attrName>
                                        </p:attrNameLst>
                                      </p:cBhvr>
                                      <p:tavLst>
                                        <p:tav tm="0">
                                          <p:val>
                                            <p:strVal val="#ppt_x"/>
                                          </p:val>
                                        </p:tav>
                                        <p:tav tm="100000">
                                          <p:val>
                                            <p:strVal val="#ppt_x"/>
                                          </p:val>
                                        </p:tav>
                                      </p:tavLst>
                                    </p:anim>
                                    <p:anim calcmode="lin" valueType="num">
                                      <p:cBhvr>
                                        <p:cTn id="32" dur="2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9" name="Rectangle 18"/>
          <p:cNvSpPr/>
          <p:nvPr/>
        </p:nvSpPr>
        <p:spPr>
          <a:xfrm>
            <a:off x="1674413" y="0"/>
            <a:ext cx="5795176"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cap="none" spc="300" dirty="0" smtClean="0">
                <a:ln>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Monotype Corsiva" pitchFamily="66" charset="0"/>
              </a:rPr>
              <a:t>The Lord’s Supper</a:t>
            </a:r>
            <a:endParaRPr lang="en-US" sz="6000" b="1" cap="none" spc="300" dirty="0">
              <a:ln>
                <a:solidFill>
                  <a:schemeClr val="bg1"/>
                </a:solidFill>
                <a:prstDash val="solid"/>
              </a:ln>
              <a:solidFill>
                <a:schemeClr val="bg1"/>
              </a:solidFill>
              <a:effectLst>
                <a:outerShdw blurRad="88000" dist="50800" dir="5040000" algn="tl">
                  <a:schemeClr val="accent4">
                    <a:tint val="80000"/>
                    <a:satMod val="250000"/>
                    <a:alpha val="45000"/>
                  </a:schemeClr>
                </a:outerShdw>
              </a:effectLst>
              <a:latin typeface="Monotype Corsiva" pitchFamily="66" charset="0"/>
            </a:endParaRPr>
          </a:p>
        </p:txBody>
      </p:sp>
      <p:sp>
        <p:nvSpPr>
          <p:cNvPr id="2" name="TextBox 1"/>
          <p:cNvSpPr txBox="1"/>
          <p:nvPr/>
        </p:nvSpPr>
        <p:spPr>
          <a:xfrm>
            <a:off x="152400" y="26075"/>
            <a:ext cx="8839200" cy="2031325"/>
          </a:xfrm>
          <a:prstGeom prst="rect">
            <a:avLst/>
          </a:prstGeom>
          <a:solidFill>
            <a:srgbClr val="FFFFFF">
              <a:alpha val="69804"/>
            </a:srgbClr>
          </a:solidFill>
          <a:effectLst>
            <a:softEdge rad="31750"/>
          </a:effectLst>
        </p:spPr>
        <p:txBody>
          <a:bodyPr wrap="square" rtlCol="0">
            <a:spAutoFit/>
          </a:bodyPr>
          <a:lstStyle/>
          <a:p>
            <a:pPr algn="ctr"/>
            <a:r>
              <a:rPr lang="en-US" b="1" dirty="0">
                <a:effectLst>
                  <a:outerShdw blurRad="38100" dist="38100" dir="2700000" algn="tl">
                    <a:srgbClr val="000000">
                      <a:alpha val="43137"/>
                    </a:srgbClr>
                  </a:outerShdw>
                </a:effectLst>
                <a:latin typeface="Arial" pitchFamily="34" charset="0"/>
                <a:cs typeface="Arial" pitchFamily="34" charset="0"/>
              </a:rPr>
              <a:t>For I received from the Lord that which I also delivered to you: that the Lord Jesus on the same night in which He was betrayed took bread; </a:t>
            </a:r>
            <a:r>
              <a:rPr lang="en-US" b="1" dirty="0" smtClean="0">
                <a:effectLst>
                  <a:outerShdw blurRad="38100" dist="38100" dir="2700000" algn="tl">
                    <a:srgbClr val="000000">
                      <a:alpha val="43137"/>
                    </a:srgbClr>
                  </a:outerShdw>
                </a:effectLst>
                <a:latin typeface="Arial" pitchFamily="34" charset="0"/>
                <a:cs typeface="Arial" pitchFamily="34" charset="0"/>
              </a:rPr>
              <a:t>and </a:t>
            </a:r>
            <a:r>
              <a:rPr lang="en-US" b="1" dirty="0">
                <a:effectLst>
                  <a:outerShdw blurRad="38100" dist="38100" dir="2700000" algn="tl">
                    <a:srgbClr val="000000">
                      <a:alpha val="43137"/>
                    </a:srgbClr>
                  </a:outerShdw>
                </a:effectLst>
                <a:latin typeface="Arial" pitchFamily="34" charset="0"/>
                <a:cs typeface="Arial" pitchFamily="34" charset="0"/>
              </a:rPr>
              <a:t>when He had given thanks, He broke it and said, t</a:t>
            </a:r>
            <a:r>
              <a:rPr lang="en-US" b="1" dirty="0" smtClean="0">
                <a:effectLst>
                  <a:outerShdw blurRad="38100" dist="38100" dir="2700000" algn="tl">
                    <a:srgbClr val="000000">
                      <a:alpha val="43137"/>
                    </a:srgbClr>
                  </a:outerShdw>
                </a:effectLst>
                <a:latin typeface="Arial" pitchFamily="34" charset="0"/>
                <a:cs typeface="Arial" pitchFamily="34" charset="0"/>
              </a:rPr>
              <a:t>ake</a:t>
            </a:r>
            <a:r>
              <a:rPr lang="en-US" b="1" dirty="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eat; </a:t>
            </a:r>
            <a:r>
              <a:rPr lang="en-US" b="1" dirty="0">
                <a:effectLst>
                  <a:outerShdw blurRad="38100" dist="38100" dir="2700000" algn="tl">
                    <a:srgbClr val="000000">
                      <a:alpha val="43137"/>
                    </a:srgbClr>
                  </a:outerShdw>
                </a:effectLst>
                <a:latin typeface="Arial" pitchFamily="34" charset="0"/>
                <a:cs typeface="Arial" pitchFamily="34" charset="0"/>
              </a:rPr>
              <a:t>this is My body which is </a:t>
            </a:r>
            <a:r>
              <a:rPr lang="en-US" b="1" dirty="0" smtClean="0">
                <a:effectLst>
                  <a:outerShdw blurRad="38100" dist="38100" dir="2700000" algn="tl">
                    <a:srgbClr val="000000">
                      <a:alpha val="43137"/>
                    </a:srgbClr>
                  </a:outerShdw>
                </a:effectLst>
                <a:latin typeface="Arial" pitchFamily="34" charset="0"/>
                <a:cs typeface="Arial" pitchFamily="34" charset="0"/>
              </a:rPr>
              <a:t>broken </a:t>
            </a:r>
            <a:r>
              <a:rPr lang="en-US" b="1" dirty="0">
                <a:effectLst>
                  <a:outerShdw blurRad="38100" dist="38100" dir="2700000" algn="tl">
                    <a:srgbClr val="000000">
                      <a:alpha val="43137"/>
                    </a:srgbClr>
                  </a:outerShdw>
                </a:effectLst>
                <a:latin typeface="Arial" pitchFamily="34" charset="0"/>
                <a:cs typeface="Arial" pitchFamily="34" charset="0"/>
              </a:rPr>
              <a:t>for you; do this in remembrance of Me</a:t>
            </a:r>
            <a:r>
              <a:rPr lang="en-US" b="1" dirty="0" smtClean="0">
                <a:effectLst>
                  <a:outerShdw blurRad="38100" dist="38100" dir="2700000" algn="tl">
                    <a:srgbClr val="000000">
                      <a:alpha val="43137"/>
                    </a:srgbClr>
                  </a:outerShdw>
                </a:effectLst>
                <a:latin typeface="Arial" pitchFamily="34" charset="0"/>
                <a:cs typeface="Arial" pitchFamily="34" charset="0"/>
              </a:rPr>
              <a:t>.</a:t>
            </a:r>
            <a:r>
              <a:rPr lang="en-US"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b="1" dirty="0">
                <a:effectLst>
                  <a:outerShdw blurRad="38100" dist="38100" dir="2700000" algn="tl">
                    <a:srgbClr val="000000">
                      <a:alpha val="43137"/>
                    </a:srgbClr>
                  </a:outerShdw>
                </a:effectLst>
                <a:latin typeface="Arial" pitchFamily="34" charset="0"/>
                <a:cs typeface="Arial" pitchFamily="34" charset="0"/>
              </a:rPr>
              <a:t>In the same manner He also took the cup after supper, saying, t</a:t>
            </a:r>
            <a:r>
              <a:rPr lang="en-US" b="1" dirty="0" smtClean="0">
                <a:effectLst>
                  <a:outerShdw blurRad="38100" dist="38100" dir="2700000" algn="tl">
                    <a:srgbClr val="000000">
                      <a:alpha val="43137"/>
                    </a:srgbClr>
                  </a:outerShdw>
                </a:effectLst>
                <a:latin typeface="Arial" pitchFamily="34" charset="0"/>
                <a:cs typeface="Arial" pitchFamily="34" charset="0"/>
              </a:rPr>
              <a:t>his </a:t>
            </a:r>
            <a:r>
              <a:rPr lang="en-US" b="1" dirty="0">
                <a:effectLst>
                  <a:outerShdw blurRad="38100" dist="38100" dir="2700000" algn="tl">
                    <a:srgbClr val="000000">
                      <a:alpha val="43137"/>
                    </a:srgbClr>
                  </a:outerShdw>
                </a:effectLst>
                <a:latin typeface="Arial" pitchFamily="34" charset="0"/>
                <a:cs typeface="Arial" pitchFamily="34" charset="0"/>
              </a:rPr>
              <a:t>cup is the new covenant in My blood. This do, as often as you drink it, in remembrance of </a:t>
            </a:r>
            <a:r>
              <a:rPr lang="en-US" b="1" dirty="0" smtClean="0">
                <a:effectLst>
                  <a:outerShdw blurRad="38100" dist="38100" dir="2700000" algn="tl">
                    <a:srgbClr val="000000">
                      <a:alpha val="43137"/>
                    </a:srgbClr>
                  </a:outerShdw>
                </a:effectLst>
                <a:latin typeface="Arial" pitchFamily="34" charset="0"/>
                <a:cs typeface="Arial" pitchFamily="34" charset="0"/>
              </a:rPr>
              <a:t>Me.</a:t>
            </a:r>
          </a:p>
          <a:p>
            <a:pPr algn="ctr"/>
            <a:r>
              <a:rPr lang="en-US" b="1" dirty="0">
                <a:effectLst>
                  <a:outerShdw blurRad="38100" dist="38100" dir="2700000" algn="tl">
                    <a:srgbClr val="000000">
                      <a:alpha val="43137"/>
                    </a:srgbClr>
                  </a:outerShdw>
                </a:effectLst>
                <a:latin typeface="Arial" pitchFamily="34" charset="0"/>
                <a:cs typeface="Arial" pitchFamily="34" charset="0"/>
              </a:rPr>
              <a:t>(</a:t>
            </a:r>
            <a:r>
              <a:rPr lang="en-US" b="1" dirty="0" smtClean="0">
                <a:effectLst>
                  <a:outerShdw blurRad="38100" dist="38100" dir="2700000" algn="tl">
                    <a:srgbClr val="000000">
                      <a:alpha val="43137"/>
                    </a:srgbClr>
                  </a:outerShdw>
                </a:effectLst>
                <a:latin typeface="Arial" pitchFamily="34" charset="0"/>
                <a:cs typeface="Arial" pitchFamily="34" charset="0"/>
              </a:rPr>
              <a:t>1 Cor 11:23-25).</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Rounded Rectangle 2"/>
          <p:cNvSpPr/>
          <p:nvPr/>
        </p:nvSpPr>
        <p:spPr>
          <a:xfrm>
            <a:off x="4800600" y="594731"/>
            <a:ext cx="10668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05000" y="889337"/>
            <a:ext cx="9144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924800" y="1143000"/>
            <a:ext cx="9144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003394" y="889337"/>
            <a:ext cx="2330605"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8696" y="3810000"/>
            <a:ext cx="4975304" cy="3046988"/>
          </a:xfrm>
          <a:prstGeom prst="rect">
            <a:avLst/>
          </a:prstGeom>
          <a:noFill/>
        </p:spPr>
        <p:txBody>
          <a:bodyPr wrap="square" rtlCol="0">
            <a:spAutoFit/>
          </a:bodyPr>
          <a:lstStyle/>
          <a:p>
            <a:pPr marL="342900" indent="-342900">
              <a:buFont typeface="+mj-lt"/>
              <a:buAutoNum type="arabicPeriod"/>
            </a:pPr>
            <a:r>
              <a:rPr lang="en-US" sz="3200" b="1"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 Command to Obey</a:t>
            </a:r>
          </a:p>
          <a:p>
            <a:pPr marL="342900" indent="-342900">
              <a:buFont typeface="+mj-lt"/>
              <a:buAutoNum type="arabicPeriod"/>
            </a:pPr>
            <a:r>
              <a:rPr lang="en-US" sz="3200" b="1"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 Memory to be Held</a:t>
            </a:r>
          </a:p>
          <a:p>
            <a:pPr marL="342900" indent="-342900">
              <a:buFont typeface="+mj-lt"/>
              <a:buAutoNum type="arabicPeriod"/>
            </a:pPr>
            <a:r>
              <a:rPr lang="en-US" sz="3200" b="1"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An Assertion to be Made</a:t>
            </a:r>
          </a:p>
          <a:p>
            <a:pPr marL="342900" indent="-342900">
              <a:buFont typeface="+mj-lt"/>
              <a:buAutoNum type="arabicPeriod"/>
            </a:pPr>
            <a:r>
              <a:rPr lang="en-US" sz="3200" b="1"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An Examination to be Done</a:t>
            </a:r>
          </a:p>
          <a:p>
            <a:pPr marL="342900" indent="-342900">
              <a:buFont typeface="+mj-lt"/>
              <a:buAutoNum type="arabicPeriod"/>
            </a:pPr>
            <a:r>
              <a:rPr lang="en-US" sz="3200" b="1"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An Eating w/The Lord</a:t>
            </a:r>
          </a:p>
          <a:p>
            <a:pPr marL="342900" indent="-342900">
              <a:buFont typeface="+mj-lt"/>
              <a:buAutoNum type="arabicPeriod"/>
            </a:pPr>
            <a:r>
              <a:rPr lang="en-US" sz="3200" b="1" dirty="0" smtClean="0">
                <a:ln>
                  <a:solidFill>
                    <a:schemeClr val="bg1"/>
                  </a:solidFill>
                </a:ln>
                <a:solidFill>
                  <a:schemeClr val="bg1"/>
                </a:solidFill>
                <a:effectLst>
                  <a:outerShdw blurRad="38100" dist="38100" dir="2700000" algn="tl">
                    <a:srgbClr val="000000">
                      <a:alpha val="43137"/>
                    </a:srgbClr>
                  </a:outerShdw>
                </a:effectLst>
                <a:latin typeface="Monotype Corsiva" pitchFamily="66" charset="0"/>
              </a:rPr>
              <a:t>A Sharing in His Death</a:t>
            </a:r>
          </a:p>
        </p:txBody>
      </p:sp>
      <p:sp>
        <p:nvSpPr>
          <p:cNvPr id="10" name="TextBox 9"/>
          <p:cNvSpPr txBox="1"/>
          <p:nvPr/>
        </p:nvSpPr>
        <p:spPr>
          <a:xfrm>
            <a:off x="183995" y="64202"/>
            <a:ext cx="8839200" cy="1754326"/>
          </a:xfrm>
          <a:prstGeom prst="rect">
            <a:avLst/>
          </a:prstGeom>
          <a:solidFill>
            <a:srgbClr val="FFFFFF">
              <a:alpha val="69804"/>
            </a:srgbClr>
          </a:solidFill>
          <a:effectLst>
            <a:softEdge rad="31750"/>
          </a:effectLst>
        </p:spPr>
        <p:txBody>
          <a:bodyPr wrap="square" rtlCol="0">
            <a:spAutoFit/>
          </a:bodyPr>
          <a:lstStyle/>
          <a:p>
            <a:pPr algn="ctr"/>
            <a:r>
              <a:rPr lang="en-US" b="1" dirty="0">
                <a:effectLst>
                  <a:outerShdw blurRad="38100" dist="38100" dir="2700000" algn="tl">
                    <a:srgbClr val="000000">
                      <a:alpha val="43137"/>
                    </a:srgbClr>
                  </a:outerShdw>
                </a:effectLst>
                <a:latin typeface="Arial" pitchFamily="34" charset="0"/>
                <a:cs typeface="Arial" pitchFamily="34" charset="0"/>
              </a:rPr>
              <a:t>For as often as you eat this bread and drink this cup, you proclaim the Lord’s death till He </a:t>
            </a:r>
            <a:r>
              <a:rPr lang="en-US" b="1" dirty="0" smtClean="0">
                <a:effectLst>
                  <a:outerShdw blurRad="38100" dist="38100" dir="2700000" algn="tl">
                    <a:srgbClr val="000000">
                      <a:alpha val="43137"/>
                    </a:srgbClr>
                  </a:outerShdw>
                </a:effectLst>
                <a:latin typeface="Arial" pitchFamily="34" charset="0"/>
                <a:cs typeface="Arial" pitchFamily="34" charset="0"/>
              </a:rPr>
              <a:t>comes. Therefore </a:t>
            </a:r>
            <a:r>
              <a:rPr lang="en-US" b="1" dirty="0">
                <a:effectLst>
                  <a:outerShdw blurRad="38100" dist="38100" dir="2700000" algn="tl">
                    <a:srgbClr val="000000">
                      <a:alpha val="43137"/>
                    </a:srgbClr>
                  </a:outerShdw>
                </a:effectLst>
                <a:latin typeface="Arial" pitchFamily="34" charset="0"/>
                <a:cs typeface="Arial" pitchFamily="34" charset="0"/>
              </a:rPr>
              <a:t>whoever eats this bread or drinks this cup of the Lord in an unworthy manner will be guilty of the body and </a:t>
            </a:r>
            <a:r>
              <a:rPr lang="en-US" b="1" dirty="0" smtClean="0">
                <a:effectLst>
                  <a:outerShdw blurRad="38100" dist="38100" dir="2700000" algn="tl">
                    <a:srgbClr val="000000">
                      <a:alpha val="43137"/>
                    </a:srgbClr>
                  </a:outerShdw>
                </a:effectLst>
                <a:latin typeface="Arial" pitchFamily="34" charset="0"/>
                <a:cs typeface="Arial" pitchFamily="34" charset="0"/>
              </a:rPr>
              <a:t>blood </a:t>
            </a:r>
            <a:r>
              <a:rPr lang="en-US" b="1" dirty="0">
                <a:effectLst>
                  <a:outerShdw blurRad="38100" dist="38100" dir="2700000" algn="tl">
                    <a:srgbClr val="000000">
                      <a:alpha val="43137"/>
                    </a:srgbClr>
                  </a:outerShdw>
                </a:effectLst>
                <a:latin typeface="Arial" pitchFamily="34" charset="0"/>
                <a:cs typeface="Arial" pitchFamily="34" charset="0"/>
              </a:rPr>
              <a:t>of the Lord. </a:t>
            </a:r>
            <a:r>
              <a:rPr lang="en-US" b="1" dirty="0" smtClean="0">
                <a:effectLst>
                  <a:outerShdw blurRad="38100" dist="38100" dir="2700000" algn="tl">
                    <a:srgbClr val="000000">
                      <a:alpha val="43137"/>
                    </a:srgbClr>
                  </a:outerShdw>
                </a:effectLst>
                <a:latin typeface="Arial" pitchFamily="34" charset="0"/>
                <a:cs typeface="Arial" pitchFamily="34" charset="0"/>
              </a:rPr>
              <a:t>But </a:t>
            </a:r>
            <a:r>
              <a:rPr lang="en-US" b="1" dirty="0">
                <a:effectLst>
                  <a:outerShdw blurRad="38100" dist="38100" dir="2700000" algn="tl">
                    <a:srgbClr val="000000">
                      <a:alpha val="43137"/>
                    </a:srgbClr>
                  </a:outerShdw>
                </a:effectLst>
                <a:latin typeface="Arial" pitchFamily="34" charset="0"/>
                <a:cs typeface="Arial" pitchFamily="34" charset="0"/>
              </a:rPr>
              <a:t>let a man examine himself, and so let him eat of the bread and drink of the cup. </a:t>
            </a: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(1 Cor 11:26-28).</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Rounded Rectangle 10"/>
          <p:cNvSpPr/>
          <p:nvPr/>
        </p:nvSpPr>
        <p:spPr>
          <a:xfrm>
            <a:off x="6629400" y="76200"/>
            <a:ext cx="22098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3994" y="381000"/>
            <a:ext cx="2254405"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41608" y="941365"/>
            <a:ext cx="3492191"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 y="46672"/>
            <a:ext cx="8839200" cy="1477328"/>
          </a:xfrm>
          <a:prstGeom prst="rect">
            <a:avLst/>
          </a:prstGeom>
          <a:solidFill>
            <a:srgbClr val="FFFFFF">
              <a:alpha val="69804"/>
            </a:srgbClr>
          </a:solidFill>
          <a:effectLst>
            <a:softEdge rad="31750"/>
          </a:effectLst>
        </p:spPr>
        <p:txBody>
          <a:bodyPr wrap="square" rtlCol="0">
            <a:spAutoFit/>
          </a:bodyPr>
          <a:lstStyle/>
          <a:p>
            <a:pPr algn="ctr"/>
            <a:r>
              <a:rPr lang="en-US" b="1" dirty="0">
                <a:effectLst>
                  <a:outerShdw blurRad="38100" dist="38100" dir="2700000" algn="tl">
                    <a:srgbClr val="000000">
                      <a:alpha val="43137"/>
                    </a:srgbClr>
                  </a:outerShdw>
                </a:effectLst>
                <a:latin typeface="Arial" pitchFamily="34" charset="0"/>
                <a:cs typeface="Arial" pitchFamily="34" charset="0"/>
              </a:rPr>
              <a:t>The cup of blessing which we bless, is it not the communion of the blood of Christ? The bread which we break, is it not the communion of the body of Christ? </a:t>
            </a:r>
            <a:r>
              <a:rPr lang="en-US" b="1" dirty="0" smtClean="0">
                <a:effectLst>
                  <a:outerShdw blurRad="38100" dist="38100" dir="2700000" algn="tl">
                    <a:srgbClr val="000000">
                      <a:alpha val="43137"/>
                    </a:srgbClr>
                  </a:outerShdw>
                </a:effectLst>
                <a:latin typeface="Arial" pitchFamily="34" charset="0"/>
                <a:cs typeface="Arial" pitchFamily="34" charset="0"/>
              </a:rPr>
              <a:t>For </a:t>
            </a:r>
            <a:r>
              <a:rPr lang="en-US" b="1" dirty="0">
                <a:effectLst>
                  <a:outerShdw blurRad="38100" dist="38100" dir="2700000" algn="tl">
                    <a:srgbClr val="000000">
                      <a:alpha val="43137"/>
                    </a:srgbClr>
                  </a:outerShdw>
                </a:effectLst>
                <a:latin typeface="Arial" pitchFamily="34" charset="0"/>
                <a:cs typeface="Arial" pitchFamily="34" charset="0"/>
              </a:rPr>
              <a:t>we, though many, are one bread and one body; for we all partake of that one bread</a:t>
            </a:r>
            <a:r>
              <a:rPr lang="en-US" b="1" dirty="0" smtClean="0">
                <a:effectLst>
                  <a:outerShdw blurRad="38100" dist="38100" dir="2700000" algn="tl">
                    <a:srgbClr val="000000">
                      <a:alpha val="43137"/>
                    </a:srgbClr>
                  </a:outerShdw>
                </a:effectLst>
                <a:latin typeface="Arial" pitchFamily="34" charset="0"/>
                <a:cs typeface="Arial" pitchFamily="34" charset="0"/>
              </a:rPr>
              <a:t>.</a:t>
            </a:r>
          </a:p>
          <a:p>
            <a:pPr algn="ctr"/>
            <a:r>
              <a:rPr lang="en-US" b="1" dirty="0" smtClean="0">
                <a:effectLst>
                  <a:outerShdw blurRad="38100" dist="38100" dir="2700000" algn="tl">
                    <a:srgbClr val="000000">
                      <a:alpha val="43137"/>
                    </a:srgbClr>
                  </a:outerShdw>
                </a:effectLst>
                <a:latin typeface="Arial" pitchFamily="34" charset="0"/>
                <a:cs typeface="Arial" pitchFamily="34" charset="0"/>
              </a:rPr>
              <a:t>(1 Cor 10:16-17).</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15" name="Rounded Rectangle 14"/>
          <p:cNvSpPr/>
          <p:nvPr/>
        </p:nvSpPr>
        <p:spPr>
          <a:xfrm>
            <a:off x="5638800" y="76200"/>
            <a:ext cx="2806391"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596053" y="381000"/>
            <a:ext cx="2806391"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Brace 16"/>
          <p:cNvSpPr/>
          <p:nvPr/>
        </p:nvSpPr>
        <p:spPr>
          <a:xfrm>
            <a:off x="3429000" y="3886200"/>
            <a:ext cx="1066800" cy="2895600"/>
          </a:xfrm>
          <a:prstGeom prst="leftBrace">
            <a:avLst>
              <a:gd name="adj1" fmla="val 8333"/>
              <a:gd name="adj2" fmla="val 50771"/>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258913" y="4456331"/>
            <a:ext cx="3398687" cy="1754326"/>
          </a:xfrm>
          <a:prstGeom prst="rect">
            <a:avLst/>
          </a:prstGeom>
          <a:noFill/>
        </p:spPr>
        <p:txBody>
          <a:bodyPr wrap="non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A Christian’s</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Need to</a:t>
            </a:r>
          </a:p>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Partake</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endParaRPr>
          </a:p>
        </p:txBody>
      </p:sp>
    </p:spTree>
    <p:extLst>
      <p:ext uri="{BB962C8B-B14F-4D97-AF65-F5344CB8AC3E}">
        <p14:creationId xmlns:p14="http://schemas.microsoft.com/office/powerpoint/2010/main" val="406341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ppt_x</p:attrName>
                                        </p:attrNameLst>
                                      </p:cBhvr>
                                      <p:tavLst>
                                        <p:tav tm="0">
                                          <p:val>
                                            <p:strVal val="#ppt_x"/>
                                          </p:val>
                                        </p:tav>
                                        <p:tav tm="100000">
                                          <p:val>
                                            <p:strVal val="#ppt_x"/>
                                          </p:val>
                                        </p:tav>
                                      </p:tavLst>
                                    </p:anim>
                                    <p:anim calcmode="lin" valueType="num">
                                      <p:cBhvr>
                                        <p:cTn id="12"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000"/>
                                        <p:tgtEl>
                                          <p:spTgt spid="3"/>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2000"/>
                                        <p:tgtEl>
                                          <p:spTgt spid="4"/>
                                        </p:tgtEl>
                                      </p:cBhvr>
                                    </p:animEffect>
                                  </p:childTnLst>
                                </p:cTn>
                              </p:par>
                            </p:childTnLst>
                          </p:cTn>
                        </p:par>
                        <p:par>
                          <p:cTn id="22" fill="hold">
                            <p:stCondLst>
                              <p:cond delay="4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20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3"/>
                                        </p:tgtEl>
                                      </p:cBhvr>
                                    </p:animEffect>
                                    <p:set>
                                      <p:cBhvr>
                                        <p:cTn id="38" dur="1" fill="hold">
                                          <p:stCondLst>
                                            <p:cond delay="1999"/>
                                          </p:stCondLst>
                                        </p:cTn>
                                        <p:tgtEl>
                                          <p:spTgt spid="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
                                        </p:tgtEl>
                                      </p:cBhvr>
                                    </p:animEffect>
                                    <p:set>
                                      <p:cBhvr>
                                        <p:cTn id="41" dur="1" fill="hold">
                                          <p:stCondLst>
                                            <p:cond delay="1999"/>
                                          </p:stCondLst>
                                        </p:cTn>
                                        <p:tgtEl>
                                          <p:spTgt spid="5"/>
                                        </p:tgtEl>
                                        <p:attrNameLst>
                                          <p:attrName>style.visibility</p:attrName>
                                        </p:attrNameLst>
                                      </p:cBhvr>
                                      <p:to>
                                        <p:strVal val="hidden"/>
                                      </p:to>
                                    </p:se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2000"/>
                                        <p:tgtEl>
                                          <p:spTgt spid="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000"/>
                                        <p:tgtEl>
                                          <p:spTgt spid="7"/>
                                        </p:tgtEl>
                                      </p:cBhvr>
                                    </p:animEffect>
                                    <p:set>
                                      <p:cBhvr>
                                        <p:cTn id="55" dur="1" fill="hold">
                                          <p:stCondLst>
                                            <p:cond delay="1999"/>
                                          </p:stCondLst>
                                        </p:cTn>
                                        <p:tgtEl>
                                          <p:spTgt spid="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2"/>
                                        </p:tgtEl>
                                      </p:cBhvr>
                                    </p:animEffect>
                                    <p:set>
                                      <p:cBhvr>
                                        <p:cTn id="58" dur="1" fill="hold">
                                          <p:stCondLst>
                                            <p:cond delay="1999"/>
                                          </p:stCondLst>
                                        </p:cTn>
                                        <p:tgtEl>
                                          <p:spTgt spid="2"/>
                                        </p:tgtEl>
                                        <p:attrNameLst>
                                          <p:attrName>style.visibility</p:attrName>
                                        </p:attrNameLst>
                                      </p:cBhvr>
                                      <p:to>
                                        <p:strVal val="hidden"/>
                                      </p:to>
                                    </p:set>
                                  </p:childTnLst>
                                </p:cTn>
                              </p:par>
                              <p:par>
                                <p:cTn id="59" presetID="47"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ppt_x</p:attrName>
                                        </p:attrNameLst>
                                      </p:cBhvr>
                                      <p:tavLst>
                                        <p:tav tm="0">
                                          <p:val>
                                            <p:strVal val="#ppt_x"/>
                                          </p:val>
                                        </p:tav>
                                        <p:tav tm="100000">
                                          <p:val>
                                            <p:strVal val="#ppt_x"/>
                                          </p:val>
                                        </p:tav>
                                      </p:tavLst>
                                    </p:anim>
                                    <p:anim calcmode="lin" valueType="num">
                                      <p:cBhvr>
                                        <p:cTn id="63" dur="2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16" presetClass="entr" presetSubtype="21"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2000"/>
                                        <p:tgtEl>
                                          <p:spTgt spid="11"/>
                                        </p:tgtEl>
                                      </p:cBhvr>
                                    </p:animEffect>
                                  </p:childTnLst>
                                </p:cTn>
                              </p:par>
                            </p:childTnLst>
                          </p:cTn>
                        </p:par>
                        <p:par>
                          <p:cTn id="68" fill="hold">
                            <p:stCondLst>
                              <p:cond delay="4000"/>
                            </p:stCondLst>
                            <p:childTnLst>
                              <p:par>
                                <p:cTn id="69" presetID="16" presetClass="entr" presetSubtype="21"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arn(inVertical)">
                                      <p:cBhvr>
                                        <p:cTn id="71" dur="2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xEl>
                                              <p:pRg st="2" end="2"/>
                                            </p:txEl>
                                          </p:spTgt>
                                        </p:tgtEl>
                                        <p:attrNameLst>
                                          <p:attrName>style.visibility</p:attrName>
                                        </p:attrNameLst>
                                      </p:cBhvr>
                                      <p:to>
                                        <p:strVal val="visible"/>
                                      </p:to>
                                    </p:set>
                                    <p:animEffect transition="in" filter="wipe(left)">
                                      <p:cBhvr>
                                        <p:cTn id="76" dur="2000"/>
                                        <p:tgtEl>
                                          <p:spTgt spid="9">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000"/>
                                        <p:tgtEl>
                                          <p:spTgt spid="11"/>
                                        </p:tgtEl>
                                      </p:cBhvr>
                                    </p:animEffect>
                                    <p:set>
                                      <p:cBhvr>
                                        <p:cTn id="81" dur="1" fill="hold">
                                          <p:stCondLst>
                                            <p:cond delay="1999"/>
                                          </p:stCondLst>
                                        </p:cTn>
                                        <p:tgtEl>
                                          <p:spTgt spid="1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12"/>
                                        </p:tgtEl>
                                      </p:cBhvr>
                                    </p:animEffect>
                                    <p:set>
                                      <p:cBhvr>
                                        <p:cTn id="84" dur="1" fill="hold">
                                          <p:stCondLst>
                                            <p:cond delay="1999"/>
                                          </p:stCondLst>
                                        </p:cTn>
                                        <p:tgtEl>
                                          <p:spTgt spid="12"/>
                                        </p:tgtEl>
                                        <p:attrNameLst>
                                          <p:attrName>style.visibility</p:attrName>
                                        </p:attrNameLst>
                                      </p:cBhvr>
                                      <p:to>
                                        <p:strVal val="hidden"/>
                                      </p:to>
                                    </p:set>
                                  </p:childTnLst>
                                </p:cTn>
                              </p:par>
                            </p:childTnLst>
                          </p:cTn>
                        </p:par>
                        <p:par>
                          <p:cTn id="85" fill="hold">
                            <p:stCondLst>
                              <p:cond delay="2000"/>
                            </p:stCondLst>
                            <p:childTnLst>
                              <p:par>
                                <p:cTn id="86" presetID="16" presetClass="entr" presetSubtype="21"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9">
                                            <p:txEl>
                                              <p:pRg st="3" end="3"/>
                                            </p:txEl>
                                          </p:spTgt>
                                        </p:tgtEl>
                                        <p:attrNameLst>
                                          <p:attrName>style.visibility</p:attrName>
                                        </p:attrNameLst>
                                      </p:cBhvr>
                                      <p:to>
                                        <p:strVal val="visible"/>
                                      </p:to>
                                    </p:set>
                                    <p:animEffect transition="in" filter="wipe(left)">
                                      <p:cBhvr>
                                        <p:cTn id="93" dur="2000"/>
                                        <p:tgtEl>
                                          <p:spTgt spid="9">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13"/>
                                        </p:tgtEl>
                                      </p:cBhvr>
                                    </p:animEffect>
                                    <p:set>
                                      <p:cBhvr>
                                        <p:cTn id="98" dur="1" fill="hold">
                                          <p:stCondLst>
                                            <p:cond delay="1999"/>
                                          </p:stCondLst>
                                        </p:cTn>
                                        <p:tgtEl>
                                          <p:spTgt spid="13"/>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10"/>
                                        </p:tgtEl>
                                      </p:cBhvr>
                                    </p:animEffect>
                                    <p:set>
                                      <p:cBhvr>
                                        <p:cTn id="101" dur="1" fill="hold">
                                          <p:stCondLst>
                                            <p:cond delay="1999"/>
                                          </p:stCondLst>
                                        </p:cTn>
                                        <p:tgtEl>
                                          <p:spTgt spid="10"/>
                                        </p:tgtEl>
                                        <p:attrNameLst>
                                          <p:attrName>style.visibility</p:attrName>
                                        </p:attrNameLst>
                                      </p:cBhvr>
                                      <p:to>
                                        <p:strVal val="hidden"/>
                                      </p:to>
                                    </p:set>
                                  </p:childTnLst>
                                </p:cTn>
                              </p:par>
                              <p:par>
                                <p:cTn id="102" presetID="47"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2000"/>
                                        <p:tgtEl>
                                          <p:spTgt spid="14"/>
                                        </p:tgtEl>
                                      </p:cBhvr>
                                    </p:animEffect>
                                    <p:anim calcmode="lin" valueType="num">
                                      <p:cBhvr>
                                        <p:cTn id="105" dur="2000" fill="hold"/>
                                        <p:tgtEl>
                                          <p:spTgt spid="14"/>
                                        </p:tgtEl>
                                        <p:attrNameLst>
                                          <p:attrName>ppt_x</p:attrName>
                                        </p:attrNameLst>
                                      </p:cBhvr>
                                      <p:tavLst>
                                        <p:tav tm="0">
                                          <p:val>
                                            <p:strVal val="#ppt_x"/>
                                          </p:val>
                                        </p:tav>
                                        <p:tav tm="100000">
                                          <p:val>
                                            <p:strVal val="#ppt_x"/>
                                          </p:val>
                                        </p:tav>
                                      </p:tavLst>
                                    </p:anim>
                                    <p:anim calcmode="lin" valueType="num">
                                      <p:cBhvr>
                                        <p:cTn id="106" dur="2000" fill="hold"/>
                                        <p:tgtEl>
                                          <p:spTgt spid="14"/>
                                        </p:tgtEl>
                                        <p:attrNameLst>
                                          <p:attrName>ppt_y</p:attrName>
                                        </p:attrNameLst>
                                      </p:cBhvr>
                                      <p:tavLst>
                                        <p:tav tm="0">
                                          <p:val>
                                            <p:strVal val="#ppt_y-.1"/>
                                          </p:val>
                                        </p:tav>
                                        <p:tav tm="100000">
                                          <p:val>
                                            <p:strVal val="#ppt_y"/>
                                          </p:val>
                                        </p:tav>
                                      </p:tavLst>
                                    </p:anim>
                                  </p:childTnLst>
                                </p:cTn>
                              </p:par>
                            </p:childTnLst>
                          </p:cTn>
                        </p:par>
                        <p:par>
                          <p:cTn id="107" fill="hold">
                            <p:stCondLst>
                              <p:cond delay="2000"/>
                            </p:stCondLst>
                            <p:childTnLst>
                              <p:par>
                                <p:cTn id="108" presetID="16" presetClass="entr" presetSubtype="21"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barn(inVertical)">
                                      <p:cBhvr>
                                        <p:cTn id="110" dur="2000"/>
                                        <p:tgtEl>
                                          <p:spTgt spid="15"/>
                                        </p:tgtEl>
                                      </p:cBhvr>
                                    </p:animEffect>
                                  </p:childTnLst>
                                </p:cTn>
                              </p:par>
                            </p:childTnLst>
                          </p:cTn>
                        </p:par>
                        <p:par>
                          <p:cTn id="111" fill="hold">
                            <p:stCondLst>
                              <p:cond delay="4000"/>
                            </p:stCondLst>
                            <p:childTnLst>
                              <p:par>
                                <p:cTn id="112" presetID="16" presetClass="entr" presetSubtype="21" fill="hold" grpId="0"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barn(inVertical)">
                                      <p:cBhvr>
                                        <p:cTn id="114" dur="20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9">
                                            <p:txEl>
                                              <p:pRg st="4" end="4"/>
                                            </p:txEl>
                                          </p:spTgt>
                                        </p:tgtEl>
                                        <p:attrNameLst>
                                          <p:attrName>style.visibility</p:attrName>
                                        </p:attrNameLst>
                                      </p:cBhvr>
                                      <p:to>
                                        <p:strVal val="visible"/>
                                      </p:to>
                                    </p:set>
                                    <p:animEffect transition="in" filter="wipe(left)">
                                      <p:cBhvr>
                                        <p:cTn id="119" dur="2000"/>
                                        <p:tgtEl>
                                          <p:spTgt spid="9">
                                            <p:txEl>
                                              <p:pRg st="4" end="4"/>
                                            </p:txEl>
                                          </p:spTgt>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9">
                                            <p:txEl>
                                              <p:pRg st="5" end="5"/>
                                            </p:txEl>
                                          </p:spTgt>
                                        </p:tgtEl>
                                        <p:attrNameLst>
                                          <p:attrName>style.visibility</p:attrName>
                                        </p:attrNameLst>
                                      </p:cBhvr>
                                      <p:to>
                                        <p:strVal val="visible"/>
                                      </p:to>
                                    </p:set>
                                    <p:animEffect transition="in" filter="wipe(left)">
                                      <p:cBhvr>
                                        <p:cTn id="123" dur="2000"/>
                                        <p:tgtEl>
                                          <p:spTgt spid="9">
                                            <p:txEl>
                                              <p:pRg st="5" end="5"/>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grpId="0"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wipe(right)">
                                      <p:cBhvr>
                                        <p:cTn id="128" dur="1000"/>
                                        <p:tgtEl>
                                          <p:spTgt spid="17"/>
                                        </p:tgtEl>
                                      </p:cBhvr>
                                    </p:animEffect>
                                  </p:childTnLst>
                                </p:cTn>
                              </p:par>
                            </p:childTnLst>
                          </p:cTn>
                        </p:par>
                        <p:par>
                          <p:cTn id="129" fill="hold">
                            <p:stCondLst>
                              <p:cond delay="1000"/>
                            </p:stCondLst>
                            <p:childTnLst>
                              <p:par>
                                <p:cTn id="130" presetID="53" presetClass="entr" presetSubtype="16" fill="hold" grpId="0" nodeType="afterEffect">
                                  <p:stCondLst>
                                    <p:cond delay="0"/>
                                  </p:stCondLst>
                                  <p:childTnLst>
                                    <p:set>
                                      <p:cBhvr>
                                        <p:cTn id="131" dur="1" fill="hold">
                                          <p:stCondLst>
                                            <p:cond delay="0"/>
                                          </p:stCondLst>
                                        </p:cTn>
                                        <p:tgtEl>
                                          <p:spTgt spid="18"/>
                                        </p:tgtEl>
                                        <p:attrNameLst>
                                          <p:attrName>style.visibility</p:attrName>
                                        </p:attrNameLst>
                                      </p:cBhvr>
                                      <p:to>
                                        <p:strVal val="visible"/>
                                      </p:to>
                                    </p:set>
                                    <p:anim calcmode="lin" valueType="num">
                                      <p:cBhvr>
                                        <p:cTn id="132" dur="3000" fill="hold"/>
                                        <p:tgtEl>
                                          <p:spTgt spid="18"/>
                                        </p:tgtEl>
                                        <p:attrNameLst>
                                          <p:attrName>ppt_w</p:attrName>
                                        </p:attrNameLst>
                                      </p:cBhvr>
                                      <p:tavLst>
                                        <p:tav tm="0">
                                          <p:val>
                                            <p:fltVal val="0"/>
                                          </p:val>
                                        </p:tav>
                                        <p:tav tm="100000">
                                          <p:val>
                                            <p:strVal val="#ppt_w"/>
                                          </p:val>
                                        </p:tav>
                                      </p:tavLst>
                                    </p:anim>
                                    <p:anim calcmode="lin" valueType="num">
                                      <p:cBhvr>
                                        <p:cTn id="133" dur="3000" fill="hold"/>
                                        <p:tgtEl>
                                          <p:spTgt spid="18"/>
                                        </p:tgtEl>
                                        <p:attrNameLst>
                                          <p:attrName>ppt_h</p:attrName>
                                        </p:attrNameLst>
                                      </p:cBhvr>
                                      <p:tavLst>
                                        <p:tav tm="0">
                                          <p:val>
                                            <p:fltVal val="0"/>
                                          </p:val>
                                        </p:tav>
                                        <p:tav tm="100000">
                                          <p:val>
                                            <p:strVal val="#ppt_h"/>
                                          </p:val>
                                        </p:tav>
                                      </p:tavLst>
                                    </p:anim>
                                    <p:animEffect transition="in" filter="fade">
                                      <p:cBhvr>
                                        <p:cTn id="134"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2" grpId="1" animBg="1"/>
      <p:bldP spid="3" grpId="0" animBg="1"/>
      <p:bldP spid="3" grpId="1" animBg="1"/>
      <p:bldP spid="4" grpId="0" animBg="1"/>
      <p:bldP spid="4" grpId="1" animBg="1"/>
      <p:bldP spid="5" grpId="0" animBg="1"/>
      <p:bldP spid="5" grpId="1" animBg="1"/>
      <p:bldP spid="7" grpId="0" animBg="1"/>
      <p:bldP spid="7" grpId="1" animBg="1"/>
      <p:bldP spid="9" grpId="0" uiExpand="1" build="p" bldLvl="5"/>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10200" y="-392491"/>
            <a:ext cx="4038600" cy="2775293"/>
          </a:xfrm>
          <a:prstGeom prst="rect">
            <a:avLst/>
          </a:prstGeom>
          <a:effectLst>
            <a:softEdge rad="635000"/>
          </a:effectLst>
        </p:spPr>
      </p:pic>
      <p:sp>
        <p:nvSpPr>
          <p:cNvPr id="3" name="Text Box 3"/>
          <p:cNvSpPr txBox="1">
            <a:spLocks noChangeArrowheads="1"/>
          </p:cNvSpPr>
          <p:nvPr/>
        </p:nvSpPr>
        <p:spPr bwMode="auto">
          <a:xfrm>
            <a:off x="152400" y="2011263"/>
            <a:ext cx="8839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Church Assembled (Acts 20:7)</a:t>
            </a:r>
          </a:p>
          <a:p>
            <a:pPr eaLnBrk="0" hangingPunct="0">
              <a:lnSpc>
                <a:spcPct val="150000"/>
              </a:lnSpc>
              <a:spcBef>
                <a:spcPct val="50000"/>
              </a:spcBef>
            </a:pP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Disciples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Acts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20:7)</a:t>
            </a:r>
          </a:p>
          <a:p>
            <a:pPr eaLnBrk="0" hangingPunct="0">
              <a:lnSpc>
                <a:spcPct val="150000"/>
              </a:lnSpc>
              <a:spcBef>
                <a:spcPct val="50000"/>
              </a:spcBef>
            </a:pP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Need (1 Cor 11:23-29)</a:t>
            </a:r>
          </a:p>
          <a:p>
            <a:pPr eaLnBrk="0" hangingPunct="0">
              <a:lnSpc>
                <a:spcPct val="150000"/>
              </a:lnSpc>
              <a:spcBef>
                <a:spcPct val="50000"/>
              </a:spcBef>
            </a:pP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1</a:t>
            </a:r>
            <a:r>
              <a:rPr lang="en-US" sz="3200" b="1" baseline="30000" dirty="0" smtClean="0">
                <a:solidFill>
                  <a:schemeClr val="tx1">
                    <a:lumMod val="95000"/>
                    <a:lumOff val="5000"/>
                  </a:schemeClr>
                </a:solidFill>
                <a:effectLst>
                  <a:outerShdw blurRad="38100" dist="38100" dir="2700000" algn="tl">
                    <a:srgbClr val="C0C0C0"/>
                  </a:outerShdw>
                </a:effectLst>
                <a:latin typeface="Times New Roman" pitchFamily="18" charset="0"/>
              </a:rPr>
              <a:t>st</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Day (</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Acts </a:t>
            </a: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20:7)</a:t>
            </a:r>
          </a:p>
          <a:p>
            <a:pPr eaLnBrk="0" hangingPunct="0">
              <a:lnSpc>
                <a:spcPct val="150000"/>
              </a:lnSpc>
              <a:spcBef>
                <a:spcPct val="50000"/>
              </a:spcBef>
            </a:pPr>
            <a:r>
              <a:rPr lang="en-US" sz="3200" b="1" dirty="0">
                <a:solidFill>
                  <a:schemeClr val="tx1">
                    <a:lumMod val="95000"/>
                    <a:lumOff val="5000"/>
                  </a:schemeClr>
                </a:solidFill>
                <a:effectLst>
                  <a:outerShdw blurRad="38100" dist="38100" dir="2700000" algn="tl">
                    <a:srgbClr val="C0C0C0"/>
                  </a:outerShdw>
                </a:effectLst>
                <a:latin typeface="Times New Roman" pitchFamily="18" charset="0"/>
              </a:rPr>
              <a:t>Bread/F. of Vine (</a:t>
            </a:r>
            <a:r>
              <a:rPr lang="en-US" sz="3200" b="1" dirty="0" smtClean="0">
                <a:solidFill>
                  <a:schemeClr val="tx1">
                    <a:lumMod val="95000"/>
                    <a:lumOff val="5000"/>
                  </a:schemeClr>
                </a:solidFill>
                <a:effectLst>
                  <a:outerShdw blurRad="38100" dist="38100" dir="2700000" algn="tl">
                    <a:srgbClr val="C0C0C0"/>
                  </a:outerShdw>
                </a:effectLst>
                <a:latin typeface="Times New Roman" pitchFamily="18" charset="0"/>
              </a:rPr>
              <a:t>Lk 22:19-20)</a:t>
            </a:r>
            <a:endParaRPr lang="en-US" sz="3200" b="1" dirty="0">
              <a:solidFill>
                <a:schemeClr val="tx1">
                  <a:lumMod val="95000"/>
                  <a:lumOff val="5000"/>
                </a:schemeClr>
              </a:solidFill>
              <a:effectLst>
                <a:outerShdw blurRad="38100" dist="38100" dir="2700000" algn="tl">
                  <a:srgbClr val="C0C0C0"/>
                </a:outerShdw>
              </a:effectLst>
              <a:latin typeface="Times New Roman" pitchFamily="18" charset="0"/>
            </a:endParaRPr>
          </a:p>
        </p:txBody>
      </p:sp>
      <p:sp>
        <p:nvSpPr>
          <p:cNvPr id="4" name="Rectangle 3"/>
          <p:cNvSpPr/>
          <p:nvPr/>
        </p:nvSpPr>
        <p:spPr>
          <a:xfrm>
            <a:off x="1674413" y="0"/>
            <a:ext cx="5795176"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cap="none" spc="300" dirty="0" smtClean="0">
                <a:ln>
                  <a:solidFill>
                    <a:srgbClr val="7030A0"/>
                  </a:solidFill>
                  <a:prstDash val="solid"/>
                </a:ln>
                <a:solidFill>
                  <a:srgbClr val="002060"/>
                </a:solidFill>
                <a:effectLst>
                  <a:outerShdw blurRad="88000" dist="50800" dir="5040000" algn="tl">
                    <a:schemeClr val="accent4">
                      <a:tint val="80000"/>
                      <a:satMod val="250000"/>
                      <a:alpha val="45000"/>
                    </a:schemeClr>
                  </a:outerShdw>
                </a:effectLst>
                <a:latin typeface="Monotype Corsiva" pitchFamily="66" charset="0"/>
              </a:rPr>
              <a:t>The Lord’s Supper</a:t>
            </a:r>
            <a:endParaRPr lang="en-US" sz="6000" b="1" cap="none" spc="300" dirty="0">
              <a:ln>
                <a:solidFill>
                  <a:srgbClr val="7030A0"/>
                </a:solidFill>
                <a:prstDash val="solid"/>
              </a:ln>
              <a:solidFill>
                <a:srgbClr val="002060"/>
              </a:solidFill>
              <a:effectLst>
                <a:outerShdw blurRad="88000" dist="50800" dir="5040000" algn="tl">
                  <a:schemeClr val="accent4">
                    <a:tint val="80000"/>
                    <a:satMod val="250000"/>
                    <a:alpha val="45000"/>
                  </a:schemeClr>
                </a:outerShdw>
              </a:effectLst>
              <a:latin typeface="Monotype Corsiva" pitchFamily="66" charset="0"/>
            </a:endParaRPr>
          </a:p>
        </p:txBody>
      </p:sp>
      <p:sp>
        <p:nvSpPr>
          <p:cNvPr id="6" name="Text Box 3"/>
          <p:cNvSpPr txBox="1">
            <a:spLocks noChangeArrowheads="1"/>
          </p:cNvSpPr>
          <p:nvPr/>
        </p:nvSpPr>
        <p:spPr bwMode="auto">
          <a:xfrm>
            <a:off x="5971478" y="2163663"/>
            <a:ext cx="3124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Place</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Participants</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Reason</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When</a:t>
            </a:r>
          </a:p>
          <a:p>
            <a:pPr eaLnBrk="0" hangingPunct="0">
              <a:lnSpc>
                <a:spcPct val="150000"/>
              </a:lnSpc>
              <a:spcBef>
                <a:spcPct val="50000"/>
              </a:spcBef>
              <a:buClr>
                <a:srgbClr val="CC3300"/>
              </a:buClr>
              <a:buSzPct val="200000"/>
            </a:pPr>
            <a:r>
              <a:rPr lang="en-US" sz="3200" b="1" dirty="0" smtClean="0">
                <a:solidFill>
                  <a:srgbClr val="C00000"/>
                </a:solidFill>
                <a:effectLst>
                  <a:outerShdw blurRad="38100" dist="38100" dir="2700000" algn="tl">
                    <a:srgbClr val="C0C0C0"/>
                  </a:outerShdw>
                </a:effectLst>
                <a:latin typeface="Times New Roman" pitchFamily="18" charset="0"/>
              </a:rPr>
              <a:t>Elements</a:t>
            </a:r>
            <a:endParaRPr lang="en-US" sz="3200" b="1" dirty="0">
              <a:solidFill>
                <a:srgbClr val="C00000"/>
              </a:solidFill>
              <a:effectLst>
                <a:outerShdw blurRad="38100" dist="38100" dir="2700000" algn="tl">
                  <a:srgbClr val="C0C0C0"/>
                </a:outerShdw>
              </a:effectLst>
              <a:latin typeface="Times New Roman" pitchFamily="18" charset="0"/>
            </a:endParaRPr>
          </a:p>
        </p:txBody>
      </p:sp>
      <p:sp>
        <p:nvSpPr>
          <p:cNvPr id="7" name="TextBox 6"/>
          <p:cNvSpPr txBox="1"/>
          <p:nvPr/>
        </p:nvSpPr>
        <p:spPr>
          <a:xfrm>
            <a:off x="152401" y="1246495"/>
            <a:ext cx="4419600" cy="461665"/>
          </a:xfrm>
          <a:prstGeom prst="rect">
            <a:avLst/>
          </a:prstGeom>
          <a:solidFill>
            <a:srgbClr val="C00000"/>
          </a:solidFill>
          <a:effectLst>
            <a:glow rad="228600">
              <a:schemeClr val="accent2">
                <a:satMod val="175000"/>
                <a:alpha val="40000"/>
              </a:schemeClr>
            </a:glo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Sunday Morning @ 10:00 AM</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 name="Straight Arrow Connector 8"/>
          <p:cNvCxnSpPr/>
          <p:nvPr/>
        </p:nvCxnSpPr>
        <p:spPr>
          <a:xfrm>
            <a:off x="304800" y="27432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 y="36576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4800" y="46482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4800" y="56388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4800" y="6553200"/>
            <a:ext cx="56388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 y="1254259"/>
            <a:ext cx="4419600" cy="461665"/>
          </a:xfrm>
          <a:prstGeom prst="rect">
            <a:avLst/>
          </a:prstGeom>
          <a:solidFill>
            <a:srgbClr val="002060"/>
          </a:solidFill>
          <a:effectLst>
            <a:glow rad="228600">
              <a:schemeClr val="accent1">
                <a:satMod val="175000"/>
                <a:alpha val="40000"/>
              </a:schemeClr>
            </a:glo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Sunday Evening @ 5:00 </a:t>
            </a: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P</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Text Box 3"/>
          <p:cNvSpPr txBox="1">
            <a:spLocks noChangeArrowheads="1"/>
          </p:cNvSpPr>
          <p:nvPr/>
        </p:nvSpPr>
        <p:spPr bwMode="auto">
          <a:xfrm>
            <a:off x="5977054" y="2163663"/>
            <a:ext cx="3124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buClr>
                <a:srgbClr val="CC3300"/>
              </a:buClr>
              <a:buSzPct val="200000"/>
            </a:pPr>
            <a:r>
              <a:rPr lang="en-US" sz="3200" b="1" dirty="0" smtClean="0">
                <a:solidFill>
                  <a:srgbClr val="002060"/>
                </a:solidFill>
                <a:effectLst>
                  <a:glow rad="228600">
                    <a:schemeClr val="accent1">
                      <a:satMod val="175000"/>
                      <a:alpha val="40000"/>
                    </a:schemeClr>
                  </a:glow>
                  <a:outerShdw blurRad="38100" dist="38100" dir="2700000" algn="tl">
                    <a:srgbClr val="C0C0C0"/>
                  </a:outerShdw>
                </a:effectLst>
                <a:latin typeface="Times New Roman" pitchFamily="18" charset="0"/>
              </a:rPr>
              <a:t>Place</a:t>
            </a:r>
          </a:p>
          <a:p>
            <a:pPr eaLnBrk="0" hangingPunct="0">
              <a:lnSpc>
                <a:spcPct val="150000"/>
              </a:lnSpc>
              <a:spcBef>
                <a:spcPct val="50000"/>
              </a:spcBef>
              <a:buClr>
                <a:srgbClr val="CC3300"/>
              </a:buClr>
              <a:buSzPct val="200000"/>
            </a:pPr>
            <a:r>
              <a:rPr lang="en-US" sz="3200" b="1" dirty="0" smtClean="0">
                <a:solidFill>
                  <a:srgbClr val="002060"/>
                </a:solidFill>
                <a:effectLst>
                  <a:glow rad="228600">
                    <a:schemeClr val="accent1">
                      <a:satMod val="175000"/>
                      <a:alpha val="40000"/>
                    </a:schemeClr>
                  </a:glow>
                  <a:outerShdw blurRad="38100" dist="38100" dir="2700000" algn="tl">
                    <a:srgbClr val="C0C0C0"/>
                  </a:outerShdw>
                </a:effectLst>
                <a:latin typeface="Times New Roman" pitchFamily="18" charset="0"/>
              </a:rPr>
              <a:t>Participants</a:t>
            </a:r>
          </a:p>
          <a:p>
            <a:pPr eaLnBrk="0" hangingPunct="0">
              <a:lnSpc>
                <a:spcPct val="150000"/>
              </a:lnSpc>
              <a:spcBef>
                <a:spcPct val="50000"/>
              </a:spcBef>
              <a:buClr>
                <a:srgbClr val="CC3300"/>
              </a:buClr>
              <a:buSzPct val="200000"/>
            </a:pPr>
            <a:r>
              <a:rPr lang="en-US" sz="3200" b="1" dirty="0" smtClean="0">
                <a:solidFill>
                  <a:srgbClr val="002060"/>
                </a:solidFill>
                <a:effectLst>
                  <a:glow rad="228600">
                    <a:schemeClr val="accent1">
                      <a:satMod val="175000"/>
                      <a:alpha val="40000"/>
                    </a:schemeClr>
                  </a:glow>
                  <a:outerShdw blurRad="38100" dist="38100" dir="2700000" algn="tl">
                    <a:srgbClr val="C0C0C0"/>
                  </a:outerShdw>
                </a:effectLst>
                <a:latin typeface="Times New Roman" pitchFamily="18" charset="0"/>
              </a:rPr>
              <a:t>Reason</a:t>
            </a:r>
          </a:p>
          <a:p>
            <a:pPr eaLnBrk="0" hangingPunct="0">
              <a:lnSpc>
                <a:spcPct val="150000"/>
              </a:lnSpc>
              <a:spcBef>
                <a:spcPct val="50000"/>
              </a:spcBef>
              <a:buClr>
                <a:srgbClr val="CC3300"/>
              </a:buClr>
              <a:buSzPct val="200000"/>
            </a:pPr>
            <a:r>
              <a:rPr lang="en-US" sz="3200" b="1" dirty="0" smtClean="0">
                <a:solidFill>
                  <a:srgbClr val="002060"/>
                </a:solidFill>
                <a:effectLst>
                  <a:glow rad="228600">
                    <a:schemeClr val="accent1">
                      <a:satMod val="175000"/>
                      <a:alpha val="40000"/>
                    </a:schemeClr>
                  </a:glow>
                  <a:outerShdw blurRad="38100" dist="38100" dir="2700000" algn="tl">
                    <a:srgbClr val="C0C0C0"/>
                  </a:outerShdw>
                </a:effectLst>
                <a:latin typeface="Times New Roman" pitchFamily="18" charset="0"/>
              </a:rPr>
              <a:t>When</a:t>
            </a:r>
          </a:p>
          <a:p>
            <a:pPr eaLnBrk="0" hangingPunct="0">
              <a:lnSpc>
                <a:spcPct val="150000"/>
              </a:lnSpc>
              <a:spcBef>
                <a:spcPct val="50000"/>
              </a:spcBef>
              <a:buClr>
                <a:srgbClr val="CC3300"/>
              </a:buClr>
              <a:buSzPct val="200000"/>
            </a:pPr>
            <a:r>
              <a:rPr lang="en-US" sz="3200" b="1" dirty="0" smtClean="0">
                <a:solidFill>
                  <a:srgbClr val="002060"/>
                </a:solidFill>
                <a:effectLst>
                  <a:glow rad="228600">
                    <a:schemeClr val="accent1">
                      <a:satMod val="175000"/>
                      <a:alpha val="40000"/>
                    </a:schemeClr>
                  </a:glow>
                  <a:outerShdw blurRad="38100" dist="38100" dir="2700000" algn="tl">
                    <a:srgbClr val="C0C0C0"/>
                  </a:outerShdw>
                </a:effectLst>
                <a:latin typeface="Times New Roman" pitchFamily="18" charset="0"/>
              </a:rPr>
              <a:t>Elements</a:t>
            </a:r>
            <a:endParaRPr lang="en-US" sz="3200" b="1" dirty="0">
              <a:solidFill>
                <a:srgbClr val="002060"/>
              </a:solidFill>
              <a:effectLst>
                <a:glow rad="228600">
                  <a:schemeClr val="accent1">
                    <a:satMod val="175000"/>
                    <a:alpha val="40000"/>
                  </a:schemeClr>
                </a:glow>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421798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ppt_x</p:attrName>
                                        </p:attrNameLst>
                                      </p:cBhvr>
                                      <p:tavLst>
                                        <p:tav tm="0">
                                          <p:val>
                                            <p:strVal val="#ppt_x"/>
                                          </p:val>
                                        </p:tav>
                                        <p:tav tm="100000">
                                          <p:val>
                                            <p:strVal val="#ppt_x"/>
                                          </p:val>
                                        </p:tav>
                                      </p:tavLst>
                                    </p:anim>
                                    <p:anim calcmode="lin" valueType="num">
                                      <p:cBhvr>
                                        <p:cTn id="34"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2000"/>
                                        <p:tgtEl>
                                          <p:spTgt spid="9"/>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left)">
                                      <p:cBhvr>
                                        <p:cTn id="43" dur="2000"/>
                                        <p:tgtEl>
                                          <p:spTgt spid="6">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2000"/>
                                        <p:tgtEl>
                                          <p:spTgt spid="11"/>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2000"/>
                                        <p:tgtEl>
                                          <p:spTgt spid="6">
                                            <p:txEl>
                                              <p:pRg st="1" end="1"/>
                                            </p:txEl>
                                          </p:spTgt>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2000"/>
                                        <p:tgtEl>
                                          <p:spTgt spid="14"/>
                                        </p:tgtEl>
                                      </p:cBhvr>
                                    </p:animEffect>
                                  </p:childTnLst>
                                </p:cTn>
                              </p:par>
                            </p:childTnLst>
                          </p:cTn>
                        </p:par>
                        <p:par>
                          <p:cTn id="56" fill="hold">
                            <p:stCondLst>
                              <p:cond delay="10000"/>
                            </p:stCondLst>
                            <p:childTnLst>
                              <p:par>
                                <p:cTn id="57" presetID="22" presetClass="entr" presetSubtype="8" fill="hold" grpId="0" nodeType="after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wipe(left)">
                                      <p:cBhvr>
                                        <p:cTn id="59" dur="2000"/>
                                        <p:tgtEl>
                                          <p:spTgt spid="6">
                                            <p:txEl>
                                              <p:pRg st="2" end="2"/>
                                            </p:txEl>
                                          </p:spTgt>
                                        </p:tgtEl>
                                      </p:cBhvr>
                                    </p:animEffect>
                                  </p:childTnLst>
                                </p:cTn>
                              </p:par>
                            </p:childTnLst>
                          </p:cTn>
                        </p:par>
                        <p:par>
                          <p:cTn id="60" fill="hold">
                            <p:stCondLst>
                              <p:cond delay="12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2000"/>
                                        <p:tgtEl>
                                          <p:spTgt spid="15"/>
                                        </p:tgtEl>
                                      </p:cBhvr>
                                    </p:animEffect>
                                  </p:childTnLst>
                                </p:cTn>
                              </p:par>
                            </p:childTnLst>
                          </p:cTn>
                        </p:par>
                        <p:par>
                          <p:cTn id="64" fill="hold">
                            <p:stCondLst>
                              <p:cond delay="14000"/>
                            </p:stCondLst>
                            <p:childTnLst>
                              <p:par>
                                <p:cTn id="65" presetID="22" presetClass="entr" presetSubtype="8" fill="hold" grpId="0" nodeType="after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wipe(left)">
                                      <p:cBhvr>
                                        <p:cTn id="67" dur="2000"/>
                                        <p:tgtEl>
                                          <p:spTgt spid="6">
                                            <p:txEl>
                                              <p:pRg st="3" end="3"/>
                                            </p:txEl>
                                          </p:spTgt>
                                        </p:tgtEl>
                                      </p:cBhvr>
                                    </p:animEffect>
                                  </p:childTnLst>
                                </p:cTn>
                              </p:par>
                            </p:childTnLst>
                          </p:cTn>
                        </p:par>
                        <p:par>
                          <p:cTn id="68" fill="hold">
                            <p:stCondLst>
                              <p:cond delay="16000"/>
                            </p:stCondLst>
                            <p:childTnLst>
                              <p:par>
                                <p:cTn id="69" presetID="22" presetClass="entr" presetSubtype="8"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2000"/>
                                        <p:tgtEl>
                                          <p:spTgt spid="16"/>
                                        </p:tgtEl>
                                      </p:cBhvr>
                                    </p:animEffect>
                                  </p:childTnLst>
                                </p:cTn>
                              </p:par>
                            </p:childTnLst>
                          </p:cTn>
                        </p:par>
                        <p:par>
                          <p:cTn id="72" fill="hold">
                            <p:stCondLst>
                              <p:cond delay="18000"/>
                            </p:stCondLst>
                            <p:childTnLst>
                              <p:par>
                                <p:cTn id="73" presetID="22" presetClass="entr" presetSubtype="8" fill="hold" grpId="0" nodeType="after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wipe(left)">
                                      <p:cBhvr>
                                        <p:cTn id="75" dur="2000"/>
                                        <p:tgtEl>
                                          <p:spTgt spid="6">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xit" presetSubtype="0" fill="hold" grpId="1" nodeType="clickEffect">
                                  <p:stCondLst>
                                    <p:cond delay="0"/>
                                  </p:stCondLst>
                                  <p:childTnLst>
                                    <p:animEffect transition="out" filter="fade">
                                      <p:cBhvr>
                                        <p:cTn id="79" dur="2000"/>
                                        <p:tgtEl>
                                          <p:spTgt spid="7"/>
                                        </p:tgtEl>
                                      </p:cBhvr>
                                    </p:animEffect>
                                    <p:anim calcmode="lin" valueType="num">
                                      <p:cBhvr>
                                        <p:cTn id="80" dur="2000"/>
                                        <p:tgtEl>
                                          <p:spTgt spid="7"/>
                                        </p:tgtEl>
                                        <p:attrNameLst>
                                          <p:attrName>ppt_x</p:attrName>
                                        </p:attrNameLst>
                                      </p:cBhvr>
                                      <p:tavLst>
                                        <p:tav tm="0">
                                          <p:val>
                                            <p:strVal val="ppt_x"/>
                                          </p:val>
                                        </p:tav>
                                        <p:tav tm="100000">
                                          <p:val>
                                            <p:strVal val="ppt_x"/>
                                          </p:val>
                                        </p:tav>
                                      </p:tavLst>
                                    </p:anim>
                                    <p:anim calcmode="lin" valueType="num">
                                      <p:cBhvr>
                                        <p:cTn id="81" dur="2000"/>
                                        <p:tgtEl>
                                          <p:spTgt spid="7"/>
                                        </p:tgtEl>
                                        <p:attrNameLst>
                                          <p:attrName>ppt_y</p:attrName>
                                        </p:attrNameLst>
                                      </p:cBhvr>
                                      <p:tavLst>
                                        <p:tav tm="0">
                                          <p:val>
                                            <p:strVal val="ppt_y"/>
                                          </p:val>
                                        </p:tav>
                                        <p:tav tm="100000">
                                          <p:val>
                                            <p:strVal val="ppt_y-.1"/>
                                          </p:val>
                                        </p:tav>
                                      </p:tavLst>
                                    </p:anim>
                                    <p:set>
                                      <p:cBhvr>
                                        <p:cTn id="82" dur="1" fill="hold">
                                          <p:stCondLst>
                                            <p:cond delay="1999"/>
                                          </p:stCondLst>
                                        </p:cTn>
                                        <p:tgtEl>
                                          <p:spTgt spid="7"/>
                                        </p:tgtEl>
                                        <p:attrNameLst>
                                          <p:attrName>style.visibility</p:attrName>
                                        </p:attrNameLst>
                                      </p:cBhvr>
                                      <p:to>
                                        <p:strVal val="hidden"/>
                                      </p:to>
                                    </p:set>
                                  </p:childTnLst>
                                </p:cTn>
                              </p:par>
                              <p:par>
                                <p:cTn id="83" presetID="47"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2000"/>
                                        <p:tgtEl>
                                          <p:spTgt spid="17"/>
                                        </p:tgtEl>
                                      </p:cBhvr>
                                    </p:animEffect>
                                    <p:anim calcmode="lin" valueType="num">
                                      <p:cBhvr>
                                        <p:cTn id="86" dur="2000" fill="hold"/>
                                        <p:tgtEl>
                                          <p:spTgt spid="17"/>
                                        </p:tgtEl>
                                        <p:attrNameLst>
                                          <p:attrName>ppt_x</p:attrName>
                                        </p:attrNameLst>
                                      </p:cBhvr>
                                      <p:tavLst>
                                        <p:tav tm="0">
                                          <p:val>
                                            <p:strVal val="#ppt_x"/>
                                          </p:val>
                                        </p:tav>
                                        <p:tav tm="100000">
                                          <p:val>
                                            <p:strVal val="#ppt_x"/>
                                          </p:val>
                                        </p:tav>
                                      </p:tavLst>
                                    </p:anim>
                                    <p:anim calcmode="lin" valueType="num">
                                      <p:cBhvr>
                                        <p:cTn id="87"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
                                            <p:txEl>
                                              <p:pRg st="0" end="0"/>
                                            </p:txEl>
                                          </p:spTgt>
                                        </p:tgtEl>
                                        <p:attrNameLst>
                                          <p:attrName>style.visibility</p:attrName>
                                        </p:attrNameLst>
                                      </p:cBhvr>
                                      <p:to>
                                        <p:strVal val="visible"/>
                                      </p:to>
                                    </p:set>
                                    <p:animEffect transition="in" filter="dissolve">
                                      <p:cBhvr>
                                        <p:cTn id="92" dur="2000"/>
                                        <p:tgtEl>
                                          <p:spTgt spid="18">
                                            <p:txEl>
                                              <p:pRg st="0" end="0"/>
                                            </p:txEl>
                                          </p:spTgt>
                                        </p:tgtEl>
                                      </p:cBhvr>
                                    </p:animEffect>
                                  </p:childTnLst>
                                </p:cTn>
                              </p:par>
                            </p:childTnLst>
                          </p:cTn>
                        </p:par>
                        <p:par>
                          <p:cTn id="93" fill="hold">
                            <p:stCondLst>
                              <p:cond delay="2000"/>
                            </p:stCondLst>
                            <p:childTnLst>
                              <p:par>
                                <p:cTn id="94" presetID="9" presetClass="entr" presetSubtype="0" fill="hold" grpId="0" nodeType="afterEffect">
                                  <p:stCondLst>
                                    <p:cond delay="0"/>
                                  </p:stCondLst>
                                  <p:childTnLst>
                                    <p:set>
                                      <p:cBhvr>
                                        <p:cTn id="95" dur="1" fill="hold">
                                          <p:stCondLst>
                                            <p:cond delay="0"/>
                                          </p:stCondLst>
                                        </p:cTn>
                                        <p:tgtEl>
                                          <p:spTgt spid="18">
                                            <p:txEl>
                                              <p:pRg st="1" end="1"/>
                                            </p:txEl>
                                          </p:spTgt>
                                        </p:tgtEl>
                                        <p:attrNameLst>
                                          <p:attrName>style.visibility</p:attrName>
                                        </p:attrNameLst>
                                      </p:cBhvr>
                                      <p:to>
                                        <p:strVal val="visible"/>
                                      </p:to>
                                    </p:set>
                                    <p:animEffect transition="in" filter="dissolve">
                                      <p:cBhvr>
                                        <p:cTn id="96" dur="2000"/>
                                        <p:tgtEl>
                                          <p:spTgt spid="18">
                                            <p:txEl>
                                              <p:pRg st="1" end="1"/>
                                            </p:txEl>
                                          </p:spTgt>
                                        </p:tgtEl>
                                      </p:cBhvr>
                                    </p:animEffect>
                                  </p:childTnLst>
                                </p:cTn>
                              </p:par>
                            </p:childTnLst>
                          </p:cTn>
                        </p:par>
                        <p:par>
                          <p:cTn id="97" fill="hold">
                            <p:stCondLst>
                              <p:cond delay="4000"/>
                            </p:stCondLst>
                            <p:childTnLst>
                              <p:par>
                                <p:cTn id="98" presetID="9" presetClass="entr" presetSubtype="0" fill="hold" grpId="0" nodeType="afterEffect">
                                  <p:stCondLst>
                                    <p:cond delay="0"/>
                                  </p:stCondLst>
                                  <p:childTnLst>
                                    <p:set>
                                      <p:cBhvr>
                                        <p:cTn id="99" dur="1" fill="hold">
                                          <p:stCondLst>
                                            <p:cond delay="0"/>
                                          </p:stCondLst>
                                        </p:cTn>
                                        <p:tgtEl>
                                          <p:spTgt spid="18">
                                            <p:txEl>
                                              <p:pRg st="2" end="2"/>
                                            </p:txEl>
                                          </p:spTgt>
                                        </p:tgtEl>
                                        <p:attrNameLst>
                                          <p:attrName>style.visibility</p:attrName>
                                        </p:attrNameLst>
                                      </p:cBhvr>
                                      <p:to>
                                        <p:strVal val="visible"/>
                                      </p:to>
                                    </p:set>
                                    <p:animEffect transition="in" filter="dissolve">
                                      <p:cBhvr>
                                        <p:cTn id="100" dur="2000"/>
                                        <p:tgtEl>
                                          <p:spTgt spid="18">
                                            <p:txEl>
                                              <p:pRg st="2" end="2"/>
                                            </p:txEl>
                                          </p:spTgt>
                                        </p:tgtEl>
                                      </p:cBhvr>
                                    </p:animEffect>
                                  </p:childTnLst>
                                </p:cTn>
                              </p:par>
                            </p:childTnLst>
                          </p:cTn>
                        </p:par>
                        <p:par>
                          <p:cTn id="101" fill="hold">
                            <p:stCondLst>
                              <p:cond delay="6000"/>
                            </p:stCondLst>
                            <p:childTnLst>
                              <p:par>
                                <p:cTn id="102" presetID="9" presetClass="entr" presetSubtype="0" fill="hold" grpId="0" nodeType="afterEffect">
                                  <p:stCondLst>
                                    <p:cond delay="0"/>
                                  </p:stCondLst>
                                  <p:childTnLst>
                                    <p:set>
                                      <p:cBhvr>
                                        <p:cTn id="103" dur="1" fill="hold">
                                          <p:stCondLst>
                                            <p:cond delay="0"/>
                                          </p:stCondLst>
                                        </p:cTn>
                                        <p:tgtEl>
                                          <p:spTgt spid="18">
                                            <p:txEl>
                                              <p:pRg st="3" end="3"/>
                                            </p:txEl>
                                          </p:spTgt>
                                        </p:tgtEl>
                                        <p:attrNameLst>
                                          <p:attrName>style.visibility</p:attrName>
                                        </p:attrNameLst>
                                      </p:cBhvr>
                                      <p:to>
                                        <p:strVal val="visible"/>
                                      </p:to>
                                    </p:set>
                                    <p:animEffect transition="in" filter="dissolve">
                                      <p:cBhvr>
                                        <p:cTn id="104" dur="2000"/>
                                        <p:tgtEl>
                                          <p:spTgt spid="18">
                                            <p:txEl>
                                              <p:pRg st="3" end="3"/>
                                            </p:txEl>
                                          </p:spTgt>
                                        </p:tgtEl>
                                      </p:cBhvr>
                                    </p:animEffect>
                                  </p:childTnLst>
                                </p:cTn>
                              </p:par>
                            </p:childTnLst>
                          </p:cTn>
                        </p:par>
                        <p:par>
                          <p:cTn id="105" fill="hold">
                            <p:stCondLst>
                              <p:cond delay="8000"/>
                            </p:stCondLst>
                            <p:childTnLst>
                              <p:par>
                                <p:cTn id="106" presetID="9" presetClass="entr" presetSubtype="0" fill="hold" grpId="0" nodeType="afterEffect">
                                  <p:stCondLst>
                                    <p:cond delay="0"/>
                                  </p:stCondLst>
                                  <p:childTnLst>
                                    <p:set>
                                      <p:cBhvr>
                                        <p:cTn id="107" dur="1" fill="hold">
                                          <p:stCondLst>
                                            <p:cond delay="0"/>
                                          </p:stCondLst>
                                        </p:cTn>
                                        <p:tgtEl>
                                          <p:spTgt spid="18">
                                            <p:txEl>
                                              <p:pRg st="4" end="4"/>
                                            </p:txEl>
                                          </p:spTgt>
                                        </p:tgtEl>
                                        <p:attrNameLst>
                                          <p:attrName>style.visibility</p:attrName>
                                        </p:attrNameLst>
                                      </p:cBhvr>
                                      <p:to>
                                        <p:strVal val="visible"/>
                                      </p:to>
                                    </p:set>
                                    <p:animEffect transition="in" filter="dissolve">
                                      <p:cBhvr>
                                        <p:cTn id="108"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P spid="6" grpId="0" uiExpand="1" build="p" bldLvl="5"/>
      <p:bldP spid="7" grpId="0" animBg="1"/>
      <p:bldP spid="7" grpId="1" animBg="1"/>
      <p:bldP spid="17" grpId="0" animBg="1"/>
      <p:bldP spid="18"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1346</Words>
  <Application>Microsoft Office PowerPoint</Application>
  <PresentationFormat>On-screen Show (4:3)</PresentationFormat>
  <Paragraphs>89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Chiller</vt:lpstr>
      <vt:lpstr>Calibri</vt:lpstr>
      <vt:lpstr>Times New Roman</vt:lpstr>
      <vt:lpstr>Lucida Calligraphy</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32</cp:revision>
  <dcterms:created xsi:type="dcterms:W3CDTF">2012-12-03T16:09:21Z</dcterms:created>
  <dcterms:modified xsi:type="dcterms:W3CDTF">2012-12-09T16:19:37Z</dcterms:modified>
</cp:coreProperties>
</file>