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63" r:id="rId3"/>
    <p:sldId id="264" r:id="rId4"/>
    <p:sldId id="257" r:id="rId5"/>
    <p:sldId id="258" r:id="rId6"/>
    <p:sldId id="259" r:id="rId7"/>
    <p:sldId id="260" r:id="rId8"/>
    <p:sldId id="261" r:id="rId9"/>
    <p:sldId id="262" r:id="rId10"/>
  </p:sldIdLst>
  <p:sldSz cx="9144000" cy="6858000" type="screen4x3"/>
  <p:notesSz cx="6858000" cy="9144000"/>
  <p:embeddedFontLst>
    <p:embeddedFont>
      <p:font typeface="Copperplate Gothic Light" pitchFamily="34" charset="0"/>
      <p:regular r:id="rId12"/>
    </p:embeddedFont>
    <p:embeddedFont>
      <p:font typeface="Calibri" pitchFamily="34" charset="0"/>
      <p:regular r:id="rId13"/>
      <p:bold r:id="rId14"/>
      <p:italic r:id="rId15"/>
      <p:boldItalic r:id="rId16"/>
    </p:embeddedFont>
    <p:embeddedFont>
      <p:font typeface="Freestyle Script"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BFE83-6D3A-45FC-8AB0-6FE132862142}" type="datetimeFigureOut">
              <a:rPr lang="en-US" smtClean="0"/>
              <a:t>3/10/2013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B681C-3B8E-4F15-AA37-12B159C47D3A}" type="slidenum">
              <a:rPr lang="en-US" smtClean="0"/>
              <a:t>‹#›</a:t>
            </a:fld>
            <a:endParaRPr lang="en-US"/>
          </a:p>
        </p:txBody>
      </p:sp>
    </p:spTree>
    <p:extLst>
      <p:ext uri="{BB962C8B-B14F-4D97-AF65-F5344CB8AC3E}">
        <p14:creationId xmlns:p14="http://schemas.microsoft.com/office/powerpoint/2010/main" val="243842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1</a:t>
            </a:fld>
            <a:endParaRPr lang="en-US"/>
          </a:p>
        </p:txBody>
      </p:sp>
    </p:spTree>
    <p:extLst>
      <p:ext uri="{BB962C8B-B14F-4D97-AF65-F5344CB8AC3E}">
        <p14:creationId xmlns:p14="http://schemas.microsoft.com/office/powerpoint/2010/main" val="365395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2</a:t>
            </a:fld>
            <a:endParaRPr lang="en-US"/>
          </a:p>
        </p:txBody>
      </p:sp>
    </p:spTree>
    <p:extLst>
      <p:ext uri="{BB962C8B-B14F-4D97-AF65-F5344CB8AC3E}">
        <p14:creationId xmlns:p14="http://schemas.microsoft.com/office/powerpoint/2010/main" val="44166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3</a:t>
            </a:fld>
            <a:endParaRPr lang="en-US"/>
          </a:p>
        </p:txBody>
      </p:sp>
    </p:spTree>
    <p:extLst>
      <p:ext uri="{BB962C8B-B14F-4D97-AF65-F5344CB8AC3E}">
        <p14:creationId xmlns:p14="http://schemas.microsoft.com/office/powerpoint/2010/main" val="272740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4</a:t>
            </a:fld>
            <a:endParaRPr lang="en-US"/>
          </a:p>
        </p:txBody>
      </p:sp>
    </p:spTree>
    <p:extLst>
      <p:ext uri="{BB962C8B-B14F-4D97-AF65-F5344CB8AC3E}">
        <p14:creationId xmlns:p14="http://schemas.microsoft.com/office/powerpoint/2010/main" val="210916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5</a:t>
            </a:fld>
            <a:endParaRPr lang="en-US"/>
          </a:p>
        </p:txBody>
      </p:sp>
    </p:spTree>
    <p:extLst>
      <p:ext uri="{BB962C8B-B14F-4D97-AF65-F5344CB8AC3E}">
        <p14:creationId xmlns:p14="http://schemas.microsoft.com/office/powerpoint/2010/main" val="104635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6</a:t>
            </a:fld>
            <a:endParaRPr lang="en-US"/>
          </a:p>
        </p:txBody>
      </p:sp>
    </p:spTree>
    <p:extLst>
      <p:ext uri="{BB962C8B-B14F-4D97-AF65-F5344CB8AC3E}">
        <p14:creationId xmlns:p14="http://schemas.microsoft.com/office/powerpoint/2010/main" val="180691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7</a:t>
            </a:fld>
            <a:endParaRPr lang="en-US"/>
          </a:p>
        </p:txBody>
      </p:sp>
    </p:spTree>
    <p:extLst>
      <p:ext uri="{BB962C8B-B14F-4D97-AF65-F5344CB8AC3E}">
        <p14:creationId xmlns:p14="http://schemas.microsoft.com/office/powerpoint/2010/main" val="23429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8</a:t>
            </a:fld>
            <a:endParaRPr lang="en-US"/>
          </a:p>
        </p:txBody>
      </p:sp>
    </p:spTree>
    <p:extLst>
      <p:ext uri="{BB962C8B-B14F-4D97-AF65-F5344CB8AC3E}">
        <p14:creationId xmlns:p14="http://schemas.microsoft.com/office/powerpoint/2010/main" val="191778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B681C-3B8E-4F15-AA37-12B159C47D3A}" type="slidenum">
              <a:rPr lang="en-US" smtClean="0"/>
              <a:t>9</a:t>
            </a:fld>
            <a:endParaRPr lang="en-US"/>
          </a:p>
        </p:txBody>
      </p:sp>
    </p:spTree>
    <p:extLst>
      <p:ext uri="{BB962C8B-B14F-4D97-AF65-F5344CB8AC3E}">
        <p14:creationId xmlns:p14="http://schemas.microsoft.com/office/powerpoint/2010/main" val="322953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365BA2-5495-4DF5-A9DC-38A66D2800D8}"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1943441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65BA2-5495-4DF5-A9DC-38A66D2800D8}"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3160078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65BA2-5495-4DF5-A9DC-38A66D2800D8}"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4221713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365BA2-5495-4DF5-A9DC-38A66D2800D8}"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3890809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65BA2-5495-4DF5-A9DC-38A66D2800D8}"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665169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65BA2-5495-4DF5-A9DC-38A66D2800D8}"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4082054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365BA2-5495-4DF5-A9DC-38A66D2800D8}" type="datetimeFigureOut">
              <a:rPr lang="en-US" smtClean="0"/>
              <a:t>3/10/2013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1674829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365BA2-5495-4DF5-A9DC-38A66D2800D8}" type="datetimeFigureOut">
              <a:rPr lang="en-US" smtClean="0"/>
              <a:t>3/10/2013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3987911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65BA2-5495-4DF5-A9DC-38A66D2800D8}" type="datetimeFigureOut">
              <a:rPr lang="en-US" smtClean="0"/>
              <a:t>3/10/2013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1028175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65BA2-5495-4DF5-A9DC-38A66D2800D8}"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414083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65BA2-5495-4DF5-A9DC-38A66D2800D8}"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FE6270-7BD2-4A86-80D1-632C6E212C16}" type="slidenum">
              <a:rPr lang="en-US" smtClean="0"/>
              <a:t>‹#›</a:t>
            </a:fld>
            <a:endParaRPr lang="en-US"/>
          </a:p>
        </p:txBody>
      </p:sp>
    </p:spTree>
    <p:extLst>
      <p:ext uri="{BB962C8B-B14F-4D97-AF65-F5344CB8AC3E}">
        <p14:creationId xmlns:p14="http://schemas.microsoft.com/office/powerpoint/2010/main" val="3896600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65BA2-5495-4DF5-A9DC-38A66D2800D8}" type="datetimeFigureOut">
              <a:rPr lang="en-US" smtClean="0"/>
              <a:t>3/10/2013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E6270-7BD2-4A86-80D1-632C6E212C16}" type="slidenum">
              <a:rPr lang="en-US" smtClean="0"/>
              <a:t>‹#›</a:t>
            </a:fld>
            <a:endParaRPr lang="en-US"/>
          </a:p>
        </p:txBody>
      </p:sp>
    </p:spTree>
    <p:extLst>
      <p:ext uri="{BB962C8B-B14F-4D97-AF65-F5344CB8AC3E}">
        <p14:creationId xmlns:p14="http://schemas.microsoft.com/office/powerpoint/2010/main" val="524761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696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48635"/>
            <a:ext cx="9144000" cy="6109365"/>
          </a:xfrm>
          <a:prstGeom prst="rect">
            <a:avLst/>
          </a:prstGeom>
          <a:noFill/>
        </p:spPr>
        <p:txBody>
          <a:bodyPr wrap="square" rtlCol="0">
            <a:spAutoFit/>
          </a:bodyPr>
          <a:lstStyle/>
          <a:p>
            <a:r>
              <a:rPr lang="en-US" sz="2300" b="1" i="1" baseline="30000" dirty="0">
                <a:solidFill>
                  <a:srgbClr val="FF0000"/>
                </a:solidFill>
                <a:latin typeface="Arial" pitchFamily="34" charset="0"/>
                <a:cs typeface="Arial" pitchFamily="34" charset="0"/>
              </a:rPr>
              <a:t>18</a:t>
            </a:r>
            <a:r>
              <a:rPr lang="en-US" sz="2300" b="1" baseline="30000" dirty="0">
                <a:latin typeface="Arial" pitchFamily="34" charset="0"/>
                <a:cs typeface="Arial" pitchFamily="34" charset="0"/>
              </a:rPr>
              <a:t> </a:t>
            </a:r>
            <a:r>
              <a:rPr lang="en-US" sz="2300" b="1" dirty="0">
                <a:latin typeface="Arial" pitchFamily="34" charset="0"/>
                <a:cs typeface="Arial" pitchFamily="34" charset="0"/>
              </a:rPr>
              <a:t>And the </a:t>
            </a:r>
            <a:r>
              <a:rPr lang="en-US" sz="2300" b="1" cap="small" dirty="0">
                <a:latin typeface="Arial" pitchFamily="34" charset="0"/>
                <a:cs typeface="Arial" pitchFamily="34" charset="0"/>
              </a:rPr>
              <a:t>Lord</a:t>
            </a:r>
            <a:r>
              <a:rPr lang="en-US" sz="2300" b="1" dirty="0">
                <a:latin typeface="Arial" pitchFamily="34" charset="0"/>
                <a:cs typeface="Arial" pitchFamily="34" charset="0"/>
              </a:rPr>
              <a:t> God said, i</a:t>
            </a:r>
            <a:r>
              <a:rPr lang="en-US" sz="2300" b="1" dirty="0" smtClean="0">
                <a:latin typeface="Arial" pitchFamily="34" charset="0"/>
                <a:cs typeface="Arial" pitchFamily="34" charset="0"/>
              </a:rPr>
              <a:t>t </a:t>
            </a:r>
            <a:r>
              <a:rPr lang="en-US" sz="2300" b="1" dirty="0">
                <a:latin typeface="Arial" pitchFamily="34" charset="0"/>
                <a:cs typeface="Arial" pitchFamily="34" charset="0"/>
              </a:rPr>
              <a:t>is not good that man should be alone; I will make him a helper comparable to him</a:t>
            </a:r>
            <a:r>
              <a:rPr lang="en-US" sz="2300" b="1" dirty="0" smtClean="0">
                <a:latin typeface="Arial" pitchFamily="34" charset="0"/>
                <a:cs typeface="Arial" pitchFamily="34" charset="0"/>
              </a:rPr>
              <a:t>. </a:t>
            </a:r>
            <a:r>
              <a:rPr lang="en-US" sz="2300" b="1" i="1" baseline="30000" dirty="0">
                <a:solidFill>
                  <a:srgbClr val="FF0000"/>
                </a:solidFill>
                <a:latin typeface="Arial" pitchFamily="34" charset="0"/>
                <a:cs typeface="Arial" pitchFamily="34" charset="0"/>
              </a:rPr>
              <a:t>19 </a:t>
            </a:r>
            <a:r>
              <a:rPr lang="en-US" sz="2300" b="1" dirty="0">
                <a:latin typeface="Arial" pitchFamily="34" charset="0"/>
                <a:cs typeface="Arial" pitchFamily="34" charset="0"/>
              </a:rPr>
              <a:t>Out of the ground the </a:t>
            </a:r>
            <a:r>
              <a:rPr lang="en-US" sz="2300" b="1" cap="small" dirty="0">
                <a:latin typeface="Arial" pitchFamily="34" charset="0"/>
                <a:cs typeface="Arial" pitchFamily="34" charset="0"/>
              </a:rPr>
              <a:t>Lord</a:t>
            </a:r>
            <a:r>
              <a:rPr lang="en-US" sz="2300" b="1" dirty="0">
                <a:latin typeface="Arial" pitchFamily="34" charset="0"/>
                <a:cs typeface="Arial" pitchFamily="34" charset="0"/>
              </a:rPr>
              <a:t> God formed every beast of the field and every bird of the air, and brought them to Adam to see what he would call them. And whatever Adam called each living creature, that was its name. </a:t>
            </a:r>
            <a:r>
              <a:rPr lang="en-US" sz="2300" b="1" i="1" baseline="30000" dirty="0">
                <a:solidFill>
                  <a:srgbClr val="FF0000"/>
                </a:solidFill>
                <a:latin typeface="Arial" pitchFamily="34" charset="0"/>
                <a:cs typeface="Arial" pitchFamily="34" charset="0"/>
              </a:rPr>
              <a:t>20</a:t>
            </a:r>
            <a:r>
              <a:rPr lang="en-US" sz="2300" b="1" baseline="30000" dirty="0">
                <a:latin typeface="Arial" pitchFamily="34" charset="0"/>
                <a:cs typeface="Arial" pitchFamily="34" charset="0"/>
              </a:rPr>
              <a:t> </a:t>
            </a:r>
            <a:r>
              <a:rPr lang="en-US" sz="2300" b="1" dirty="0">
                <a:latin typeface="Arial" pitchFamily="34" charset="0"/>
                <a:cs typeface="Arial" pitchFamily="34" charset="0"/>
              </a:rPr>
              <a:t>So Adam gave names to all cattle, to the birds of the air, and to every beast of the field. But for Adam there was not found a helper comparable to him</a:t>
            </a:r>
            <a:r>
              <a:rPr lang="en-US" sz="2300" b="1" dirty="0" smtClean="0">
                <a:latin typeface="Arial" pitchFamily="34" charset="0"/>
                <a:cs typeface="Arial" pitchFamily="34" charset="0"/>
              </a:rPr>
              <a:t>. </a:t>
            </a:r>
            <a:r>
              <a:rPr lang="en-US" sz="2300" b="1" i="1" baseline="30000" dirty="0" smtClean="0">
                <a:solidFill>
                  <a:srgbClr val="FF0000"/>
                </a:solidFill>
                <a:latin typeface="Arial" pitchFamily="34" charset="0"/>
                <a:cs typeface="Arial" pitchFamily="34" charset="0"/>
              </a:rPr>
              <a:t>21</a:t>
            </a:r>
            <a:r>
              <a:rPr lang="en-US" sz="2300" b="1" baseline="30000" dirty="0" smtClean="0">
                <a:latin typeface="Arial" pitchFamily="34" charset="0"/>
                <a:cs typeface="Arial" pitchFamily="34" charset="0"/>
              </a:rPr>
              <a:t> </a:t>
            </a:r>
            <a:r>
              <a:rPr lang="en-US" sz="2300" b="1" dirty="0">
                <a:latin typeface="Arial" pitchFamily="34" charset="0"/>
                <a:cs typeface="Arial" pitchFamily="34" charset="0"/>
              </a:rPr>
              <a:t>And the </a:t>
            </a:r>
            <a:r>
              <a:rPr lang="en-US" sz="2300" b="1" cap="small" dirty="0">
                <a:latin typeface="Arial" pitchFamily="34" charset="0"/>
                <a:cs typeface="Arial" pitchFamily="34" charset="0"/>
              </a:rPr>
              <a:t>Lord</a:t>
            </a:r>
            <a:r>
              <a:rPr lang="en-US" sz="2300" b="1" dirty="0">
                <a:latin typeface="Arial" pitchFamily="34" charset="0"/>
                <a:cs typeface="Arial" pitchFamily="34" charset="0"/>
              </a:rPr>
              <a:t> God caused a deep sleep to fall on Adam, and he slept; and He took one of his ribs, and closed up the flesh in its place. </a:t>
            </a:r>
            <a:r>
              <a:rPr lang="en-US" sz="2300" b="1" i="1" baseline="30000" dirty="0">
                <a:solidFill>
                  <a:srgbClr val="FF0000"/>
                </a:solidFill>
                <a:latin typeface="Arial" pitchFamily="34" charset="0"/>
                <a:cs typeface="Arial" pitchFamily="34" charset="0"/>
              </a:rPr>
              <a:t>22 </a:t>
            </a:r>
            <a:r>
              <a:rPr lang="en-US" sz="2300" b="1" dirty="0">
                <a:latin typeface="Arial" pitchFamily="34" charset="0"/>
                <a:cs typeface="Arial" pitchFamily="34" charset="0"/>
              </a:rPr>
              <a:t>Then the rib which the </a:t>
            </a:r>
            <a:r>
              <a:rPr lang="en-US" sz="2300" b="1" cap="small" dirty="0">
                <a:latin typeface="Arial" pitchFamily="34" charset="0"/>
                <a:cs typeface="Arial" pitchFamily="34" charset="0"/>
              </a:rPr>
              <a:t>Lord</a:t>
            </a:r>
            <a:r>
              <a:rPr lang="en-US" sz="2300" b="1" dirty="0">
                <a:latin typeface="Arial" pitchFamily="34" charset="0"/>
                <a:cs typeface="Arial" pitchFamily="34" charset="0"/>
              </a:rPr>
              <a:t> God had taken from man He made into a woman, and He brought her to the man</a:t>
            </a:r>
            <a:r>
              <a:rPr lang="en-US" sz="2300" b="1" dirty="0" smtClean="0">
                <a:latin typeface="Arial" pitchFamily="34" charset="0"/>
                <a:cs typeface="Arial" pitchFamily="34" charset="0"/>
              </a:rPr>
              <a:t>. </a:t>
            </a:r>
            <a:r>
              <a:rPr lang="en-US" sz="2300" b="1" i="1" baseline="30000" dirty="0" smtClean="0">
                <a:solidFill>
                  <a:srgbClr val="FF0000"/>
                </a:solidFill>
                <a:latin typeface="Arial" pitchFamily="34" charset="0"/>
                <a:cs typeface="Arial" pitchFamily="34" charset="0"/>
              </a:rPr>
              <a:t>23 </a:t>
            </a:r>
            <a:r>
              <a:rPr lang="en-US" sz="2300" b="1" dirty="0">
                <a:latin typeface="Arial" pitchFamily="34" charset="0"/>
                <a:cs typeface="Arial" pitchFamily="34" charset="0"/>
              </a:rPr>
              <a:t>And Adam said</a:t>
            </a:r>
            <a:r>
              <a:rPr lang="en-US" sz="2300" b="1" dirty="0" smtClean="0">
                <a:latin typeface="Arial" pitchFamily="34" charset="0"/>
                <a:cs typeface="Arial" pitchFamily="34" charset="0"/>
              </a:rPr>
              <a:t>: This </a:t>
            </a:r>
            <a:r>
              <a:rPr lang="en-US" sz="2300" b="1" dirty="0">
                <a:latin typeface="Arial" pitchFamily="34" charset="0"/>
                <a:cs typeface="Arial" pitchFamily="34" charset="0"/>
              </a:rPr>
              <a:t>is now bone of my </a:t>
            </a:r>
            <a:r>
              <a:rPr lang="en-US" sz="2300" b="1" dirty="0" smtClean="0">
                <a:latin typeface="Arial" pitchFamily="34" charset="0"/>
                <a:cs typeface="Arial" pitchFamily="34" charset="0"/>
              </a:rPr>
              <a:t>bones and </a:t>
            </a:r>
            <a:r>
              <a:rPr lang="en-US" sz="2300" b="1" dirty="0">
                <a:latin typeface="Arial" pitchFamily="34" charset="0"/>
                <a:cs typeface="Arial" pitchFamily="34" charset="0"/>
              </a:rPr>
              <a:t>flesh of my flesh</a:t>
            </a:r>
            <a:r>
              <a:rPr lang="en-US" sz="2300" b="1" dirty="0" smtClean="0">
                <a:latin typeface="Arial" pitchFamily="34" charset="0"/>
                <a:cs typeface="Arial" pitchFamily="34" charset="0"/>
              </a:rPr>
              <a:t>; she </a:t>
            </a:r>
            <a:r>
              <a:rPr lang="en-US" sz="2300" b="1" dirty="0">
                <a:latin typeface="Arial" pitchFamily="34" charset="0"/>
                <a:cs typeface="Arial" pitchFamily="34" charset="0"/>
              </a:rPr>
              <a:t>shall be called </a:t>
            </a:r>
            <a:r>
              <a:rPr lang="en-US" sz="2300" b="1" dirty="0" smtClean="0">
                <a:latin typeface="Arial" pitchFamily="34" charset="0"/>
                <a:cs typeface="Arial" pitchFamily="34" charset="0"/>
              </a:rPr>
              <a:t>woman, because </a:t>
            </a:r>
            <a:r>
              <a:rPr lang="en-US" sz="2300" b="1" dirty="0">
                <a:latin typeface="Arial" pitchFamily="34" charset="0"/>
                <a:cs typeface="Arial" pitchFamily="34" charset="0"/>
              </a:rPr>
              <a:t>she was taken out of </a:t>
            </a:r>
            <a:r>
              <a:rPr lang="en-US" sz="2300" b="1" dirty="0" smtClean="0">
                <a:latin typeface="Arial" pitchFamily="34" charset="0"/>
                <a:cs typeface="Arial" pitchFamily="34" charset="0"/>
              </a:rPr>
              <a:t>man. </a:t>
            </a:r>
            <a:r>
              <a:rPr lang="en-US" sz="2300" b="1" i="1" baseline="30000" dirty="0" smtClean="0">
                <a:solidFill>
                  <a:srgbClr val="FF0000"/>
                </a:solidFill>
                <a:latin typeface="Arial" pitchFamily="34" charset="0"/>
                <a:cs typeface="Arial" pitchFamily="34" charset="0"/>
              </a:rPr>
              <a:t>24 </a:t>
            </a:r>
            <a:r>
              <a:rPr lang="en-US" sz="2300" b="1" dirty="0">
                <a:latin typeface="Arial" pitchFamily="34" charset="0"/>
                <a:cs typeface="Arial" pitchFamily="34" charset="0"/>
              </a:rPr>
              <a:t>Therefore a man shall leave his father and mother and be joined to his wife, and they shall become one flesh</a:t>
            </a:r>
            <a:r>
              <a:rPr lang="en-US" sz="2300" b="1" dirty="0" smtClean="0">
                <a:latin typeface="Arial" pitchFamily="34" charset="0"/>
                <a:cs typeface="Arial" pitchFamily="34" charset="0"/>
              </a:rPr>
              <a:t>. </a:t>
            </a:r>
            <a:r>
              <a:rPr lang="en-US" sz="2300" b="1" i="1" baseline="30000" dirty="0" smtClean="0">
                <a:solidFill>
                  <a:srgbClr val="FF0000"/>
                </a:solidFill>
                <a:latin typeface="Arial" pitchFamily="34" charset="0"/>
                <a:cs typeface="Arial" pitchFamily="34" charset="0"/>
              </a:rPr>
              <a:t>25</a:t>
            </a:r>
            <a:r>
              <a:rPr lang="en-US" sz="2300" b="1" baseline="30000" dirty="0" smtClean="0">
                <a:latin typeface="Arial" pitchFamily="34" charset="0"/>
                <a:cs typeface="Arial" pitchFamily="34" charset="0"/>
              </a:rPr>
              <a:t> </a:t>
            </a:r>
            <a:r>
              <a:rPr lang="en-US" sz="2300" b="1" dirty="0">
                <a:latin typeface="Arial" pitchFamily="34" charset="0"/>
                <a:cs typeface="Arial" pitchFamily="34" charset="0"/>
              </a:rPr>
              <a:t>And they were both naked, the man and his wife, and were not ashamed</a:t>
            </a:r>
            <a:r>
              <a:rPr lang="en-US" sz="2300" b="1" dirty="0" smtClean="0">
                <a:latin typeface="Arial" pitchFamily="34" charset="0"/>
                <a:cs typeface="Arial" pitchFamily="34" charset="0"/>
              </a:rPr>
              <a:t>.</a:t>
            </a:r>
            <a:endParaRPr lang="en-US" sz="2300" b="1" dirty="0">
              <a:latin typeface="Arial" pitchFamily="34" charset="0"/>
              <a:cs typeface="Arial" pitchFamily="34" charset="0"/>
            </a:endParaRPr>
          </a:p>
        </p:txBody>
      </p:sp>
      <p:sp>
        <p:nvSpPr>
          <p:cNvPr id="3" name="Rectangle 2"/>
          <p:cNvSpPr/>
          <p:nvPr/>
        </p:nvSpPr>
        <p:spPr>
          <a:xfrm>
            <a:off x="1556519" y="-85130"/>
            <a:ext cx="5883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Genesis 2:18-25</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266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089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1371600" y="914400"/>
            <a:ext cx="4876800" cy="4876800"/>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692" r="4883" b="35116"/>
          <a:stretch/>
        </p:blipFill>
        <p:spPr>
          <a:xfrm>
            <a:off x="-76200" y="542991"/>
            <a:ext cx="9220200" cy="6315009"/>
          </a:xfrm>
          <a:prstGeom prst="rect">
            <a:avLst/>
          </a:prstGeom>
        </p:spPr>
      </p:pic>
      <p:sp>
        <p:nvSpPr>
          <p:cNvPr id="12" name="Rectangle 11"/>
          <p:cNvSpPr/>
          <p:nvPr/>
        </p:nvSpPr>
        <p:spPr>
          <a:xfrm>
            <a:off x="397620" y="-152400"/>
            <a:ext cx="8348760" cy="769441"/>
          </a:xfrm>
          <a:prstGeom prst="rect">
            <a:avLst/>
          </a:prstGeom>
          <a:noFill/>
        </p:spPr>
        <p:txBody>
          <a:bodyPr wrap="none" lIns="91440" tIns="45720" rIns="91440" bIns="45720">
            <a:spAutoFit/>
          </a:bodyPr>
          <a:lstStyle/>
          <a:p>
            <a:pPr algn="ctr"/>
            <a:r>
              <a:rPr lang="en-US" sz="4400" b="1" cap="none" spc="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rPr>
              <a:t>Successful Home Building</a:t>
            </a:r>
            <a:endParaRPr lang="en-US" sz="4400" b="1" cap="none" spc="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335"/>
          <a:stretch/>
        </p:blipFill>
        <p:spPr>
          <a:xfrm>
            <a:off x="-76200" y="542989"/>
            <a:ext cx="9220200" cy="6363812"/>
          </a:xfrm>
          <a:prstGeom prst="rect">
            <a:avLst/>
          </a:prstGeom>
        </p:spPr>
      </p:pic>
      <p:sp>
        <p:nvSpPr>
          <p:cNvPr id="14" name="TextBox 13"/>
          <p:cNvSpPr txBox="1"/>
          <p:nvPr/>
        </p:nvSpPr>
        <p:spPr>
          <a:xfrm>
            <a:off x="1981200" y="5475982"/>
            <a:ext cx="6934200" cy="1077218"/>
          </a:xfrm>
          <a:prstGeom prst="rect">
            <a:avLst/>
          </a:prstGeom>
          <a:solidFill>
            <a:srgbClr val="FFFFFF">
              <a:alpha val="69804"/>
            </a:srgbClr>
          </a:solidFill>
          <a:effectLst>
            <a:softEdge rad="63500"/>
          </a:effectLst>
        </p:spPr>
        <p:txBody>
          <a:bodyPr wrap="square" rtlCol="0">
            <a:spAutoFit/>
          </a:bodyPr>
          <a:lstStyle/>
          <a:p>
            <a:pPr algn="ctr"/>
            <a:r>
              <a:rPr lang="en-US" sz="3200" b="1" dirty="0" smtClean="0">
                <a:effectLst>
                  <a:outerShdw blurRad="38100" dist="38100" dir="2700000" algn="tl">
                    <a:srgbClr val="000000">
                      <a:alpha val="43137"/>
                    </a:srgbClr>
                  </a:outerShdw>
                </a:effectLst>
              </a:rPr>
              <a:t>Unless the </a:t>
            </a:r>
            <a:r>
              <a:rPr lang="en-US" sz="3200" b="1" cap="small" dirty="0" smtClean="0">
                <a:effectLst>
                  <a:outerShdw blurRad="38100" dist="38100" dir="2700000" algn="tl">
                    <a:srgbClr val="000000">
                      <a:alpha val="43137"/>
                    </a:srgbClr>
                  </a:outerShdw>
                </a:effectLst>
              </a:rPr>
              <a:t>Lord</a:t>
            </a:r>
            <a:r>
              <a:rPr lang="en-US" sz="3200" b="1" dirty="0" smtClean="0">
                <a:effectLst>
                  <a:outerShdw blurRad="38100" dist="38100" dir="2700000" algn="tl">
                    <a:srgbClr val="000000">
                      <a:alpha val="43137"/>
                    </a:srgbClr>
                  </a:outerShdw>
                </a:effectLst>
              </a:rPr>
              <a:t> builds the house, they labor in vain who build it (Psalm 127:1)</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001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3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2127" b="53332"/>
          <a:stretch/>
        </p:blipFill>
        <p:spPr>
          <a:xfrm>
            <a:off x="7435" y="0"/>
            <a:ext cx="4884728" cy="3048000"/>
          </a:xfrm>
          <a:prstGeom prst="rect">
            <a:avLst/>
          </a:prstGeom>
          <a:effectLst>
            <a:softEdge rad="317500"/>
          </a:effec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567" r="-1"/>
          <a:stretch/>
        </p:blipFill>
        <p:spPr>
          <a:xfrm>
            <a:off x="4286147" y="3505200"/>
            <a:ext cx="4857854" cy="3352800"/>
          </a:xfrm>
          <a:prstGeom prst="rect">
            <a:avLst/>
          </a:prstGeom>
          <a:effectLst>
            <a:softEdge rad="317500"/>
          </a:effectLst>
        </p:spPr>
      </p:pic>
      <p:sp>
        <p:nvSpPr>
          <p:cNvPr id="4" name="Rectangle 3"/>
          <p:cNvSpPr/>
          <p:nvPr/>
        </p:nvSpPr>
        <p:spPr>
          <a:xfrm>
            <a:off x="4892163" y="26020"/>
            <a:ext cx="3826689" cy="769441"/>
          </a:xfrm>
          <a:prstGeom prst="rect">
            <a:avLst/>
          </a:prstGeom>
          <a:noFill/>
        </p:spPr>
        <p:txBody>
          <a:bodyPr wrap="none" lIns="91440" tIns="45720" rIns="91440" bIns="45720">
            <a:spAutoFit/>
          </a:bodyPr>
          <a:lstStyle/>
          <a:p>
            <a:pPr algn="ctr"/>
            <a:r>
              <a:rPr lang="en-US" sz="4400" b="1" cap="none" spc="0" dirty="0" smtClean="0">
                <a:ln w="18415" cmpd="sng">
                  <a:solidFill>
                    <a:schemeClr val="tx1">
                      <a:lumMod val="95000"/>
                      <a:lumOff val="5000"/>
                    </a:schemeClr>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Copperplate Gothic Light" pitchFamily="34" charset="0"/>
              </a:rPr>
              <a:t>S</a:t>
            </a:r>
            <a:r>
              <a:rPr lang="en-US" sz="4400" b="1" cap="none" spc="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rPr>
              <a:t>uccessful</a:t>
            </a:r>
            <a:endParaRPr lang="en-US" sz="4400" b="1" cap="none" spc="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
        <p:nvSpPr>
          <p:cNvPr id="5" name="Rectangle 4"/>
          <p:cNvSpPr/>
          <p:nvPr/>
        </p:nvSpPr>
        <p:spPr>
          <a:xfrm>
            <a:off x="7435" y="5715000"/>
            <a:ext cx="4568879" cy="769441"/>
          </a:xfrm>
          <a:prstGeom prst="rect">
            <a:avLst/>
          </a:prstGeom>
          <a:noFill/>
        </p:spPr>
        <p:txBody>
          <a:bodyPr wrap="none" lIns="91440" tIns="45720" rIns="91440" bIns="45720">
            <a:spAutoFit/>
          </a:bodyPr>
          <a:lstStyle/>
          <a:p>
            <a:r>
              <a:rPr lang="en-US" sz="4400" b="1" cap="none" spc="0" dirty="0" smtClean="0">
                <a:ln w="18415" cmpd="sng">
                  <a:solidFill>
                    <a:schemeClr val="tx1">
                      <a:lumMod val="95000"/>
                      <a:lumOff val="5000"/>
                    </a:schemeClr>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Copperplate Gothic Light" pitchFamily="34" charset="0"/>
              </a:rPr>
              <a:t>H</a:t>
            </a:r>
            <a:r>
              <a:rPr lang="en-US" sz="4400" b="1" cap="none" spc="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rPr>
              <a:t>ome </a:t>
            </a:r>
            <a:r>
              <a:rPr lang="en-US" sz="4400" b="1" cap="none" spc="0" dirty="0" smtClean="0">
                <a:ln w="18415" cmpd="sng">
                  <a:solidFill>
                    <a:schemeClr val="tx1">
                      <a:lumMod val="95000"/>
                      <a:lumOff val="5000"/>
                    </a:schemeClr>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Copperplate Gothic Light" pitchFamily="34" charset="0"/>
              </a:rPr>
              <a:t>B</a:t>
            </a:r>
            <a:r>
              <a:rPr lang="en-US" sz="4400" b="1" cap="none" spc="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rPr>
              <a:t>uilding</a:t>
            </a:r>
            <a:endParaRPr lang="en-US" sz="4400" b="1" cap="none" spc="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Tree>
    <p:extLst>
      <p:ext uri="{BB962C8B-B14F-4D97-AF65-F5344CB8AC3E}">
        <p14:creationId xmlns:p14="http://schemas.microsoft.com/office/powerpoint/2010/main" val="2993362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4233208"/>
            <a:ext cx="7467600" cy="1938992"/>
          </a:xfrm>
          <a:prstGeom prst="rect">
            <a:avLst/>
          </a:prstGeom>
          <a:solidFill>
            <a:srgbClr val="000000">
              <a:alpha val="30196"/>
            </a:srgbClr>
          </a:solidFill>
          <a:effectLst>
            <a:softEdge rad="63500"/>
          </a:effectLst>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“Have you not read that He who made them at the beginning made them male and female, and said, for this reason a man shall leave his father and mother and be joined to his wife, and the two shall become one flesh? So then, they are no longer two but one flesh. Therefore what God has joined together, let not man separate.”</a:t>
            </a:r>
          </a:p>
          <a:p>
            <a:pPr algn="ctr"/>
            <a:r>
              <a:rPr lang="en-US" sz="2000" b="1" dirty="0" smtClean="0">
                <a:solidFill>
                  <a:schemeClr val="bg1"/>
                </a:solidFill>
                <a:effectLst>
                  <a:outerShdw blurRad="38100" dist="38100" dir="2700000" algn="tl">
                    <a:srgbClr val="000000">
                      <a:alpha val="43137"/>
                    </a:srgbClr>
                  </a:outerShdw>
                </a:effectLst>
              </a:rPr>
              <a:t>(Matthew 19:4-6)</a:t>
            </a:r>
            <a:endParaRPr lang="en-US" sz="2000" b="1" dirty="0">
              <a:solidFill>
                <a:schemeClr val="bg1"/>
              </a:solidFill>
              <a:effectLst>
                <a:outerShdw blurRad="38100" dist="38100" dir="2700000" algn="tl">
                  <a:srgbClr val="000000">
                    <a:alpha val="43137"/>
                  </a:srgbClr>
                </a:outerShdw>
              </a:effectLst>
            </a:endParaRPr>
          </a:p>
        </p:txBody>
      </p:sp>
      <p:cxnSp>
        <p:nvCxnSpPr>
          <p:cNvPr id="4" name="Straight Connector 3"/>
          <p:cNvCxnSpPr/>
          <p:nvPr/>
        </p:nvCxnSpPr>
        <p:spPr>
          <a:xfrm>
            <a:off x="1524000" y="48768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202704"/>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5486400"/>
            <a:ext cx="1828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27195" y="5806068"/>
            <a:ext cx="248300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62600" y="5806068"/>
            <a:ext cx="2209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685800"/>
            <a:ext cx="7467600" cy="1631216"/>
          </a:xfrm>
          <a:prstGeom prst="rect">
            <a:avLst/>
          </a:prstGeom>
          <a:solidFill>
            <a:srgbClr val="000000">
              <a:alpha val="30196"/>
            </a:srgbClr>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Marriage is between a man and a woman</a:t>
            </a:r>
          </a:p>
          <a:p>
            <a:pPr algn="ctr"/>
            <a:r>
              <a:rPr lang="en-US" sz="2000" b="1" dirty="0" smtClean="0">
                <a:solidFill>
                  <a:schemeClr val="bg1"/>
                </a:solidFill>
                <a:effectLst>
                  <a:outerShdw blurRad="38100" dist="38100" dir="2700000" algn="tl">
                    <a:srgbClr val="000000">
                      <a:alpha val="43137"/>
                    </a:srgbClr>
                  </a:outerShdw>
                </a:effectLst>
              </a:rPr>
              <a:t>After leaving there is “joining” (cleaving, KJV)—Acts 11:23</a:t>
            </a:r>
          </a:p>
          <a:p>
            <a:pPr algn="ctr"/>
            <a:r>
              <a:rPr lang="en-US" sz="2000" b="1" dirty="0" smtClean="0">
                <a:solidFill>
                  <a:schemeClr val="bg1"/>
                </a:solidFill>
                <a:effectLst>
                  <a:outerShdw blurRad="38100" dist="38100" dir="2700000" algn="tl">
                    <a:srgbClr val="000000">
                      <a:alpha val="43137"/>
                    </a:srgbClr>
                  </a:outerShdw>
                </a:effectLst>
              </a:rPr>
              <a:t>Become  united as one—spouse is not a disposable trinket </a:t>
            </a:r>
          </a:p>
          <a:p>
            <a:pPr algn="ctr"/>
            <a:r>
              <a:rPr lang="en-US" sz="2000" b="1" dirty="0" smtClean="0">
                <a:solidFill>
                  <a:schemeClr val="bg1"/>
                </a:solidFill>
                <a:effectLst>
                  <a:outerShdw blurRad="38100" dist="38100" dir="2700000" algn="tl">
                    <a:srgbClr val="000000">
                      <a:alpha val="43137"/>
                    </a:srgbClr>
                  </a:outerShdw>
                </a:effectLst>
              </a:rPr>
              <a:t>God (yokes / unites) a man and woman together</a:t>
            </a:r>
          </a:p>
          <a:p>
            <a:pPr algn="ctr"/>
            <a:r>
              <a:rPr lang="en-US" sz="2000" b="1" dirty="0" smtClean="0">
                <a:solidFill>
                  <a:schemeClr val="bg1"/>
                </a:solidFill>
                <a:effectLst>
                  <a:outerShdw blurRad="38100" dist="38100" dir="2700000" algn="tl">
                    <a:srgbClr val="000000">
                      <a:alpha val="43137"/>
                    </a:srgbClr>
                  </a:outerShdw>
                </a:effectLst>
              </a:rPr>
              <a:t>No divorce (with one exception, verse 19)</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1248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bg/>
                                          </p:spTgt>
                                        </p:tgtEl>
                                        <p:attrNameLst>
                                          <p:attrName>style.visibility</p:attrName>
                                        </p:attrNameLst>
                                      </p:cBhvr>
                                      <p:to>
                                        <p:strVal val="visible"/>
                                      </p:to>
                                    </p:set>
                                    <p:animEffect transition="in" filter="wipe(left)">
                                      <p:cBhvr>
                                        <p:cTn id="16" dur="2000"/>
                                        <p:tgtEl>
                                          <p:spTgt spid="14">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wipe(left)">
                                      <p:cBhvr>
                                        <p:cTn id="19" dur="20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2000"/>
                                        <p:tgtEl>
                                          <p:spTgt spid="7"/>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left)">
                                      <p:cBhvr>
                                        <p:cTn id="28" dur="20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4">
                                            <p:txEl>
                                              <p:pRg st="2" end="2"/>
                                            </p:txEl>
                                          </p:spTgt>
                                        </p:tgtEl>
                                        <p:attrNameLst>
                                          <p:attrName>style.visibility</p:attrName>
                                        </p:attrNameLst>
                                      </p:cBhvr>
                                      <p:to>
                                        <p:strVal val="visible"/>
                                      </p:to>
                                    </p:set>
                                    <p:animEffect transition="in" filter="wipe(left)">
                                      <p:cBhvr>
                                        <p:cTn id="37" dur="2000"/>
                                        <p:tgtEl>
                                          <p:spTgt spid="1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4">
                                            <p:txEl>
                                              <p:pRg st="3" end="3"/>
                                            </p:txEl>
                                          </p:spTgt>
                                        </p:tgtEl>
                                        <p:attrNameLst>
                                          <p:attrName>style.visibility</p:attrName>
                                        </p:attrNameLst>
                                      </p:cBhvr>
                                      <p:to>
                                        <p:strVal val="visible"/>
                                      </p:to>
                                    </p:set>
                                    <p:animEffect transition="in" filter="wipe(left)">
                                      <p:cBhvr>
                                        <p:cTn id="46" dur="2000"/>
                                        <p:tgtEl>
                                          <p:spTgt spid="1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2000"/>
                                        <p:tgtEl>
                                          <p:spTgt spid="12"/>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4">
                                            <p:txEl>
                                              <p:pRg st="4" end="4"/>
                                            </p:txEl>
                                          </p:spTgt>
                                        </p:tgtEl>
                                        <p:attrNameLst>
                                          <p:attrName>style.visibility</p:attrName>
                                        </p:attrNameLst>
                                      </p:cBhvr>
                                      <p:to>
                                        <p:strVal val="visible"/>
                                      </p:to>
                                    </p:set>
                                    <p:animEffect transition="in" filter="wipe(left)">
                                      <p:cBhvr>
                                        <p:cTn id="55"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 name="Rectangle 2"/>
          <p:cNvSpPr/>
          <p:nvPr/>
        </p:nvSpPr>
        <p:spPr>
          <a:xfrm>
            <a:off x="397620" y="-152400"/>
            <a:ext cx="8348760" cy="769441"/>
          </a:xfrm>
          <a:prstGeom prst="rect">
            <a:avLst/>
          </a:prstGeom>
          <a:noFill/>
        </p:spPr>
        <p:txBody>
          <a:bodyPr wrap="none" lIns="91440" tIns="45720" rIns="91440" bIns="45720">
            <a:spAutoFit/>
          </a:bodyPr>
          <a:lstStyle/>
          <a:p>
            <a:pPr algn="ctr"/>
            <a:r>
              <a:rPr lang="en-US" sz="4400" b="1" cap="none" spc="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rPr>
              <a:t>Successful Home Building</a:t>
            </a:r>
            <a:endParaRPr lang="en-US" sz="4400" b="1" cap="none" spc="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
        <p:nvSpPr>
          <p:cNvPr id="4" name="TextBox 3"/>
          <p:cNvSpPr txBox="1"/>
          <p:nvPr/>
        </p:nvSpPr>
        <p:spPr>
          <a:xfrm>
            <a:off x="152400" y="2695813"/>
            <a:ext cx="5088780" cy="3323987"/>
          </a:xfrm>
          <a:prstGeom prst="rect">
            <a:avLst/>
          </a:prstGeom>
          <a:noFill/>
        </p:spPr>
        <p:txBody>
          <a:bodyPr wrap="square" rtlCol="0">
            <a:spAutoFit/>
          </a:bodyPr>
          <a:lstStyle/>
          <a:p>
            <a:pPr>
              <a:lnSpc>
                <a:spcPct val="150000"/>
              </a:lnSpc>
            </a:pPr>
            <a:r>
              <a:rPr lang="en-US" sz="2800" b="1" dirty="0" smtClean="0">
                <a:ln>
                  <a:solidFill>
                    <a:srgbClr val="FF0000"/>
                  </a:solidFill>
                </a:ln>
                <a:solidFill>
                  <a:schemeClr val="bg1"/>
                </a:solidFill>
                <a:effectLst>
                  <a:outerShdw blurRad="38100" dist="38100" dir="2700000" algn="tl">
                    <a:srgbClr val="000000">
                      <a:alpha val="43137"/>
                    </a:srgbClr>
                  </a:outerShdw>
                </a:effectLst>
              </a:rPr>
              <a:t>Both be faithful/active Christians</a:t>
            </a:r>
          </a:p>
          <a:p>
            <a:pPr>
              <a:lnSpc>
                <a:spcPct val="150000"/>
              </a:lnSpc>
            </a:pPr>
            <a:r>
              <a:rPr lang="en-US" sz="2800" b="1" dirty="0" smtClean="0">
                <a:ln>
                  <a:solidFill>
                    <a:srgbClr val="FF0000"/>
                  </a:solidFill>
                </a:ln>
                <a:solidFill>
                  <a:schemeClr val="bg1"/>
                </a:solidFill>
                <a:effectLst>
                  <a:outerShdw blurRad="38100" dist="38100" dir="2700000" algn="tl">
                    <a:srgbClr val="000000">
                      <a:alpha val="43137"/>
                    </a:srgbClr>
                  </a:outerShdw>
                </a:effectLst>
              </a:rPr>
              <a:t>Apply the bond of Christian Love</a:t>
            </a:r>
          </a:p>
          <a:p>
            <a:pPr>
              <a:lnSpc>
                <a:spcPct val="150000"/>
              </a:lnSpc>
            </a:pPr>
            <a:r>
              <a:rPr lang="en-US" sz="2800" b="1" dirty="0" smtClean="0">
                <a:ln>
                  <a:solidFill>
                    <a:srgbClr val="FF0000"/>
                  </a:solidFill>
                </a:ln>
                <a:solidFill>
                  <a:schemeClr val="bg1"/>
                </a:solidFill>
                <a:effectLst>
                  <a:outerShdw blurRad="38100" dist="38100" dir="2700000" algn="tl">
                    <a:srgbClr val="000000">
                      <a:alpha val="43137"/>
                    </a:srgbClr>
                  </a:outerShdw>
                </a:effectLst>
              </a:rPr>
              <a:t>Expect Great Things in the Home</a:t>
            </a:r>
          </a:p>
          <a:p>
            <a:pPr>
              <a:lnSpc>
                <a:spcPct val="150000"/>
              </a:lnSpc>
            </a:pPr>
            <a:r>
              <a:rPr lang="en-US" sz="2800" b="1" dirty="0" smtClean="0">
                <a:ln>
                  <a:solidFill>
                    <a:srgbClr val="FF0000"/>
                  </a:solidFill>
                </a:ln>
                <a:solidFill>
                  <a:schemeClr val="bg1"/>
                </a:solidFill>
                <a:effectLst>
                  <a:outerShdw blurRad="38100" dist="38100" dir="2700000" algn="tl">
                    <a:srgbClr val="000000">
                      <a:alpha val="43137"/>
                    </a:srgbClr>
                  </a:outerShdw>
                </a:effectLst>
              </a:rPr>
              <a:t>Always Emphasize the Spiritual</a:t>
            </a:r>
          </a:p>
          <a:p>
            <a:pPr>
              <a:lnSpc>
                <a:spcPct val="150000"/>
              </a:lnSpc>
            </a:pPr>
            <a:r>
              <a:rPr lang="en-US" sz="2800" b="1" dirty="0" smtClean="0">
                <a:ln>
                  <a:solidFill>
                    <a:srgbClr val="FF0000"/>
                  </a:solidFill>
                </a:ln>
                <a:solidFill>
                  <a:schemeClr val="bg1"/>
                </a:solidFill>
                <a:effectLst>
                  <a:outerShdw blurRad="38100" dist="38100" dir="2700000" algn="tl">
                    <a:srgbClr val="000000">
                      <a:alpha val="43137"/>
                    </a:srgbClr>
                  </a:outerShdw>
                </a:effectLst>
              </a:rPr>
              <a:t>Be Willing to Sacrifice</a:t>
            </a:r>
          </a:p>
        </p:txBody>
      </p:sp>
    </p:spTree>
    <p:extLst>
      <p:ext uri="{BB962C8B-B14F-4D97-AF65-F5344CB8AC3E}">
        <p14:creationId xmlns:p14="http://schemas.microsoft.com/office/powerpoint/2010/main" val="3520293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4114800"/>
            <a:ext cx="8915400" cy="2585323"/>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Freestyle Script" pitchFamily="66" charset="0"/>
              </a:rPr>
              <a:t>“Success in marriage does not come merely through finding the right mate, but through being the right mate.”</a:t>
            </a:r>
            <a:endParaRPr lang="en-US" sz="5400" b="1" dirty="0">
              <a:effectLst>
                <a:outerShdw blurRad="38100" dist="38100" dir="2700000" algn="tl">
                  <a:srgbClr val="000000">
                    <a:alpha val="43137"/>
                  </a:srgbClr>
                </a:outerShdw>
              </a:effectLst>
              <a:latin typeface="Freestyle Script" pitchFamily="66" charset="0"/>
            </a:endParaRPr>
          </a:p>
        </p:txBody>
      </p:sp>
      <p:sp>
        <p:nvSpPr>
          <p:cNvPr id="5" name="Rectangle 4"/>
          <p:cNvSpPr/>
          <p:nvPr/>
        </p:nvSpPr>
        <p:spPr>
          <a:xfrm>
            <a:off x="397620" y="-152400"/>
            <a:ext cx="8348760" cy="769441"/>
          </a:xfrm>
          <a:prstGeom prst="rect">
            <a:avLst/>
          </a:prstGeom>
          <a:noFill/>
        </p:spPr>
        <p:txBody>
          <a:bodyPr wrap="none" lIns="91440" tIns="45720" rIns="91440" bIns="45720">
            <a:spAutoFit/>
          </a:bodyPr>
          <a:lstStyle/>
          <a:p>
            <a:pPr algn="ctr"/>
            <a:r>
              <a:rPr lang="en-US" sz="4400" b="1" cap="none" spc="0" dirty="0" smtClean="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rPr>
              <a:t>Successful Home Building</a:t>
            </a:r>
            <a:endParaRPr lang="en-US" sz="4400" b="1" cap="none" spc="0" dirty="0">
              <a:ln w="18415" cmpd="sng">
                <a:solidFill>
                  <a:schemeClr val="tx1">
                    <a:lumMod val="95000"/>
                    <a:lumOff val="5000"/>
                  </a:schemeClr>
                </a:solidFill>
                <a:prstDash val="solid"/>
              </a:ln>
              <a:solidFill>
                <a:srgbClr val="FFFFFF"/>
              </a:solidFill>
              <a:effectLst>
                <a:outerShdw blurRad="63500" dir="3600000" algn="tl" rotWithShape="0">
                  <a:srgbClr val="000000">
                    <a:alpha val="70000"/>
                  </a:srgbClr>
                </a:outerShdw>
              </a:effectLst>
              <a:latin typeface="Copperplate Gothic Light" pitchFamily="34" charset="0"/>
            </a:endParaRPr>
          </a:p>
        </p:txBody>
      </p:sp>
    </p:spTree>
    <p:extLst>
      <p:ext uri="{BB962C8B-B14F-4D97-AF65-F5344CB8AC3E}">
        <p14:creationId xmlns:p14="http://schemas.microsoft.com/office/powerpoint/2010/main" val="31207615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3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96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460</Words>
  <Application>Microsoft Office PowerPoint</Application>
  <PresentationFormat>On-screen Show (4:3)</PresentationFormat>
  <Paragraphs>30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Copperplate Gothic Light</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15</cp:revision>
  <dcterms:created xsi:type="dcterms:W3CDTF">2013-03-05T14:36:14Z</dcterms:created>
  <dcterms:modified xsi:type="dcterms:W3CDTF">2013-03-10T15:29:47Z</dcterms:modified>
</cp:coreProperties>
</file>