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9"/>
  </p:notesMasterIdLst>
  <p:sldIdLst>
    <p:sldId id="256" r:id="rId2"/>
    <p:sldId id="261" r:id="rId3"/>
    <p:sldId id="262" r:id="rId4"/>
    <p:sldId id="257" r:id="rId5"/>
    <p:sldId id="258" r:id="rId6"/>
    <p:sldId id="259" r:id="rId7"/>
    <p:sldId id="260" r:id="rId8"/>
  </p:sldIdLst>
  <p:sldSz cx="9144000" cy="6858000" type="screen4x3"/>
  <p:notesSz cx="6858000" cy="9144000"/>
  <p:embeddedFontLst>
    <p:embeddedFont>
      <p:font typeface="Monotype Corsiva" pitchFamily="66" charset="0"/>
      <p:italic r:id="rId10"/>
    </p:embeddedFont>
    <p:embeddedFont>
      <p:font typeface="Chiller" pitchFamily="82" charset="0"/>
      <p:regular r:id="rId11"/>
    </p:embeddedFont>
    <p:embeddedFont>
      <p:font typeface="Calibri" pitchFamily="34" charset="0"/>
      <p:regular r:id="rId12"/>
      <p:bold r:id="rId13"/>
      <p:italic r:id="rId14"/>
      <p:boldItalic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66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0D17C9-07AA-4C04-A345-4926F9108720}" type="datetimeFigureOut">
              <a:rPr lang="en-US" smtClean="0"/>
              <a:t>3/31/2013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F2337D-5368-4BAC-A382-D3957B6E713E}" type="slidenum">
              <a:rPr lang="en-US" smtClean="0"/>
              <a:t>‹#›</a:t>
            </a:fld>
            <a:endParaRPr lang="en-US"/>
          </a:p>
        </p:txBody>
      </p:sp>
    </p:spTree>
    <p:extLst>
      <p:ext uri="{BB962C8B-B14F-4D97-AF65-F5344CB8AC3E}">
        <p14:creationId xmlns:p14="http://schemas.microsoft.com/office/powerpoint/2010/main" val="3839344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F2337D-5368-4BAC-A382-D3957B6E713E}" type="slidenum">
              <a:rPr lang="en-US" smtClean="0"/>
              <a:t>1</a:t>
            </a:fld>
            <a:endParaRPr lang="en-US"/>
          </a:p>
        </p:txBody>
      </p:sp>
    </p:spTree>
    <p:extLst>
      <p:ext uri="{BB962C8B-B14F-4D97-AF65-F5344CB8AC3E}">
        <p14:creationId xmlns:p14="http://schemas.microsoft.com/office/powerpoint/2010/main" val="211671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F2337D-5368-4BAC-A382-D3957B6E713E}" type="slidenum">
              <a:rPr lang="en-US" smtClean="0"/>
              <a:t>2</a:t>
            </a:fld>
            <a:endParaRPr lang="en-US"/>
          </a:p>
        </p:txBody>
      </p:sp>
    </p:spTree>
    <p:extLst>
      <p:ext uri="{BB962C8B-B14F-4D97-AF65-F5344CB8AC3E}">
        <p14:creationId xmlns:p14="http://schemas.microsoft.com/office/powerpoint/2010/main" val="1180694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F2337D-5368-4BAC-A382-D3957B6E713E}" type="slidenum">
              <a:rPr lang="en-US" smtClean="0"/>
              <a:t>3</a:t>
            </a:fld>
            <a:endParaRPr lang="en-US"/>
          </a:p>
        </p:txBody>
      </p:sp>
    </p:spTree>
    <p:extLst>
      <p:ext uri="{BB962C8B-B14F-4D97-AF65-F5344CB8AC3E}">
        <p14:creationId xmlns:p14="http://schemas.microsoft.com/office/powerpoint/2010/main" val="561542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F2337D-5368-4BAC-A382-D3957B6E713E}" type="slidenum">
              <a:rPr lang="en-US" smtClean="0"/>
              <a:t>4</a:t>
            </a:fld>
            <a:endParaRPr lang="en-US"/>
          </a:p>
        </p:txBody>
      </p:sp>
    </p:spTree>
    <p:extLst>
      <p:ext uri="{BB962C8B-B14F-4D97-AF65-F5344CB8AC3E}">
        <p14:creationId xmlns:p14="http://schemas.microsoft.com/office/powerpoint/2010/main" val="3453886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F2337D-5368-4BAC-A382-D3957B6E713E}" type="slidenum">
              <a:rPr lang="en-US" smtClean="0"/>
              <a:t>5</a:t>
            </a:fld>
            <a:endParaRPr lang="en-US"/>
          </a:p>
        </p:txBody>
      </p:sp>
    </p:spTree>
    <p:extLst>
      <p:ext uri="{BB962C8B-B14F-4D97-AF65-F5344CB8AC3E}">
        <p14:creationId xmlns:p14="http://schemas.microsoft.com/office/powerpoint/2010/main" val="86595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F2337D-5368-4BAC-A382-D3957B6E713E}" type="slidenum">
              <a:rPr lang="en-US" smtClean="0"/>
              <a:t>6</a:t>
            </a:fld>
            <a:endParaRPr lang="en-US"/>
          </a:p>
        </p:txBody>
      </p:sp>
    </p:spTree>
    <p:extLst>
      <p:ext uri="{BB962C8B-B14F-4D97-AF65-F5344CB8AC3E}">
        <p14:creationId xmlns:p14="http://schemas.microsoft.com/office/powerpoint/2010/main" val="1010591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F2337D-5368-4BAC-A382-D3957B6E713E}" type="slidenum">
              <a:rPr lang="en-US" smtClean="0"/>
              <a:t>7</a:t>
            </a:fld>
            <a:endParaRPr lang="en-US"/>
          </a:p>
        </p:txBody>
      </p:sp>
    </p:spTree>
    <p:extLst>
      <p:ext uri="{BB962C8B-B14F-4D97-AF65-F5344CB8AC3E}">
        <p14:creationId xmlns:p14="http://schemas.microsoft.com/office/powerpoint/2010/main" val="249610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2EF9F8-70DC-49D7-AB4E-FD5C3A7E9F36}" type="datetimeFigureOut">
              <a:rPr lang="en-US" smtClean="0"/>
              <a:t>3/31/2013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F00A2-7832-4C68-9E07-42D2895C015F}" type="slidenum">
              <a:rPr lang="en-US" smtClean="0"/>
              <a:t>‹#›</a:t>
            </a:fld>
            <a:endParaRPr lang="en-US"/>
          </a:p>
        </p:txBody>
      </p:sp>
    </p:spTree>
    <p:extLst>
      <p:ext uri="{BB962C8B-B14F-4D97-AF65-F5344CB8AC3E}">
        <p14:creationId xmlns:p14="http://schemas.microsoft.com/office/powerpoint/2010/main" val="10046595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EF9F8-70DC-49D7-AB4E-FD5C3A7E9F36}" type="datetimeFigureOut">
              <a:rPr lang="en-US" smtClean="0"/>
              <a:t>3/31/2013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F00A2-7832-4C68-9E07-42D2895C015F}" type="slidenum">
              <a:rPr lang="en-US" smtClean="0"/>
              <a:t>‹#›</a:t>
            </a:fld>
            <a:endParaRPr lang="en-US"/>
          </a:p>
        </p:txBody>
      </p:sp>
    </p:spTree>
    <p:extLst>
      <p:ext uri="{BB962C8B-B14F-4D97-AF65-F5344CB8AC3E}">
        <p14:creationId xmlns:p14="http://schemas.microsoft.com/office/powerpoint/2010/main" val="3322380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EF9F8-70DC-49D7-AB4E-FD5C3A7E9F36}" type="datetimeFigureOut">
              <a:rPr lang="en-US" smtClean="0"/>
              <a:t>3/31/2013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F00A2-7832-4C68-9E07-42D2895C015F}" type="slidenum">
              <a:rPr lang="en-US" smtClean="0"/>
              <a:t>‹#›</a:t>
            </a:fld>
            <a:endParaRPr lang="en-US"/>
          </a:p>
        </p:txBody>
      </p:sp>
    </p:spTree>
    <p:extLst>
      <p:ext uri="{BB962C8B-B14F-4D97-AF65-F5344CB8AC3E}">
        <p14:creationId xmlns:p14="http://schemas.microsoft.com/office/powerpoint/2010/main" val="40866226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EF9F8-70DC-49D7-AB4E-FD5C3A7E9F36}" type="datetimeFigureOut">
              <a:rPr lang="en-US" smtClean="0"/>
              <a:t>3/31/2013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F00A2-7832-4C68-9E07-42D2895C015F}" type="slidenum">
              <a:rPr lang="en-US" smtClean="0"/>
              <a:t>‹#›</a:t>
            </a:fld>
            <a:endParaRPr lang="en-US"/>
          </a:p>
        </p:txBody>
      </p:sp>
    </p:spTree>
    <p:extLst>
      <p:ext uri="{BB962C8B-B14F-4D97-AF65-F5344CB8AC3E}">
        <p14:creationId xmlns:p14="http://schemas.microsoft.com/office/powerpoint/2010/main" val="10370814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2EF9F8-70DC-49D7-AB4E-FD5C3A7E9F36}" type="datetimeFigureOut">
              <a:rPr lang="en-US" smtClean="0"/>
              <a:t>3/31/2013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F00A2-7832-4C68-9E07-42D2895C015F}" type="slidenum">
              <a:rPr lang="en-US" smtClean="0"/>
              <a:t>‹#›</a:t>
            </a:fld>
            <a:endParaRPr lang="en-US"/>
          </a:p>
        </p:txBody>
      </p:sp>
    </p:spTree>
    <p:extLst>
      <p:ext uri="{BB962C8B-B14F-4D97-AF65-F5344CB8AC3E}">
        <p14:creationId xmlns:p14="http://schemas.microsoft.com/office/powerpoint/2010/main" val="12666610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2EF9F8-70DC-49D7-AB4E-FD5C3A7E9F36}" type="datetimeFigureOut">
              <a:rPr lang="en-US" smtClean="0"/>
              <a:t>3/31/2013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F00A2-7832-4C68-9E07-42D2895C015F}" type="slidenum">
              <a:rPr lang="en-US" smtClean="0"/>
              <a:t>‹#›</a:t>
            </a:fld>
            <a:endParaRPr lang="en-US"/>
          </a:p>
        </p:txBody>
      </p:sp>
    </p:spTree>
    <p:extLst>
      <p:ext uri="{BB962C8B-B14F-4D97-AF65-F5344CB8AC3E}">
        <p14:creationId xmlns:p14="http://schemas.microsoft.com/office/powerpoint/2010/main" val="18114493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2EF9F8-70DC-49D7-AB4E-FD5C3A7E9F36}" type="datetimeFigureOut">
              <a:rPr lang="en-US" smtClean="0"/>
              <a:t>3/31/2013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F00A2-7832-4C68-9E07-42D2895C015F}" type="slidenum">
              <a:rPr lang="en-US" smtClean="0"/>
              <a:t>‹#›</a:t>
            </a:fld>
            <a:endParaRPr lang="en-US"/>
          </a:p>
        </p:txBody>
      </p:sp>
    </p:spTree>
    <p:extLst>
      <p:ext uri="{BB962C8B-B14F-4D97-AF65-F5344CB8AC3E}">
        <p14:creationId xmlns:p14="http://schemas.microsoft.com/office/powerpoint/2010/main" val="31967502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2EF9F8-70DC-49D7-AB4E-FD5C3A7E9F36}" type="datetimeFigureOut">
              <a:rPr lang="en-US" smtClean="0"/>
              <a:t>3/31/2013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F00A2-7832-4C68-9E07-42D2895C015F}" type="slidenum">
              <a:rPr lang="en-US" smtClean="0"/>
              <a:t>‹#›</a:t>
            </a:fld>
            <a:endParaRPr lang="en-US"/>
          </a:p>
        </p:txBody>
      </p:sp>
    </p:spTree>
    <p:extLst>
      <p:ext uri="{BB962C8B-B14F-4D97-AF65-F5344CB8AC3E}">
        <p14:creationId xmlns:p14="http://schemas.microsoft.com/office/powerpoint/2010/main" val="4158129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EF9F8-70DC-49D7-AB4E-FD5C3A7E9F36}" type="datetimeFigureOut">
              <a:rPr lang="en-US" smtClean="0"/>
              <a:t>3/31/2013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F00A2-7832-4C68-9E07-42D2895C015F}" type="slidenum">
              <a:rPr lang="en-US" smtClean="0"/>
              <a:t>‹#›</a:t>
            </a:fld>
            <a:endParaRPr lang="en-US"/>
          </a:p>
        </p:txBody>
      </p:sp>
    </p:spTree>
    <p:extLst>
      <p:ext uri="{BB962C8B-B14F-4D97-AF65-F5344CB8AC3E}">
        <p14:creationId xmlns:p14="http://schemas.microsoft.com/office/powerpoint/2010/main" val="15979830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EF9F8-70DC-49D7-AB4E-FD5C3A7E9F36}" type="datetimeFigureOut">
              <a:rPr lang="en-US" smtClean="0"/>
              <a:t>3/31/2013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F00A2-7832-4C68-9E07-42D2895C015F}" type="slidenum">
              <a:rPr lang="en-US" smtClean="0"/>
              <a:t>‹#›</a:t>
            </a:fld>
            <a:endParaRPr lang="en-US"/>
          </a:p>
        </p:txBody>
      </p:sp>
    </p:spTree>
    <p:extLst>
      <p:ext uri="{BB962C8B-B14F-4D97-AF65-F5344CB8AC3E}">
        <p14:creationId xmlns:p14="http://schemas.microsoft.com/office/powerpoint/2010/main" val="17557772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EF9F8-70DC-49D7-AB4E-FD5C3A7E9F36}" type="datetimeFigureOut">
              <a:rPr lang="en-US" smtClean="0"/>
              <a:t>3/31/2013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F00A2-7832-4C68-9E07-42D2895C015F}" type="slidenum">
              <a:rPr lang="en-US" smtClean="0"/>
              <a:t>‹#›</a:t>
            </a:fld>
            <a:endParaRPr lang="en-US"/>
          </a:p>
        </p:txBody>
      </p:sp>
    </p:spTree>
    <p:extLst>
      <p:ext uri="{BB962C8B-B14F-4D97-AF65-F5344CB8AC3E}">
        <p14:creationId xmlns:p14="http://schemas.microsoft.com/office/powerpoint/2010/main" val="5694146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EF9F8-70DC-49D7-AB4E-FD5C3A7E9F36}" type="datetimeFigureOut">
              <a:rPr lang="en-US" smtClean="0"/>
              <a:t>3/31/2013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F00A2-7832-4C68-9E07-42D2895C015F}" type="slidenum">
              <a:rPr lang="en-US" smtClean="0"/>
              <a:t>‹#›</a:t>
            </a:fld>
            <a:endParaRPr lang="en-US"/>
          </a:p>
        </p:txBody>
      </p:sp>
    </p:spTree>
    <p:extLst>
      <p:ext uri="{BB962C8B-B14F-4D97-AF65-F5344CB8AC3E}">
        <p14:creationId xmlns:p14="http://schemas.microsoft.com/office/powerpoint/2010/main" val="2960149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4.jpg"/><Relationship Id="rId7"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g"/><Relationship Id="rId9" Type="http://schemas.openxmlformats.org/officeDocument/2006/relationships/image" Target="../media/image9.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2785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838200"/>
            <a:ext cx="9144000" cy="6093976"/>
          </a:xfrm>
          <a:prstGeom prst="rect">
            <a:avLst/>
          </a:prstGeom>
          <a:noFill/>
        </p:spPr>
        <p:txBody>
          <a:bodyPr wrap="square" rtlCol="0">
            <a:spAutoFit/>
          </a:bodyPr>
          <a:lstStyle/>
          <a:p>
            <a:r>
              <a:rPr lang="en-US" sz="2600" b="1" i="1" baseline="30000" dirty="0" smtClean="0">
                <a:solidFill>
                  <a:srgbClr val="FF0000"/>
                </a:solidFill>
                <a:latin typeface="Arial" pitchFamily="34" charset="0"/>
                <a:cs typeface="Arial" pitchFamily="34" charset="0"/>
              </a:rPr>
              <a:t>54</a:t>
            </a:r>
            <a:r>
              <a:rPr lang="en-US" sz="2600" b="1" baseline="30000" dirty="0" smtClean="0">
                <a:latin typeface="Arial" pitchFamily="34" charset="0"/>
                <a:cs typeface="Arial" pitchFamily="34" charset="0"/>
              </a:rPr>
              <a:t> </a:t>
            </a:r>
            <a:r>
              <a:rPr lang="en-US" sz="2600" b="1" dirty="0" smtClean="0">
                <a:latin typeface="Arial" pitchFamily="34" charset="0"/>
                <a:cs typeface="Arial" pitchFamily="34" charset="0"/>
              </a:rPr>
              <a:t>When they heard these things they were cut to the heart, and they gnashed at him with their teeth. </a:t>
            </a:r>
            <a:r>
              <a:rPr lang="en-US" sz="2600" b="1" i="1" baseline="30000" dirty="0" smtClean="0">
                <a:solidFill>
                  <a:srgbClr val="FF0000"/>
                </a:solidFill>
                <a:latin typeface="Arial" pitchFamily="34" charset="0"/>
                <a:cs typeface="Arial" pitchFamily="34" charset="0"/>
              </a:rPr>
              <a:t>55 </a:t>
            </a:r>
            <a:r>
              <a:rPr lang="en-US" sz="2600" b="1" dirty="0" smtClean="0">
                <a:latin typeface="Arial" pitchFamily="34" charset="0"/>
                <a:cs typeface="Arial" pitchFamily="34" charset="0"/>
              </a:rPr>
              <a:t>But he, being full of the Holy Spirit, gazed into heaven and saw the glory of God, and Jesus standing at the right hand of God, </a:t>
            </a:r>
            <a:r>
              <a:rPr lang="en-US" sz="2600" b="1" i="1" baseline="30000" dirty="0" smtClean="0">
                <a:solidFill>
                  <a:srgbClr val="FF0000"/>
                </a:solidFill>
                <a:latin typeface="Arial" pitchFamily="34" charset="0"/>
                <a:cs typeface="Arial" pitchFamily="34" charset="0"/>
              </a:rPr>
              <a:t>56 </a:t>
            </a:r>
            <a:r>
              <a:rPr lang="en-US" sz="2600" b="1" dirty="0" smtClean="0">
                <a:latin typeface="Arial" pitchFamily="34" charset="0"/>
                <a:cs typeface="Arial" pitchFamily="34" charset="0"/>
              </a:rPr>
              <a:t>and said, look! I see the heavens opened and the Son of Man standing at the right hand of God! </a:t>
            </a:r>
            <a:r>
              <a:rPr lang="en-US" sz="2600" b="1" i="1" baseline="30000" dirty="0" smtClean="0">
                <a:solidFill>
                  <a:srgbClr val="FF0000"/>
                </a:solidFill>
                <a:latin typeface="Arial" pitchFamily="34" charset="0"/>
                <a:cs typeface="Arial" pitchFamily="34" charset="0"/>
              </a:rPr>
              <a:t>57</a:t>
            </a:r>
            <a:r>
              <a:rPr lang="en-US" sz="2600" b="1" baseline="30000" dirty="0" smtClean="0">
                <a:latin typeface="Arial" pitchFamily="34" charset="0"/>
                <a:cs typeface="Arial" pitchFamily="34" charset="0"/>
              </a:rPr>
              <a:t> </a:t>
            </a:r>
            <a:r>
              <a:rPr lang="en-US" sz="2600" b="1" dirty="0" smtClean="0">
                <a:latin typeface="Arial" pitchFamily="34" charset="0"/>
                <a:cs typeface="Arial" pitchFamily="34" charset="0"/>
              </a:rPr>
              <a:t>Then they cried out with a loud voice, stopped their ears, and ran at him with one accord; </a:t>
            </a:r>
            <a:r>
              <a:rPr lang="en-US" sz="2600" b="1" i="1" baseline="30000" dirty="0" smtClean="0">
                <a:solidFill>
                  <a:srgbClr val="FF0000"/>
                </a:solidFill>
                <a:latin typeface="Arial" pitchFamily="34" charset="0"/>
                <a:cs typeface="Arial" pitchFamily="34" charset="0"/>
              </a:rPr>
              <a:t>58</a:t>
            </a:r>
            <a:r>
              <a:rPr lang="en-US" sz="2600" b="1" baseline="30000" dirty="0" smtClean="0">
                <a:latin typeface="Arial" pitchFamily="34" charset="0"/>
                <a:cs typeface="Arial" pitchFamily="34" charset="0"/>
              </a:rPr>
              <a:t> </a:t>
            </a:r>
            <a:r>
              <a:rPr lang="en-US" sz="2600" b="1" dirty="0" smtClean="0">
                <a:latin typeface="Arial" pitchFamily="34" charset="0"/>
                <a:cs typeface="Arial" pitchFamily="34" charset="0"/>
              </a:rPr>
              <a:t>and they cast him out of the city and stoned him. And the witnesses laid down their clothes at the feet of a young man named Saul. </a:t>
            </a:r>
            <a:r>
              <a:rPr lang="en-US" sz="2600" b="1" i="1" baseline="30000" dirty="0" smtClean="0">
                <a:solidFill>
                  <a:srgbClr val="FF0000"/>
                </a:solidFill>
                <a:latin typeface="Arial" pitchFamily="34" charset="0"/>
                <a:cs typeface="Arial" pitchFamily="34" charset="0"/>
              </a:rPr>
              <a:t>59</a:t>
            </a:r>
            <a:r>
              <a:rPr lang="en-US" sz="2600" b="1" baseline="30000" dirty="0" smtClean="0">
                <a:latin typeface="Arial" pitchFamily="34" charset="0"/>
                <a:cs typeface="Arial" pitchFamily="34" charset="0"/>
              </a:rPr>
              <a:t> </a:t>
            </a:r>
            <a:r>
              <a:rPr lang="en-US" sz="2600" b="1" dirty="0" smtClean="0">
                <a:latin typeface="Arial" pitchFamily="34" charset="0"/>
                <a:cs typeface="Arial" pitchFamily="34" charset="0"/>
              </a:rPr>
              <a:t>And they stoned Stephen as he was calling on God and saying, Lord Jesus, receive my spirit. </a:t>
            </a:r>
            <a:r>
              <a:rPr lang="en-US" sz="2600" b="1" i="1" baseline="30000" dirty="0" smtClean="0">
                <a:solidFill>
                  <a:srgbClr val="FF0000"/>
                </a:solidFill>
                <a:latin typeface="Arial" pitchFamily="34" charset="0"/>
                <a:cs typeface="Arial" pitchFamily="34" charset="0"/>
              </a:rPr>
              <a:t>60 </a:t>
            </a:r>
            <a:r>
              <a:rPr lang="en-US" sz="2600" b="1" dirty="0" smtClean="0">
                <a:latin typeface="Arial" pitchFamily="34" charset="0"/>
                <a:cs typeface="Arial" pitchFamily="34" charset="0"/>
              </a:rPr>
              <a:t>Then he knelt down and cried out with a loud voice, Lord, do not charge them with this sin. And when he had said this, he fell asleep.</a:t>
            </a:r>
          </a:p>
        </p:txBody>
      </p:sp>
      <p:sp>
        <p:nvSpPr>
          <p:cNvPr id="3" name="Rectangle 2"/>
          <p:cNvSpPr/>
          <p:nvPr/>
        </p:nvSpPr>
        <p:spPr>
          <a:xfrm>
            <a:off x="2247487" y="0"/>
            <a:ext cx="464903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600" dirty="0" smtClean="0">
                <a:ln w="11430"/>
                <a:solidFill>
                  <a:srgbClr val="FF0000"/>
                </a:solidFill>
                <a:effectLst>
                  <a:outerShdw blurRad="50800" dist="39000" dir="5460000" algn="tl">
                    <a:srgbClr val="000000">
                      <a:alpha val="38000"/>
                    </a:srgbClr>
                  </a:outerShdw>
                </a:effectLst>
              </a:rPr>
              <a:t>Acts 7:54-60</a:t>
            </a:r>
            <a:endParaRPr lang="en-US" sz="5400" b="1" cap="none" spc="600" dirty="0">
              <a:ln w="11430"/>
              <a:solidFill>
                <a:srgbClr val="FF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5958143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7394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5000" b="-5000"/>
          </a:stretch>
        </a:blipFill>
        <a:effectLst/>
      </p:bgPr>
    </p:bg>
    <p:spTree>
      <p:nvGrpSpPr>
        <p:cNvPr id="1" name=""/>
        <p:cNvGrpSpPr/>
        <p:nvPr/>
      </p:nvGrpSpPr>
      <p:grpSpPr>
        <a:xfrm>
          <a:off x="0" y="0"/>
          <a:ext cx="0" cy="0"/>
          <a:chOff x="0" y="0"/>
          <a:chExt cx="0" cy="0"/>
        </a:xfrm>
      </p:grpSpPr>
      <p:sp>
        <p:nvSpPr>
          <p:cNvPr id="4" name="TextBox 3"/>
          <p:cNvSpPr txBox="1"/>
          <p:nvPr/>
        </p:nvSpPr>
        <p:spPr>
          <a:xfrm>
            <a:off x="228600" y="1797308"/>
            <a:ext cx="2514600" cy="4832092"/>
          </a:xfrm>
          <a:prstGeom prst="rect">
            <a:avLst/>
          </a:prstGeom>
          <a:solidFill>
            <a:srgbClr val="FFFFFF">
              <a:alpha val="74902"/>
            </a:srgbClr>
          </a:solidFill>
          <a:effectLst>
            <a:glow rad="228600">
              <a:schemeClr val="accent2">
                <a:satMod val="175000"/>
                <a:alpha val="40000"/>
              </a:schemeClr>
            </a:glow>
          </a:effectLst>
        </p:spPr>
        <p:txBody>
          <a:bodyPr wrap="square" rtlCol="0">
            <a:spAutoFit/>
          </a:bodyPr>
          <a:lstStyle/>
          <a:p>
            <a:pPr algn="ct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Then he knelt down and cried out with a loud voice, Lord, do not charge them with this sin. And when he had said this, he fell asleep.</a:t>
            </a:r>
          </a:p>
          <a:p>
            <a:pPr algn="ct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Acts 7:60</a:t>
            </a:r>
          </a:p>
        </p:txBody>
      </p:sp>
      <p:sp>
        <p:nvSpPr>
          <p:cNvPr id="7" name="Rectangle 6"/>
          <p:cNvSpPr/>
          <p:nvPr/>
        </p:nvSpPr>
        <p:spPr>
          <a:xfrm>
            <a:off x="1457205" y="0"/>
            <a:ext cx="6229590" cy="1107996"/>
          </a:xfrm>
          <a:prstGeom prst="rect">
            <a:avLst/>
          </a:prstGeom>
          <a:noFill/>
        </p:spPr>
        <p:txBody>
          <a:bodyPr wrap="none" lIns="91440" tIns="45720" rIns="91440" bIns="45720">
            <a:spAutoFit/>
          </a:bodyPr>
          <a:lstStyle/>
          <a:p>
            <a:pPr algn="ctr"/>
            <a:r>
              <a:rPr lang="en-US" sz="6600" b="1" cap="none" spc="600" dirty="0" smtClean="0">
                <a:ln w="24500" cmpd="dbl">
                  <a:solidFill>
                    <a:srgbClr val="FFFF00"/>
                  </a:solidFill>
                  <a:prstDash val="solid"/>
                  <a:miter lim="800000"/>
                </a:ln>
                <a:solidFill>
                  <a:srgbClr val="FF0000"/>
                </a:solidFill>
                <a:effectLst>
                  <a:outerShdw blurRad="38100" dist="38100" dir="7020000" algn="tl">
                    <a:srgbClr val="000000">
                      <a:alpha val="35000"/>
                    </a:srgbClr>
                  </a:outerShdw>
                </a:effectLst>
                <a:latin typeface="Chiller" pitchFamily="82" charset="0"/>
              </a:rPr>
              <a:t>Stoning of Stephen</a:t>
            </a:r>
            <a:endParaRPr lang="en-US" sz="6600" b="1" cap="none" spc="600" dirty="0">
              <a:ln w="24500" cmpd="dbl">
                <a:solidFill>
                  <a:srgbClr val="FFFF00"/>
                </a:solidFill>
                <a:prstDash val="solid"/>
                <a:miter lim="800000"/>
              </a:ln>
              <a:solidFill>
                <a:srgbClr val="FF0000"/>
              </a:solidFill>
              <a:effectLst>
                <a:outerShdw blurRad="38100" dist="38100" dir="7020000" algn="tl">
                  <a:srgbClr val="000000">
                    <a:alpha val="35000"/>
                  </a:srgbClr>
                </a:outerShdw>
              </a:effectLst>
              <a:latin typeface="Chiller" pitchFamily="82" charset="0"/>
            </a:endParaRPr>
          </a:p>
        </p:txBody>
      </p:sp>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r="11860"/>
          <a:stretch/>
        </p:blipFill>
        <p:spPr>
          <a:xfrm>
            <a:off x="0" y="0"/>
            <a:ext cx="9144000" cy="6858000"/>
          </a:xfrm>
          <a:prstGeom prst="rect">
            <a:avLst/>
          </a:prstGeom>
        </p:spPr>
      </p:pic>
      <p:sp>
        <p:nvSpPr>
          <p:cNvPr id="12" name="TextBox 11"/>
          <p:cNvSpPr txBox="1"/>
          <p:nvPr/>
        </p:nvSpPr>
        <p:spPr>
          <a:xfrm>
            <a:off x="0" y="1219200"/>
            <a:ext cx="3962400" cy="4093428"/>
          </a:xfrm>
          <a:prstGeom prst="rect">
            <a:avLst/>
          </a:prstGeom>
          <a:noFill/>
        </p:spPr>
        <p:txBody>
          <a:bodyPr wrap="square" rtlCol="0">
            <a:spAutoFit/>
          </a:bodyPr>
          <a:lstStyle/>
          <a:p>
            <a:r>
              <a:rPr lang="en-US" sz="3200" b="1" dirty="0" smtClean="0">
                <a:ln>
                  <a:solidFill>
                    <a:srgbClr val="FFFF00"/>
                  </a:solidFill>
                </a:ln>
                <a:solidFill>
                  <a:schemeClr val="bg1"/>
                </a:solidFill>
                <a:effectLst>
                  <a:outerShdw blurRad="38100" dist="38100" dir="2700000" algn="tl">
                    <a:srgbClr val="000000">
                      <a:alpha val="43137"/>
                    </a:srgbClr>
                  </a:outerShdw>
                </a:effectLst>
              </a:rPr>
              <a:t>Skin Slashed </a:t>
            </a:r>
          </a:p>
          <a:p>
            <a:endParaRPr lang="en-US" sz="3200" b="1" dirty="0">
              <a:ln>
                <a:solidFill>
                  <a:srgbClr val="FFFF00"/>
                </a:solidFill>
              </a:ln>
              <a:solidFill>
                <a:schemeClr val="bg1"/>
              </a:solidFill>
              <a:effectLst>
                <a:outerShdw blurRad="38100" dist="38100" dir="2700000" algn="tl">
                  <a:srgbClr val="000000">
                    <a:alpha val="43137"/>
                  </a:srgbClr>
                </a:outerShdw>
              </a:effectLst>
            </a:endParaRPr>
          </a:p>
          <a:p>
            <a:r>
              <a:rPr lang="en-US" sz="3200" b="1" dirty="0" smtClean="0">
                <a:ln>
                  <a:solidFill>
                    <a:srgbClr val="FFFF00"/>
                  </a:solidFill>
                </a:ln>
                <a:solidFill>
                  <a:schemeClr val="bg1"/>
                </a:solidFill>
                <a:effectLst>
                  <a:outerShdw blurRad="38100" dist="38100" dir="2700000" algn="tl">
                    <a:srgbClr val="000000">
                      <a:alpha val="43137"/>
                    </a:srgbClr>
                  </a:outerShdw>
                </a:effectLst>
              </a:rPr>
              <a:t>Gaping Wounds</a:t>
            </a:r>
          </a:p>
          <a:p>
            <a:endParaRPr lang="en-US" sz="3200" b="1" dirty="0">
              <a:ln>
                <a:solidFill>
                  <a:srgbClr val="FFFF00"/>
                </a:solidFill>
              </a:ln>
              <a:solidFill>
                <a:schemeClr val="bg1"/>
              </a:solidFill>
              <a:effectLst>
                <a:outerShdw blurRad="38100" dist="38100" dir="2700000" algn="tl">
                  <a:srgbClr val="000000">
                    <a:alpha val="43137"/>
                  </a:srgbClr>
                </a:outerShdw>
              </a:effectLst>
            </a:endParaRPr>
          </a:p>
          <a:p>
            <a:r>
              <a:rPr lang="en-US" sz="3200" b="1" dirty="0" smtClean="0">
                <a:ln>
                  <a:solidFill>
                    <a:srgbClr val="FFFF00"/>
                  </a:solidFill>
                </a:ln>
                <a:solidFill>
                  <a:schemeClr val="bg1"/>
                </a:solidFill>
                <a:effectLst>
                  <a:outerShdw blurRad="38100" dist="38100" dir="2700000" algn="tl">
                    <a:srgbClr val="000000">
                      <a:alpha val="43137"/>
                    </a:srgbClr>
                  </a:outerShdw>
                </a:effectLst>
              </a:rPr>
              <a:t>Bones Crushed</a:t>
            </a:r>
          </a:p>
          <a:p>
            <a:endParaRPr lang="en-US" sz="3200" b="1" dirty="0">
              <a:ln>
                <a:solidFill>
                  <a:srgbClr val="FFFF00"/>
                </a:solidFill>
              </a:ln>
              <a:solidFill>
                <a:schemeClr val="bg1"/>
              </a:solidFill>
              <a:effectLst>
                <a:outerShdw blurRad="38100" dist="38100" dir="2700000" algn="tl">
                  <a:srgbClr val="000000">
                    <a:alpha val="43137"/>
                  </a:srgbClr>
                </a:outerShdw>
              </a:effectLst>
            </a:endParaRPr>
          </a:p>
          <a:p>
            <a:r>
              <a:rPr lang="en-US" sz="3200" b="1" dirty="0" smtClean="0">
                <a:ln>
                  <a:solidFill>
                    <a:srgbClr val="FFFF00"/>
                  </a:solidFill>
                </a:ln>
                <a:solidFill>
                  <a:schemeClr val="bg1"/>
                </a:solidFill>
                <a:effectLst>
                  <a:outerShdw blurRad="38100" dist="38100" dir="2700000" algn="tl">
                    <a:srgbClr val="000000">
                      <a:alpha val="43137"/>
                    </a:srgbClr>
                  </a:outerShdw>
                </a:effectLst>
              </a:rPr>
              <a:t>Vital Organs Ruptured</a:t>
            </a:r>
          </a:p>
          <a:p>
            <a:endParaRPr lang="en-US" b="1" dirty="0">
              <a:solidFill>
                <a:schemeClr val="bg1"/>
              </a:solidFill>
              <a:effectLst>
                <a:outerShdw blurRad="38100" dist="38100" dir="2700000" algn="tl">
                  <a:srgbClr val="000000">
                    <a:alpha val="43137"/>
                  </a:srgbClr>
                </a:outerShdw>
              </a:effectLst>
            </a:endParaRPr>
          </a:p>
          <a:p>
            <a:endParaRPr lang="en-US"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45552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3000"/>
                                        <p:tgtEl>
                                          <p:spTgt spid="11"/>
                                        </p:tgtEl>
                                      </p:cBhvr>
                                    </p:animEffect>
                                  </p:childTnLst>
                                </p:cTn>
                              </p:par>
                            </p:childTnLst>
                          </p:cTn>
                        </p:par>
                        <p:par>
                          <p:cTn id="13" fill="hold">
                            <p:stCondLst>
                              <p:cond delay="3000"/>
                            </p:stCondLst>
                            <p:childTnLst>
                              <p:par>
                                <p:cTn id="14" presetID="22" presetClass="entr" presetSubtype="8" fill="hold" nodeType="afterEffect">
                                  <p:stCondLst>
                                    <p:cond delay="1000"/>
                                  </p:stCondLst>
                                  <p:childTnLst>
                                    <p:set>
                                      <p:cBhvr>
                                        <p:cTn id="15" dur="1" fill="hold">
                                          <p:stCondLst>
                                            <p:cond delay="0"/>
                                          </p:stCondLst>
                                        </p:cTn>
                                        <p:tgtEl>
                                          <p:spTgt spid="12">
                                            <p:txEl>
                                              <p:pRg st="0" end="0"/>
                                            </p:txEl>
                                          </p:spTgt>
                                        </p:tgtEl>
                                        <p:attrNameLst>
                                          <p:attrName>style.visibility</p:attrName>
                                        </p:attrNameLst>
                                      </p:cBhvr>
                                      <p:to>
                                        <p:strVal val="visible"/>
                                      </p:to>
                                    </p:set>
                                    <p:animEffect transition="in" filter="wipe(left)">
                                      <p:cBhvr>
                                        <p:cTn id="16" dur="2000"/>
                                        <p:tgtEl>
                                          <p:spTgt spid="12">
                                            <p:txEl>
                                              <p:pRg st="0" end="0"/>
                                            </p:txEl>
                                          </p:spTgt>
                                        </p:tgtEl>
                                      </p:cBhvr>
                                    </p:animEffect>
                                  </p:childTnLst>
                                </p:cTn>
                              </p:par>
                            </p:childTnLst>
                          </p:cTn>
                        </p:par>
                        <p:par>
                          <p:cTn id="17" fill="hold">
                            <p:stCondLst>
                              <p:cond delay="6000"/>
                            </p:stCondLst>
                            <p:childTnLst>
                              <p:par>
                                <p:cTn id="18" presetID="22" presetClass="entr" presetSubtype="8" fill="hold" nodeType="afterEffect">
                                  <p:stCondLst>
                                    <p:cond delay="0"/>
                                  </p:stCondLst>
                                  <p:childTnLst>
                                    <p:set>
                                      <p:cBhvr>
                                        <p:cTn id="19" dur="1" fill="hold">
                                          <p:stCondLst>
                                            <p:cond delay="0"/>
                                          </p:stCondLst>
                                        </p:cTn>
                                        <p:tgtEl>
                                          <p:spTgt spid="12">
                                            <p:txEl>
                                              <p:pRg st="2" end="2"/>
                                            </p:txEl>
                                          </p:spTgt>
                                        </p:tgtEl>
                                        <p:attrNameLst>
                                          <p:attrName>style.visibility</p:attrName>
                                        </p:attrNameLst>
                                      </p:cBhvr>
                                      <p:to>
                                        <p:strVal val="visible"/>
                                      </p:to>
                                    </p:set>
                                    <p:animEffect transition="in" filter="wipe(left)">
                                      <p:cBhvr>
                                        <p:cTn id="20" dur="2000"/>
                                        <p:tgtEl>
                                          <p:spTgt spid="12">
                                            <p:txEl>
                                              <p:pRg st="2" end="2"/>
                                            </p:txEl>
                                          </p:spTgt>
                                        </p:tgtEl>
                                      </p:cBhvr>
                                    </p:animEffect>
                                  </p:childTnLst>
                                </p:cTn>
                              </p:par>
                            </p:childTnLst>
                          </p:cTn>
                        </p:par>
                        <p:par>
                          <p:cTn id="21" fill="hold">
                            <p:stCondLst>
                              <p:cond delay="8000"/>
                            </p:stCondLst>
                            <p:childTnLst>
                              <p:par>
                                <p:cTn id="22" presetID="22" presetClass="entr" presetSubtype="8" fill="hold" nodeType="afterEffect">
                                  <p:stCondLst>
                                    <p:cond delay="0"/>
                                  </p:stCondLst>
                                  <p:childTnLst>
                                    <p:set>
                                      <p:cBhvr>
                                        <p:cTn id="23" dur="1" fill="hold">
                                          <p:stCondLst>
                                            <p:cond delay="0"/>
                                          </p:stCondLst>
                                        </p:cTn>
                                        <p:tgtEl>
                                          <p:spTgt spid="12">
                                            <p:txEl>
                                              <p:pRg st="4" end="4"/>
                                            </p:txEl>
                                          </p:spTgt>
                                        </p:tgtEl>
                                        <p:attrNameLst>
                                          <p:attrName>style.visibility</p:attrName>
                                        </p:attrNameLst>
                                      </p:cBhvr>
                                      <p:to>
                                        <p:strVal val="visible"/>
                                      </p:to>
                                    </p:set>
                                    <p:animEffect transition="in" filter="wipe(left)">
                                      <p:cBhvr>
                                        <p:cTn id="24" dur="2000"/>
                                        <p:tgtEl>
                                          <p:spTgt spid="12">
                                            <p:txEl>
                                              <p:pRg st="4" end="4"/>
                                            </p:txEl>
                                          </p:spTgt>
                                        </p:tgtEl>
                                      </p:cBhvr>
                                    </p:animEffect>
                                  </p:childTnLst>
                                </p:cTn>
                              </p:par>
                            </p:childTnLst>
                          </p:cTn>
                        </p:par>
                        <p:par>
                          <p:cTn id="25" fill="hold">
                            <p:stCondLst>
                              <p:cond delay="10000"/>
                            </p:stCondLst>
                            <p:childTnLst>
                              <p:par>
                                <p:cTn id="26" presetID="22" presetClass="entr" presetSubtype="8" fill="hold" nodeType="afterEffect">
                                  <p:stCondLst>
                                    <p:cond delay="0"/>
                                  </p:stCondLst>
                                  <p:childTnLst>
                                    <p:set>
                                      <p:cBhvr>
                                        <p:cTn id="27" dur="1" fill="hold">
                                          <p:stCondLst>
                                            <p:cond delay="0"/>
                                          </p:stCondLst>
                                        </p:cTn>
                                        <p:tgtEl>
                                          <p:spTgt spid="12">
                                            <p:txEl>
                                              <p:pRg st="6" end="6"/>
                                            </p:txEl>
                                          </p:spTgt>
                                        </p:tgtEl>
                                        <p:attrNameLst>
                                          <p:attrName>style.visibility</p:attrName>
                                        </p:attrNameLst>
                                      </p:cBhvr>
                                      <p:to>
                                        <p:strVal val="visible"/>
                                      </p:to>
                                    </p:set>
                                    <p:animEffect transition="in" filter="wipe(left)">
                                      <p:cBhvr>
                                        <p:cTn id="28" dur="20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0" b="-10000"/>
          </a:stretch>
        </a:blipFill>
        <a:effectLst/>
      </p:bgPr>
    </p:bg>
    <p:spTree>
      <p:nvGrpSpPr>
        <p:cNvPr id="1" name=""/>
        <p:cNvGrpSpPr/>
        <p:nvPr/>
      </p:nvGrpSpPr>
      <p:grpSpPr>
        <a:xfrm>
          <a:off x="0" y="0"/>
          <a:ext cx="0" cy="0"/>
          <a:chOff x="0" y="0"/>
          <a:chExt cx="0" cy="0"/>
        </a:xfrm>
      </p:grpSpPr>
      <p:sp>
        <p:nvSpPr>
          <p:cNvPr id="3" name="TextBox 2"/>
          <p:cNvSpPr txBox="1"/>
          <p:nvPr/>
        </p:nvSpPr>
        <p:spPr>
          <a:xfrm>
            <a:off x="0" y="3429000"/>
            <a:ext cx="9144000" cy="3416320"/>
          </a:xfrm>
          <a:prstGeom prst="rect">
            <a:avLst/>
          </a:prstGeom>
          <a:noFill/>
        </p:spPr>
        <p:txBody>
          <a:bodyPr wrap="square" rtlCol="0">
            <a:spAutoFit/>
          </a:bodyPr>
          <a:lstStyle/>
          <a:p>
            <a:r>
              <a:rPr lang="en-US" sz="2400" b="1" dirty="0" smtClean="0">
                <a:latin typeface="Arial" pitchFamily="34" charset="0"/>
                <a:cs typeface="Arial" pitchFamily="34" charset="0"/>
              </a:rPr>
              <a:t>Then the twelve summoned the multitude of the disciples and said, it is not desirable that we should leave the word of God and serve tables. Therefore, brethren, seek out from among you seven men of good reputation, full of the Holy Spirit and wisdom, whom we may appoint over this business; but we will give ourselves continually to prayer and to the ministry of the word. And the saying pleased the whole multitude. And they chose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Stephen</a:t>
            </a:r>
            <a:r>
              <a:rPr lang="en-US" sz="2400" b="1" dirty="0" smtClean="0">
                <a:latin typeface="Arial" pitchFamily="34" charset="0"/>
                <a:cs typeface="Arial" pitchFamily="34" charset="0"/>
              </a:rPr>
              <a:t>, a man full of faith and the Holy Spirit . . .</a:t>
            </a:r>
          </a:p>
          <a:p>
            <a:pPr algn="ctr"/>
            <a:r>
              <a:rPr lang="en-US" sz="2400" b="1" dirty="0" smtClean="0">
                <a:latin typeface="Arial" pitchFamily="34" charset="0"/>
                <a:cs typeface="Arial" pitchFamily="34" charset="0"/>
              </a:rPr>
              <a:t>(Acts 6:2-5)</a:t>
            </a:r>
            <a:endParaRPr lang="en-US" sz="2400" b="1" dirty="0">
              <a:latin typeface="Arial" pitchFamily="34" charset="0"/>
              <a:cs typeface="Arial" pitchFamily="34" charset="0"/>
            </a:endParaRPr>
          </a:p>
        </p:txBody>
      </p:sp>
      <p:sp>
        <p:nvSpPr>
          <p:cNvPr id="9" name="TextBox 8"/>
          <p:cNvSpPr txBox="1"/>
          <p:nvPr/>
        </p:nvSpPr>
        <p:spPr>
          <a:xfrm>
            <a:off x="3429000" y="261878"/>
            <a:ext cx="5562600" cy="2862322"/>
          </a:xfrm>
          <a:prstGeom prst="rect">
            <a:avLst/>
          </a:prstGeom>
          <a:noFill/>
        </p:spPr>
        <p:txBody>
          <a:bodyPr wrap="square" rtlCol="0">
            <a:spAutoFit/>
          </a:bodyPr>
          <a:lstStyle/>
          <a:p>
            <a:pPr marL="342900" indent="-342900">
              <a:buClr>
                <a:srgbClr val="C00000"/>
              </a:buClr>
              <a:buSzPct val="125000"/>
              <a:buFont typeface="Wingdings" pitchFamily="2" charset="2"/>
              <a:buChar char="Ø"/>
            </a:pPr>
            <a:r>
              <a:rPr lang="en-US" sz="2000" b="1" dirty="0" smtClean="0">
                <a:effectLst>
                  <a:outerShdw blurRad="38100" dist="38100" dir="2700000" algn="tl">
                    <a:srgbClr val="000000">
                      <a:alpha val="43137"/>
                    </a:srgbClr>
                  </a:outerShdw>
                </a:effectLst>
                <a:latin typeface="Arial" pitchFamily="34" charset="0"/>
                <a:cs typeface="Arial" pitchFamily="34" charset="0"/>
              </a:rPr>
              <a:t>A Man of Faith – </a:t>
            </a:r>
            <a:r>
              <a:rPr lang="en-US" sz="2000" b="1" dirty="0" smtClean="0">
                <a:effectLst>
                  <a:glow rad="63500">
                    <a:schemeClr val="accent2">
                      <a:satMod val="175000"/>
                      <a:alpha val="40000"/>
                    </a:schemeClr>
                  </a:glow>
                  <a:outerShdw blurRad="38100" dist="38100" dir="2700000" algn="tl">
                    <a:srgbClr val="000000">
                      <a:alpha val="43137"/>
                    </a:srgbClr>
                  </a:outerShdw>
                </a:effectLst>
                <a:latin typeface="Arial" pitchFamily="34" charset="0"/>
                <a:cs typeface="Arial" pitchFamily="34" charset="0"/>
              </a:rPr>
              <a:t>Rom 10:17</a:t>
            </a:r>
          </a:p>
          <a:p>
            <a:pPr marL="342900" indent="-342900">
              <a:buClr>
                <a:srgbClr val="C00000"/>
              </a:buClr>
              <a:buSzPct val="125000"/>
              <a:buFont typeface="Wingdings" pitchFamily="2" charset="2"/>
              <a:buChar char="Ø"/>
            </a:pPr>
            <a:endParaRPr lang="en-US" sz="2000" b="1" dirty="0">
              <a:effectLst>
                <a:outerShdw blurRad="38100" dist="38100" dir="2700000" algn="tl">
                  <a:srgbClr val="000000">
                    <a:alpha val="43137"/>
                  </a:srgbClr>
                </a:outerShdw>
              </a:effectLst>
              <a:latin typeface="Arial" pitchFamily="34" charset="0"/>
              <a:cs typeface="Arial" pitchFamily="34" charset="0"/>
            </a:endParaRPr>
          </a:p>
          <a:p>
            <a:pPr marL="342900" indent="-342900">
              <a:buClr>
                <a:srgbClr val="C00000"/>
              </a:buClr>
              <a:buSzPct val="125000"/>
              <a:buFont typeface="Wingdings" pitchFamily="2" charset="2"/>
              <a:buChar char="Ø"/>
            </a:pPr>
            <a:r>
              <a:rPr lang="en-US" sz="2000" b="1" dirty="0" smtClean="0">
                <a:effectLst>
                  <a:outerShdw blurRad="38100" dist="38100" dir="2700000" algn="tl">
                    <a:srgbClr val="000000">
                      <a:alpha val="43137"/>
                    </a:srgbClr>
                  </a:outerShdw>
                </a:effectLst>
                <a:latin typeface="Arial" pitchFamily="34" charset="0"/>
                <a:cs typeface="Arial" pitchFamily="34" charset="0"/>
              </a:rPr>
              <a:t>Reputation Pure – </a:t>
            </a:r>
            <a:r>
              <a:rPr lang="en-US" sz="2000" b="1" dirty="0" smtClean="0">
                <a:effectLst>
                  <a:glow rad="63500">
                    <a:schemeClr val="accent2">
                      <a:satMod val="175000"/>
                      <a:alpha val="40000"/>
                    </a:schemeClr>
                  </a:glow>
                  <a:outerShdw blurRad="38100" dist="38100" dir="2700000" algn="tl">
                    <a:srgbClr val="000000">
                      <a:alpha val="43137"/>
                    </a:srgbClr>
                  </a:outerShdw>
                </a:effectLst>
                <a:latin typeface="Arial" pitchFamily="34" charset="0"/>
                <a:cs typeface="Arial" pitchFamily="34" charset="0"/>
              </a:rPr>
              <a:t>Acts 11:23</a:t>
            </a:r>
          </a:p>
          <a:p>
            <a:pPr marL="342900" indent="-342900">
              <a:buClr>
                <a:srgbClr val="C00000"/>
              </a:buClr>
              <a:buSzPct val="125000"/>
              <a:buFont typeface="Wingdings" pitchFamily="2" charset="2"/>
              <a:buChar char="Ø"/>
            </a:pPr>
            <a:endParaRPr lang="en-US" sz="2000" b="1" dirty="0">
              <a:effectLst>
                <a:outerShdw blurRad="38100" dist="38100" dir="2700000" algn="tl">
                  <a:srgbClr val="000000">
                    <a:alpha val="43137"/>
                  </a:srgbClr>
                </a:outerShdw>
              </a:effectLst>
              <a:latin typeface="Arial" pitchFamily="34" charset="0"/>
              <a:cs typeface="Arial" pitchFamily="34" charset="0"/>
            </a:endParaRPr>
          </a:p>
          <a:p>
            <a:pPr marL="342900" indent="-342900">
              <a:buClr>
                <a:srgbClr val="C00000"/>
              </a:buClr>
              <a:buSzPct val="125000"/>
              <a:buFont typeface="Wingdings" pitchFamily="2" charset="2"/>
              <a:buChar char="Ø"/>
            </a:pPr>
            <a:r>
              <a:rPr lang="en-US" sz="2000" b="1" dirty="0" smtClean="0">
                <a:effectLst>
                  <a:outerShdw blurRad="38100" dist="38100" dir="2700000" algn="tl">
                    <a:srgbClr val="000000">
                      <a:alpha val="43137"/>
                    </a:srgbClr>
                  </a:outerShdw>
                </a:effectLst>
                <a:latin typeface="Arial" pitchFamily="34" charset="0"/>
                <a:cs typeface="Arial" pitchFamily="34" charset="0"/>
              </a:rPr>
              <a:t>Displayed Fruit of the Spirit – </a:t>
            </a:r>
            <a:r>
              <a:rPr lang="en-US" sz="2000" b="1" dirty="0" smtClean="0">
                <a:effectLst>
                  <a:glow rad="63500">
                    <a:schemeClr val="accent2">
                      <a:satMod val="175000"/>
                      <a:alpha val="40000"/>
                    </a:schemeClr>
                  </a:glow>
                  <a:outerShdw blurRad="38100" dist="38100" dir="2700000" algn="tl">
                    <a:srgbClr val="000000">
                      <a:alpha val="43137"/>
                    </a:srgbClr>
                  </a:outerShdw>
                </a:effectLst>
                <a:latin typeface="Arial" pitchFamily="34" charset="0"/>
                <a:cs typeface="Arial" pitchFamily="34" charset="0"/>
              </a:rPr>
              <a:t>Gal 5:22-24</a:t>
            </a:r>
          </a:p>
          <a:p>
            <a:pPr marL="342900" indent="-342900">
              <a:buClr>
                <a:srgbClr val="C00000"/>
              </a:buClr>
              <a:buSzPct val="125000"/>
              <a:buFont typeface="Wingdings" pitchFamily="2" charset="2"/>
              <a:buChar char="Ø"/>
            </a:pPr>
            <a:endParaRPr lang="en-US" sz="2000" b="1" dirty="0">
              <a:effectLst>
                <a:outerShdw blurRad="38100" dist="38100" dir="2700000" algn="tl">
                  <a:srgbClr val="000000">
                    <a:alpha val="43137"/>
                  </a:srgbClr>
                </a:outerShdw>
              </a:effectLst>
              <a:latin typeface="Arial" pitchFamily="34" charset="0"/>
              <a:cs typeface="Arial" pitchFamily="34" charset="0"/>
            </a:endParaRPr>
          </a:p>
          <a:p>
            <a:pPr marL="342900" indent="-342900">
              <a:buClr>
                <a:srgbClr val="C00000"/>
              </a:buClr>
              <a:buSzPct val="125000"/>
              <a:buFont typeface="Wingdings" pitchFamily="2" charset="2"/>
              <a:buChar char="Ø"/>
            </a:pPr>
            <a:r>
              <a:rPr lang="en-US" sz="2000" b="1" dirty="0" smtClean="0">
                <a:effectLst>
                  <a:outerShdw blurRad="38100" dist="38100" dir="2700000" algn="tl">
                    <a:srgbClr val="000000">
                      <a:alpha val="43137"/>
                    </a:srgbClr>
                  </a:outerShdw>
                </a:effectLst>
                <a:latin typeface="Arial" pitchFamily="34" charset="0"/>
                <a:cs typeface="Arial" pitchFamily="34" charset="0"/>
              </a:rPr>
              <a:t>A Man of Wisdom – </a:t>
            </a:r>
            <a:r>
              <a:rPr lang="en-US" sz="2000" b="1" dirty="0" smtClean="0">
                <a:effectLst>
                  <a:glow rad="63500">
                    <a:schemeClr val="accent2">
                      <a:satMod val="175000"/>
                      <a:alpha val="40000"/>
                    </a:schemeClr>
                  </a:glow>
                  <a:outerShdw blurRad="38100" dist="38100" dir="2700000" algn="tl">
                    <a:srgbClr val="000000">
                      <a:alpha val="43137"/>
                    </a:srgbClr>
                  </a:outerShdw>
                </a:effectLst>
                <a:latin typeface="Arial" pitchFamily="34" charset="0"/>
                <a:cs typeface="Arial" pitchFamily="34" charset="0"/>
              </a:rPr>
              <a:t>Jas 1:5</a:t>
            </a:r>
          </a:p>
          <a:p>
            <a:pPr marL="342900" indent="-342900">
              <a:buClr>
                <a:srgbClr val="C00000"/>
              </a:buClr>
              <a:buSzPct val="125000"/>
              <a:buFont typeface="Wingdings" pitchFamily="2" charset="2"/>
              <a:buChar char="Ø"/>
            </a:pPr>
            <a:endParaRPr lang="en-US" sz="2000" b="1" dirty="0">
              <a:effectLst>
                <a:outerShdw blurRad="38100" dist="38100" dir="2700000" algn="tl">
                  <a:srgbClr val="000000">
                    <a:alpha val="43137"/>
                  </a:srgbClr>
                </a:outerShdw>
              </a:effectLst>
              <a:latin typeface="Arial" pitchFamily="34" charset="0"/>
              <a:cs typeface="Arial" pitchFamily="34" charset="0"/>
            </a:endParaRPr>
          </a:p>
          <a:p>
            <a:pPr marL="342900" indent="-342900">
              <a:buClr>
                <a:srgbClr val="C00000"/>
              </a:buClr>
              <a:buSzPct val="125000"/>
              <a:buFont typeface="Wingdings" pitchFamily="2" charset="2"/>
              <a:buChar char="Ø"/>
            </a:pPr>
            <a:r>
              <a:rPr lang="en-US" sz="2000" b="1" dirty="0" smtClean="0">
                <a:effectLst>
                  <a:outerShdw blurRad="38100" dist="38100" dir="2700000" algn="tl">
                    <a:srgbClr val="000000">
                      <a:alpha val="43137"/>
                    </a:srgbClr>
                  </a:outerShdw>
                </a:effectLst>
                <a:latin typeface="Arial" pitchFamily="34" charset="0"/>
                <a:cs typeface="Arial" pitchFamily="34" charset="0"/>
              </a:rPr>
              <a:t>A Servant’s Heart – </a:t>
            </a:r>
            <a:r>
              <a:rPr lang="en-US" sz="2000" b="1" dirty="0" smtClean="0">
                <a:effectLst>
                  <a:glow rad="63500">
                    <a:schemeClr val="accent2">
                      <a:satMod val="175000"/>
                      <a:alpha val="40000"/>
                    </a:schemeClr>
                  </a:glow>
                  <a:outerShdw blurRad="38100" dist="38100" dir="2700000" algn="tl">
                    <a:srgbClr val="000000">
                      <a:alpha val="43137"/>
                    </a:srgbClr>
                  </a:outerShdw>
                </a:effectLst>
                <a:latin typeface="Arial" pitchFamily="34" charset="0"/>
                <a:cs typeface="Arial" pitchFamily="34" charset="0"/>
              </a:rPr>
              <a:t>Jn 13:15-17</a:t>
            </a:r>
            <a:endParaRPr lang="en-US" sz="2000" b="1" dirty="0">
              <a:effectLst>
                <a:glow rad="63500">
                  <a:schemeClr val="accent2">
                    <a:satMod val="175000"/>
                    <a:alpha val="40000"/>
                  </a:schemeClr>
                </a:glow>
                <a:outerShdw blurRad="38100" dist="38100" dir="2700000" algn="tl">
                  <a:srgbClr val="000000">
                    <a:alpha val="43137"/>
                  </a:srgbClr>
                </a:outerShdw>
              </a:effectLst>
              <a:latin typeface="Arial" pitchFamily="34" charset="0"/>
              <a:cs typeface="Arial" pitchFamily="34" charset="0"/>
            </a:endParaRPr>
          </a:p>
        </p:txBody>
      </p:sp>
      <p:sp>
        <p:nvSpPr>
          <p:cNvPr id="11" name="TextBox 10"/>
          <p:cNvSpPr txBox="1"/>
          <p:nvPr/>
        </p:nvSpPr>
        <p:spPr>
          <a:xfrm>
            <a:off x="0" y="3429000"/>
            <a:ext cx="9144000" cy="3416320"/>
          </a:xfrm>
          <a:prstGeom prst="rect">
            <a:avLst/>
          </a:prstGeom>
          <a:noFill/>
        </p:spPr>
        <p:txBody>
          <a:bodyPr wrap="square" rtlCol="0">
            <a:spAutoFit/>
          </a:bodyPr>
          <a:lstStyle/>
          <a:p>
            <a:r>
              <a:rPr lang="en-US" sz="2400" b="1" dirty="0" smtClean="0">
                <a:latin typeface="Arial" pitchFamily="34" charset="0"/>
                <a:cs typeface="Arial" pitchFamily="34" charset="0"/>
              </a:rPr>
              <a:t>Then the twelve summoned the multitude of the disciples and said, it is not desirable that we should leave the word of God and serve tables. Therefore, brethren, seek out from among you seven men of good reputation, full of the Holy Spirit and wisdom, whom we may appoint over this business; but we will give ourselves continually to prayer and to the ministry of the word. And the saying pleased the whole multitude. And they chose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Stephen</a:t>
            </a:r>
            <a:r>
              <a:rPr lang="en-US" sz="2400" b="1" dirty="0" smtClean="0">
                <a:latin typeface="Arial" pitchFamily="34" charset="0"/>
                <a:cs typeface="Arial" pitchFamily="34" charset="0"/>
              </a:rPr>
              <a:t>, a man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full of faith</a:t>
            </a:r>
            <a:r>
              <a:rPr lang="en-US" sz="2400" b="1" dirty="0" smtClean="0">
                <a:latin typeface="Arial" pitchFamily="34" charset="0"/>
                <a:cs typeface="Arial" pitchFamily="34" charset="0"/>
              </a:rPr>
              <a:t> and the Holy Spirit . . .</a:t>
            </a:r>
          </a:p>
          <a:p>
            <a:pPr algn="ctr"/>
            <a:r>
              <a:rPr lang="en-US" sz="2400" b="1" dirty="0" smtClean="0">
                <a:latin typeface="Arial" pitchFamily="34" charset="0"/>
                <a:cs typeface="Arial" pitchFamily="34" charset="0"/>
              </a:rPr>
              <a:t>(Acts 6:2-5)</a:t>
            </a:r>
            <a:endParaRPr lang="en-US" sz="2400" b="1" dirty="0">
              <a:latin typeface="Arial" pitchFamily="34" charset="0"/>
              <a:cs typeface="Arial" pitchFamily="34" charset="0"/>
            </a:endParaRPr>
          </a:p>
        </p:txBody>
      </p:sp>
      <p:sp>
        <p:nvSpPr>
          <p:cNvPr id="12" name="TextBox 11"/>
          <p:cNvSpPr txBox="1"/>
          <p:nvPr/>
        </p:nvSpPr>
        <p:spPr>
          <a:xfrm>
            <a:off x="0" y="3429000"/>
            <a:ext cx="9144000" cy="3416320"/>
          </a:xfrm>
          <a:prstGeom prst="rect">
            <a:avLst/>
          </a:prstGeom>
          <a:noFill/>
        </p:spPr>
        <p:txBody>
          <a:bodyPr wrap="square" rtlCol="0">
            <a:spAutoFit/>
          </a:bodyPr>
          <a:lstStyle/>
          <a:p>
            <a:r>
              <a:rPr lang="en-US" sz="2400" b="1" dirty="0" smtClean="0">
                <a:latin typeface="Arial" pitchFamily="34" charset="0"/>
                <a:cs typeface="Arial" pitchFamily="34" charset="0"/>
              </a:rPr>
              <a:t>Then the twelve summoned the multitude of the disciples and said, it is not desirable that we should leave the word of God and serve tables. Therefore, brethren, seek out from among you seven men of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good reputation</a:t>
            </a:r>
            <a:r>
              <a:rPr lang="en-US" sz="2400" b="1" dirty="0" smtClean="0">
                <a:latin typeface="Arial" pitchFamily="34" charset="0"/>
                <a:cs typeface="Arial" pitchFamily="34" charset="0"/>
              </a:rPr>
              <a:t>, full of the Holy Spirit and wisdom, whom we may appoint over this business; but we will give ourselves continually to prayer and to the ministry of the word. And the saying pleased the whole multitude. And they chose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Stephen</a:t>
            </a:r>
            <a:r>
              <a:rPr lang="en-US" sz="2400" b="1" dirty="0" smtClean="0">
                <a:latin typeface="Arial" pitchFamily="34" charset="0"/>
                <a:cs typeface="Arial" pitchFamily="34" charset="0"/>
              </a:rPr>
              <a:t>, a man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full of faith</a:t>
            </a:r>
            <a:r>
              <a:rPr lang="en-US" sz="2400" b="1" dirty="0" smtClean="0">
                <a:latin typeface="Arial" pitchFamily="34" charset="0"/>
                <a:cs typeface="Arial" pitchFamily="34" charset="0"/>
              </a:rPr>
              <a:t> and the Holy Spirit . . .</a:t>
            </a:r>
          </a:p>
          <a:p>
            <a:pPr algn="ctr"/>
            <a:r>
              <a:rPr lang="en-US" sz="2400" b="1" dirty="0" smtClean="0">
                <a:latin typeface="Arial" pitchFamily="34" charset="0"/>
                <a:cs typeface="Arial" pitchFamily="34" charset="0"/>
              </a:rPr>
              <a:t>(Acts 6:2-5)</a:t>
            </a:r>
            <a:endParaRPr lang="en-US" sz="2400" b="1" dirty="0">
              <a:latin typeface="Arial" pitchFamily="34" charset="0"/>
              <a:cs typeface="Arial" pitchFamily="34" charset="0"/>
            </a:endParaRPr>
          </a:p>
        </p:txBody>
      </p:sp>
      <p:sp>
        <p:nvSpPr>
          <p:cNvPr id="14" name="TextBox 13"/>
          <p:cNvSpPr txBox="1"/>
          <p:nvPr/>
        </p:nvSpPr>
        <p:spPr>
          <a:xfrm>
            <a:off x="0" y="3429000"/>
            <a:ext cx="9144000" cy="3416320"/>
          </a:xfrm>
          <a:prstGeom prst="rect">
            <a:avLst/>
          </a:prstGeom>
          <a:noFill/>
        </p:spPr>
        <p:txBody>
          <a:bodyPr wrap="square" rtlCol="0">
            <a:spAutoFit/>
          </a:bodyPr>
          <a:lstStyle/>
          <a:p>
            <a:r>
              <a:rPr lang="en-US" sz="2400" b="1" dirty="0" smtClean="0">
                <a:latin typeface="Arial" pitchFamily="34" charset="0"/>
                <a:cs typeface="Arial" pitchFamily="34" charset="0"/>
              </a:rPr>
              <a:t>Then the twelve summoned the multitude of the disciples and said, it is not desirable that we should leave the word of God and serve tables. Therefore, brethren, seek out from among you seven men of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good reputation</a:t>
            </a:r>
            <a:r>
              <a:rPr lang="en-US" sz="2400" b="1" dirty="0" smtClean="0">
                <a:latin typeface="Arial" pitchFamily="34" charset="0"/>
                <a:cs typeface="Arial" pitchFamily="34" charset="0"/>
              </a:rPr>
              <a:t>,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full of the Holy Spirit</a:t>
            </a:r>
            <a:r>
              <a:rPr lang="en-US" sz="2400" b="1" dirty="0" smtClean="0">
                <a:latin typeface="Arial" pitchFamily="34" charset="0"/>
                <a:cs typeface="Arial" pitchFamily="34" charset="0"/>
              </a:rPr>
              <a:t> and wisdom, whom we may appoint over this business; but we will give ourselves continually to prayer and to the ministry of the word. And the saying pleased the whole multitude. And they chose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Stephen</a:t>
            </a:r>
            <a:r>
              <a:rPr lang="en-US" sz="2400" b="1" dirty="0" smtClean="0">
                <a:latin typeface="Arial" pitchFamily="34" charset="0"/>
                <a:cs typeface="Arial" pitchFamily="34" charset="0"/>
              </a:rPr>
              <a:t>, a man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full of faith</a:t>
            </a:r>
            <a:r>
              <a:rPr lang="en-US" sz="2400" b="1" dirty="0" smtClean="0">
                <a:latin typeface="Arial" pitchFamily="34" charset="0"/>
                <a:cs typeface="Arial" pitchFamily="34" charset="0"/>
              </a:rPr>
              <a:t> and the Holy Spirit . . .</a:t>
            </a:r>
          </a:p>
          <a:p>
            <a:pPr algn="ctr"/>
            <a:r>
              <a:rPr lang="en-US" sz="2400" b="1" dirty="0" smtClean="0">
                <a:latin typeface="Arial" pitchFamily="34" charset="0"/>
                <a:cs typeface="Arial" pitchFamily="34" charset="0"/>
              </a:rPr>
              <a:t>(Acts 6:2-5)</a:t>
            </a:r>
            <a:endParaRPr lang="en-US" sz="2400" b="1" dirty="0">
              <a:latin typeface="Arial" pitchFamily="34" charset="0"/>
              <a:cs typeface="Arial" pitchFamily="34" charset="0"/>
            </a:endParaRPr>
          </a:p>
        </p:txBody>
      </p:sp>
      <p:sp>
        <p:nvSpPr>
          <p:cNvPr id="15" name="TextBox 14"/>
          <p:cNvSpPr txBox="1"/>
          <p:nvPr/>
        </p:nvSpPr>
        <p:spPr>
          <a:xfrm>
            <a:off x="0" y="3429000"/>
            <a:ext cx="9144000" cy="3416320"/>
          </a:xfrm>
          <a:prstGeom prst="rect">
            <a:avLst/>
          </a:prstGeom>
          <a:noFill/>
        </p:spPr>
        <p:txBody>
          <a:bodyPr wrap="square" rtlCol="0">
            <a:spAutoFit/>
          </a:bodyPr>
          <a:lstStyle/>
          <a:p>
            <a:r>
              <a:rPr lang="en-US" sz="2400" b="1" dirty="0" smtClean="0">
                <a:latin typeface="Arial" pitchFamily="34" charset="0"/>
                <a:cs typeface="Arial" pitchFamily="34" charset="0"/>
              </a:rPr>
              <a:t>Then the twelve summoned the multitude of the disciples and said, it is not desirable that we should leave the word of God and serve tables. Therefore, brethren, seek out from among you seven men of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good reputation</a:t>
            </a:r>
            <a:r>
              <a:rPr lang="en-US" sz="2400" b="1" dirty="0" smtClean="0">
                <a:latin typeface="Arial" pitchFamily="34" charset="0"/>
                <a:cs typeface="Arial" pitchFamily="34" charset="0"/>
              </a:rPr>
              <a:t>,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full of the Holy Spirit</a:t>
            </a:r>
            <a:r>
              <a:rPr lang="en-US" sz="2400" b="1" dirty="0" smtClean="0">
                <a:latin typeface="Arial" pitchFamily="34" charset="0"/>
                <a:cs typeface="Arial" pitchFamily="34" charset="0"/>
              </a:rPr>
              <a:t> and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wisdom</a:t>
            </a:r>
            <a:r>
              <a:rPr lang="en-US" sz="2400" b="1" dirty="0" smtClean="0">
                <a:latin typeface="Arial" pitchFamily="34" charset="0"/>
                <a:cs typeface="Arial" pitchFamily="34" charset="0"/>
              </a:rPr>
              <a:t>, whom we may appoint over this business; but we will give ourselves continually to prayer and to the ministry of the word. And the saying pleased the whole multitude. And they chose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Stephen</a:t>
            </a:r>
            <a:r>
              <a:rPr lang="en-US" sz="2400" b="1" dirty="0" smtClean="0">
                <a:latin typeface="Arial" pitchFamily="34" charset="0"/>
                <a:cs typeface="Arial" pitchFamily="34" charset="0"/>
              </a:rPr>
              <a:t>, a man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full of faith</a:t>
            </a:r>
            <a:r>
              <a:rPr lang="en-US" sz="2400" b="1" dirty="0" smtClean="0">
                <a:latin typeface="Arial" pitchFamily="34" charset="0"/>
                <a:cs typeface="Arial" pitchFamily="34" charset="0"/>
              </a:rPr>
              <a:t> and the Holy Spirit . . .</a:t>
            </a:r>
          </a:p>
          <a:p>
            <a:pPr algn="ctr"/>
            <a:r>
              <a:rPr lang="en-US" sz="2400" b="1" dirty="0" smtClean="0">
                <a:latin typeface="Arial" pitchFamily="34" charset="0"/>
                <a:cs typeface="Arial" pitchFamily="34" charset="0"/>
              </a:rPr>
              <a:t>(Acts 6:2-5)</a:t>
            </a:r>
            <a:endParaRPr lang="en-US" sz="2400" b="1" dirty="0">
              <a:latin typeface="Arial" pitchFamily="34" charset="0"/>
              <a:cs typeface="Arial" pitchFamily="34" charset="0"/>
            </a:endParaRPr>
          </a:p>
        </p:txBody>
      </p:sp>
      <p:sp>
        <p:nvSpPr>
          <p:cNvPr id="16" name="TextBox 15"/>
          <p:cNvSpPr txBox="1"/>
          <p:nvPr/>
        </p:nvSpPr>
        <p:spPr>
          <a:xfrm>
            <a:off x="0" y="3429000"/>
            <a:ext cx="9144000" cy="3416320"/>
          </a:xfrm>
          <a:prstGeom prst="rect">
            <a:avLst/>
          </a:prstGeom>
          <a:noFill/>
        </p:spPr>
        <p:txBody>
          <a:bodyPr wrap="square" rtlCol="0">
            <a:spAutoFit/>
          </a:bodyPr>
          <a:lstStyle/>
          <a:p>
            <a:r>
              <a:rPr lang="en-US" sz="2400" b="1" dirty="0" smtClean="0">
                <a:latin typeface="Arial" pitchFamily="34" charset="0"/>
                <a:cs typeface="Arial" pitchFamily="34" charset="0"/>
              </a:rPr>
              <a:t>Then the twelve summoned the multitude of the disciples and said, it is not desirable that we should leave the word of God and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serve tables</a:t>
            </a:r>
            <a:r>
              <a:rPr lang="en-US" sz="2400" b="1" dirty="0" smtClean="0">
                <a:latin typeface="Arial" pitchFamily="34" charset="0"/>
                <a:cs typeface="Arial" pitchFamily="34" charset="0"/>
              </a:rPr>
              <a:t>. Therefore, brethren, seek out from among you seven men of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good reputation</a:t>
            </a:r>
            <a:r>
              <a:rPr lang="en-US" sz="2400" b="1" dirty="0" smtClean="0">
                <a:latin typeface="Arial" pitchFamily="34" charset="0"/>
                <a:cs typeface="Arial" pitchFamily="34" charset="0"/>
              </a:rPr>
              <a:t>,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full of the Holy Spirit</a:t>
            </a:r>
            <a:r>
              <a:rPr lang="en-US" sz="2400" b="1" dirty="0" smtClean="0">
                <a:latin typeface="Arial" pitchFamily="34" charset="0"/>
                <a:cs typeface="Arial" pitchFamily="34" charset="0"/>
              </a:rPr>
              <a:t> and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wisdom</a:t>
            </a:r>
            <a:r>
              <a:rPr lang="en-US" sz="2400" b="1" dirty="0" smtClean="0">
                <a:latin typeface="Arial" pitchFamily="34" charset="0"/>
                <a:cs typeface="Arial" pitchFamily="34" charset="0"/>
              </a:rPr>
              <a:t>, whom we may appoint over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this business</a:t>
            </a:r>
            <a:r>
              <a:rPr lang="en-US" sz="2400" b="1" dirty="0" smtClean="0">
                <a:latin typeface="Arial" pitchFamily="34" charset="0"/>
                <a:cs typeface="Arial" pitchFamily="34" charset="0"/>
              </a:rPr>
              <a:t>; but we will give ourselves continually to prayer and to the ministry of the word. And the saying pleased the whole multitude. And they chose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Stephen</a:t>
            </a:r>
            <a:r>
              <a:rPr lang="en-US" sz="2400" b="1" dirty="0" smtClean="0">
                <a:latin typeface="Arial" pitchFamily="34" charset="0"/>
                <a:cs typeface="Arial" pitchFamily="34" charset="0"/>
              </a:rPr>
              <a:t>, a man </a:t>
            </a:r>
            <a:r>
              <a:rPr lang="en-US" sz="2400" b="1" u="sng"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full of faith</a:t>
            </a:r>
            <a:r>
              <a:rPr lang="en-US" sz="2400" b="1" dirty="0" smtClean="0">
                <a:latin typeface="Arial" pitchFamily="34" charset="0"/>
                <a:cs typeface="Arial" pitchFamily="34" charset="0"/>
              </a:rPr>
              <a:t> and the Holy Spirit . . .</a:t>
            </a:r>
          </a:p>
          <a:p>
            <a:pPr algn="ctr"/>
            <a:r>
              <a:rPr lang="en-US" sz="2400" b="1" dirty="0" smtClean="0">
                <a:latin typeface="Arial" pitchFamily="34" charset="0"/>
                <a:cs typeface="Arial" pitchFamily="34" charset="0"/>
              </a:rPr>
              <a:t>(Acts 6:2-5)</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8381357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50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2000"/>
                                        <p:tgtEl>
                                          <p:spTgt spid="3"/>
                                        </p:tgtEl>
                                      </p:cBhvr>
                                    </p:animEffect>
                                    <p:set>
                                      <p:cBhvr>
                                        <p:cTn id="12" dur="1" fill="hold">
                                          <p:stCondLst>
                                            <p:cond delay="1999"/>
                                          </p:stCondLst>
                                        </p:cTn>
                                        <p:tgtEl>
                                          <p:spTgt spid="3"/>
                                        </p:tgtEl>
                                        <p:attrNameLst>
                                          <p:attrName>style.visibility</p:attrName>
                                        </p:attrNameLst>
                                      </p:cBhvr>
                                      <p:to>
                                        <p:strVal val="hidden"/>
                                      </p:to>
                                    </p:set>
                                  </p:childTnLst>
                                </p:cTn>
                              </p:par>
                              <p:par>
                                <p:cTn id="13" presetID="9"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1000"/>
                                        <p:tgtEl>
                                          <p:spTgt spid="11"/>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ipe(left)">
                                      <p:cBhvr>
                                        <p:cTn id="19" dur="2000"/>
                                        <p:tgtEl>
                                          <p:spTgt spid="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xit" presetSubtype="0" fill="hold" grpId="1" nodeType="clickEffect">
                                  <p:stCondLst>
                                    <p:cond delay="0"/>
                                  </p:stCondLst>
                                  <p:childTnLst>
                                    <p:animEffect transition="out" filter="dissolve">
                                      <p:cBhvr>
                                        <p:cTn id="23" dur="2000"/>
                                        <p:tgtEl>
                                          <p:spTgt spid="11"/>
                                        </p:tgtEl>
                                      </p:cBhvr>
                                    </p:animEffect>
                                    <p:set>
                                      <p:cBhvr>
                                        <p:cTn id="24" dur="1" fill="hold">
                                          <p:stCondLst>
                                            <p:cond delay="1999"/>
                                          </p:stCondLst>
                                        </p:cTn>
                                        <p:tgtEl>
                                          <p:spTgt spid="11"/>
                                        </p:tgtEl>
                                        <p:attrNameLst>
                                          <p:attrName>style.visibility</p:attrName>
                                        </p:attrNameLst>
                                      </p:cBhvr>
                                      <p:to>
                                        <p:strVal val="hidden"/>
                                      </p:to>
                                    </p:set>
                                  </p:childTnLst>
                                </p:cTn>
                              </p:par>
                              <p:par>
                                <p:cTn id="25" presetID="9"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1000"/>
                                        <p:tgtEl>
                                          <p:spTgt spid="12"/>
                                        </p:tgtEl>
                                      </p:cBhvr>
                                    </p:animEffect>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animEffect transition="in" filter="wipe(left)">
                                      <p:cBhvr>
                                        <p:cTn id="31" dur="2000"/>
                                        <p:tgtEl>
                                          <p:spTgt spid="9">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xit" presetSubtype="0" fill="hold" grpId="1" nodeType="clickEffect">
                                  <p:stCondLst>
                                    <p:cond delay="0"/>
                                  </p:stCondLst>
                                  <p:childTnLst>
                                    <p:animEffect transition="out" filter="dissolve">
                                      <p:cBhvr>
                                        <p:cTn id="35" dur="2000"/>
                                        <p:tgtEl>
                                          <p:spTgt spid="12"/>
                                        </p:tgtEl>
                                      </p:cBhvr>
                                    </p:animEffect>
                                    <p:set>
                                      <p:cBhvr>
                                        <p:cTn id="36" dur="1" fill="hold">
                                          <p:stCondLst>
                                            <p:cond delay="1999"/>
                                          </p:stCondLst>
                                        </p:cTn>
                                        <p:tgtEl>
                                          <p:spTgt spid="12"/>
                                        </p:tgtEl>
                                        <p:attrNameLst>
                                          <p:attrName>style.visibility</p:attrName>
                                        </p:attrNameLst>
                                      </p:cBhvr>
                                      <p:to>
                                        <p:strVal val="hidden"/>
                                      </p:to>
                                    </p:set>
                                  </p:childTnLst>
                                </p:cTn>
                              </p:par>
                              <p:par>
                                <p:cTn id="37" presetID="9"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dissolve">
                                      <p:cBhvr>
                                        <p:cTn id="39" dur="1000"/>
                                        <p:tgtEl>
                                          <p:spTgt spid="14"/>
                                        </p:tgtEl>
                                      </p:cBhvr>
                                    </p:animEffect>
                                  </p:childTnLst>
                                </p:cTn>
                              </p:par>
                            </p:childTnLst>
                          </p:cTn>
                        </p:par>
                        <p:par>
                          <p:cTn id="40" fill="hold">
                            <p:stCondLst>
                              <p:cond delay="2000"/>
                            </p:stCondLst>
                            <p:childTnLst>
                              <p:par>
                                <p:cTn id="41" presetID="22" presetClass="entr" presetSubtype="8" fill="hold" grpId="0" nodeType="afterEffect">
                                  <p:stCondLst>
                                    <p:cond delay="0"/>
                                  </p:stCondLst>
                                  <p:childTnLst>
                                    <p:set>
                                      <p:cBhvr>
                                        <p:cTn id="42" dur="1" fill="hold">
                                          <p:stCondLst>
                                            <p:cond delay="0"/>
                                          </p:stCondLst>
                                        </p:cTn>
                                        <p:tgtEl>
                                          <p:spTgt spid="9">
                                            <p:txEl>
                                              <p:pRg st="4" end="4"/>
                                            </p:txEl>
                                          </p:spTgt>
                                        </p:tgtEl>
                                        <p:attrNameLst>
                                          <p:attrName>style.visibility</p:attrName>
                                        </p:attrNameLst>
                                      </p:cBhvr>
                                      <p:to>
                                        <p:strVal val="visible"/>
                                      </p:to>
                                    </p:set>
                                    <p:animEffect transition="in" filter="wipe(left)">
                                      <p:cBhvr>
                                        <p:cTn id="43" dur="2000"/>
                                        <p:tgtEl>
                                          <p:spTgt spid="9">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xit" presetSubtype="0" fill="hold" grpId="1" nodeType="clickEffect">
                                  <p:stCondLst>
                                    <p:cond delay="0"/>
                                  </p:stCondLst>
                                  <p:childTnLst>
                                    <p:animEffect transition="out" filter="dissolve">
                                      <p:cBhvr>
                                        <p:cTn id="47" dur="2000"/>
                                        <p:tgtEl>
                                          <p:spTgt spid="14"/>
                                        </p:tgtEl>
                                      </p:cBhvr>
                                    </p:animEffect>
                                    <p:set>
                                      <p:cBhvr>
                                        <p:cTn id="48" dur="1" fill="hold">
                                          <p:stCondLst>
                                            <p:cond delay="1999"/>
                                          </p:stCondLst>
                                        </p:cTn>
                                        <p:tgtEl>
                                          <p:spTgt spid="14"/>
                                        </p:tgtEl>
                                        <p:attrNameLst>
                                          <p:attrName>style.visibility</p:attrName>
                                        </p:attrNameLst>
                                      </p:cBhvr>
                                      <p:to>
                                        <p:strVal val="hidden"/>
                                      </p:to>
                                    </p:set>
                                  </p:childTnLst>
                                </p:cTn>
                              </p:par>
                              <p:par>
                                <p:cTn id="49" presetID="9" presetClass="entr" presetSubtype="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dissolve">
                                      <p:cBhvr>
                                        <p:cTn id="51" dur="1000"/>
                                        <p:tgtEl>
                                          <p:spTgt spid="15"/>
                                        </p:tgtEl>
                                      </p:cBhvr>
                                    </p:animEffect>
                                  </p:childTnLst>
                                </p:cTn>
                              </p:par>
                            </p:childTnLst>
                          </p:cTn>
                        </p:par>
                        <p:par>
                          <p:cTn id="52" fill="hold">
                            <p:stCondLst>
                              <p:cond delay="2000"/>
                            </p:stCondLst>
                            <p:childTnLst>
                              <p:par>
                                <p:cTn id="53" presetID="22" presetClass="entr" presetSubtype="8" fill="hold" grpId="0" nodeType="afterEffect">
                                  <p:stCondLst>
                                    <p:cond delay="0"/>
                                  </p:stCondLst>
                                  <p:childTnLst>
                                    <p:set>
                                      <p:cBhvr>
                                        <p:cTn id="54" dur="1" fill="hold">
                                          <p:stCondLst>
                                            <p:cond delay="0"/>
                                          </p:stCondLst>
                                        </p:cTn>
                                        <p:tgtEl>
                                          <p:spTgt spid="9">
                                            <p:txEl>
                                              <p:pRg st="6" end="6"/>
                                            </p:txEl>
                                          </p:spTgt>
                                        </p:tgtEl>
                                        <p:attrNameLst>
                                          <p:attrName>style.visibility</p:attrName>
                                        </p:attrNameLst>
                                      </p:cBhvr>
                                      <p:to>
                                        <p:strVal val="visible"/>
                                      </p:to>
                                    </p:set>
                                    <p:animEffect transition="in" filter="wipe(left)">
                                      <p:cBhvr>
                                        <p:cTn id="55" dur="2000"/>
                                        <p:tgtEl>
                                          <p:spTgt spid="9">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xit" presetSubtype="0" fill="hold" grpId="1" nodeType="clickEffect">
                                  <p:stCondLst>
                                    <p:cond delay="0"/>
                                  </p:stCondLst>
                                  <p:childTnLst>
                                    <p:animEffect transition="out" filter="dissolve">
                                      <p:cBhvr>
                                        <p:cTn id="59" dur="2000"/>
                                        <p:tgtEl>
                                          <p:spTgt spid="15"/>
                                        </p:tgtEl>
                                      </p:cBhvr>
                                    </p:animEffect>
                                    <p:set>
                                      <p:cBhvr>
                                        <p:cTn id="60" dur="1" fill="hold">
                                          <p:stCondLst>
                                            <p:cond delay="1999"/>
                                          </p:stCondLst>
                                        </p:cTn>
                                        <p:tgtEl>
                                          <p:spTgt spid="15"/>
                                        </p:tgtEl>
                                        <p:attrNameLst>
                                          <p:attrName>style.visibility</p:attrName>
                                        </p:attrNameLst>
                                      </p:cBhvr>
                                      <p:to>
                                        <p:strVal val="hidden"/>
                                      </p:to>
                                    </p:set>
                                  </p:childTnLst>
                                </p:cTn>
                              </p:par>
                              <p:par>
                                <p:cTn id="61" presetID="9"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dissolve">
                                      <p:cBhvr>
                                        <p:cTn id="63" dur="1000"/>
                                        <p:tgtEl>
                                          <p:spTgt spid="16"/>
                                        </p:tgtEl>
                                      </p:cBhvr>
                                    </p:animEffect>
                                  </p:childTnLst>
                                </p:cTn>
                              </p:par>
                            </p:childTnLst>
                          </p:cTn>
                        </p:par>
                        <p:par>
                          <p:cTn id="64" fill="hold">
                            <p:stCondLst>
                              <p:cond delay="2000"/>
                            </p:stCondLst>
                            <p:childTnLst>
                              <p:par>
                                <p:cTn id="65" presetID="22" presetClass="entr" presetSubtype="8" fill="hold" grpId="0" nodeType="afterEffect">
                                  <p:stCondLst>
                                    <p:cond delay="0"/>
                                  </p:stCondLst>
                                  <p:childTnLst>
                                    <p:set>
                                      <p:cBhvr>
                                        <p:cTn id="66" dur="1" fill="hold">
                                          <p:stCondLst>
                                            <p:cond delay="0"/>
                                          </p:stCondLst>
                                        </p:cTn>
                                        <p:tgtEl>
                                          <p:spTgt spid="9">
                                            <p:txEl>
                                              <p:pRg st="8" end="8"/>
                                            </p:txEl>
                                          </p:spTgt>
                                        </p:tgtEl>
                                        <p:attrNameLst>
                                          <p:attrName>style.visibility</p:attrName>
                                        </p:attrNameLst>
                                      </p:cBhvr>
                                      <p:to>
                                        <p:strVal val="visible"/>
                                      </p:to>
                                    </p:set>
                                    <p:animEffect transition="in" filter="wipe(left)">
                                      <p:cBhvr>
                                        <p:cTn id="67" dur="20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9" grpId="0" uiExpand="1" build="p" bldLvl="5"/>
      <p:bldP spid="11" grpId="0"/>
      <p:bldP spid="11" grpId="1"/>
      <p:bldP spid="12" grpId="0"/>
      <p:bldP spid="12" grpId="1"/>
      <p:bldP spid="14" grpId="0"/>
      <p:bldP spid="14" grpId="1"/>
      <p:bldP spid="15" grpId="0"/>
      <p:bldP spid="15" grpId="1"/>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4">
            <a:extLst>
              <a:ext uri="{28A0092B-C50C-407E-A947-70E740481C1C}">
                <a14:useLocalDpi xmlns:a14="http://schemas.microsoft.com/office/drawing/2010/main" val="0"/>
              </a:ext>
            </a:extLst>
          </a:blip>
          <a:srcRect b="4227"/>
          <a:stretch/>
        </p:blipFill>
        <p:spPr>
          <a:xfrm>
            <a:off x="5791200" y="0"/>
            <a:ext cx="3352800" cy="7010400"/>
          </a:xfrm>
          <a:prstGeom prst="rect">
            <a:avLst/>
          </a:prstGeom>
        </p:spPr>
      </p:pic>
      <p:sp>
        <p:nvSpPr>
          <p:cNvPr id="9" name="Rectangle 8"/>
          <p:cNvSpPr/>
          <p:nvPr/>
        </p:nvSpPr>
        <p:spPr>
          <a:xfrm>
            <a:off x="-152400" y="-152400"/>
            <a:ext cx="6096000" cy="7467600"/>
          </a:xfrm>
          <a:prstGeom prst="rect">
            <a:avLst/>
          </a:prstGeom>
          <a:solidFill>
            <a:srgbClr val="FEFEF2"/>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0" y="609600"/>
            <a:ext cx="5943600" cy="2400657"/>
          </a:xfrm>
          <a:prstGeom prst="rect">
            <a:avLst/>
          </a:prstGeom>
          <a:noFill/>
        </p:spPr>
        <p:txBody>
          <a:bodyPr wrap="square" rtlCol="0">
            <a:spAutoFit/>
          </a:bodyPr>
          <a:lstStyle/>
          <a:p>
            <a:r>
              <a:rPr lang="en-US" sz="3000" b="1" dirty="0" smtClean="0">
                <a:effectLst>
                  <a:outerShdw blurRad="38100" dist="38100" dir="2700000" algn="tl">
                    <a:srgbClr val="000000">
                      <a:alpha val="43137"/>
                    </a:srgbClr>
                  </a:outerShdw>
                </a:effectLst>
                <a:latin typeface="Monotype Corsiva" pitchFamily="66" charset="0"/>
              </a:rPr>
              <a:t>Arguing with the Truth (Ac 6:9)</a:t>
            </a:r>
          </a:p>
          <a:p>
            <a:endParaRPr lang="en-US" sz="3000" b="1" dirty="0">
              <a:effectLst>
                <a:outerShdw blurRad="38100" dist="38100" dir="2700000" algn="tl">
                  <a:srgbClr val="000000">
                    <a:alpha val="43137"/>
                  </a:srgbClr>
                </a:outerShdw>
              </a:effectLst>
              <a:latin typeface="Monotype Corsiva" pitchFamily="66" charset="0"/>
            </a:endParaRPr>
          </a:p>
          <a:p>
            <a:r>
              <a:rPr lang="en-US" sz="3000" b="1" dirty="0" smtClean="0">
                <a:effectLst>
                  <a:outerShdw blurRad="38100" dist="38100" dir="2700000" algn="tl">
                    <a:srgbClr val="000000">
                      <a:alpha val="43137"/>
                    </a:srgbClr>
                  </a:outerShdw>
                </a:effectLst>
                <a:latin typeface="Monotype Corsiva" pitchFamily="66" charset="0"/>
              </a:rPr>
              <a:t>Attack the Character w/lies (Ac 6:10-14)</a:t>
            </a:r>
          </a:p>
          <a:p>
            <a:endParaRPr lang="en-US" sz="3000" b="1" dirty="0">
              <a:effectLst>
                <a:outerShdw blurRad="38100" dist="38100" dir="2700000" algn="tl">
                  <a:srgbClr val="000000">
                    <a:alpha val="43137"/>
                  </a:srgbClr>
                </a:outerShdw>
              </a:effectLst>
              <a:latin typeface="Monotype Corsiva" pitchFamily="66" charset="0"/>
            </a:endParaRPr>
          </a:p>
          <a:p>
            <a:r>
              <a:rPr lang="en-US" sz="3000" b="1" dirty="0" smtClean="0">
                <a:effectLst>
                  <a:outerShdw blurRad="38100" dist="38100" dir="2700000" algn="tl">
                    <a:srgbClr val="000000">
                      <a:alpha val="43137"/>
                    </a:srgbClr>
                  </a:outerShdw>
                </a:effectLst>
                <a:latin typeface="Monotype Corsiva" pitchFamily="66" charset="0"/>
              </a:rPr>
              <a:t>Anger gives way to Hate (Ac 7:54-60)</a:t>
            </a:r>
            <a:endParaRPr lang="en-US" sz="3000" b="1" dirty="0">
              <a:effectLst>
                <a:outerShdw blurRad="38100" dist="38100" dir="2700000" algn="tl">
                  <a:srgbClr val="000000">
                    <a:alpha val="43137"/>
                  </a:srgbClr>
                </a:outerShdw>
              </a:effectLst>
              <a:latin typeface="Monotype Corsiva" pitchFamily="66" charset="0"/>
            </a:endParaRPr>
          </a:p>
        </p:txBody>
      </p:sp>
      <p:pic>
        <p:nvPicPr>
          <p:cNvPr id="11" name="Picture 10"/>
          <p:cNvPicPr>
            <a:picLocks noChangeAspect="1"/>
          </p:cNvPicPr>
          <p:nvPr/>
        </p:nvPicPr>
        <p:blipFill>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tretch>
            <a:fillRect/>
          </a:stretch>
        </p:blipFill>
        <p:spPr>
          <a:xfrm>
            <a:off x="63691" y="3200400"/>
            <a:ext cx="4862015" cy="3429000"/>
          </a:xfrm>
          <a:prstGeom prst="rect">
            <a:avLst/>
          </a:prstGeom>
          <a:ln>
            <a:noFill/>
          </a:ln>
          <a:effectLst>
            <a:softEdge rad="112500"/>
          </a:effectLst>
        </p:spPr>
      </p:pic>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7942" y="3568485"/>
            <a:ext cx="4788104" cy="3160148"/>
          </a:xfrm>
          <a:prstGeom prst="rect">
            <a:avLst/>
          </a:prstGeom>
          <a:ln>
            <a:noFill/>
          </a:ln>
          <a:effectLst>
            <a:softEdge rad="112500"/>
          </a:effectLst>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4360" y="3379808"/>
            <a:ext cx="5034643" cy="3289300"/>
          </a:xfrm>
          <a:prstGeom prst="rect">
            <a:avLst/>
          </a:prstGeom>
          <a:ln>
            <a:noFill/>
          </a:ln>
          <a:effectLst>
            <a:softEdge rad="112500"/>
          </a:effectLst>
        </p:spPr>
      </p:pic>
      <p:pic>
        <p:nvPicPr>
          <p:cNvPr id="13" name="Picture 12"/>
          <p:cNvPicPr>
            <a:picLocks noChangeAspect="1"/>
          </p:cNvPicPr>
          <p:nvPr/>
        </p:nvPicPr>
        <p:blipFill rotWithShape="1">
          <a:blip r:embed="rId9">
            <a:extLst>
              <a:ext uri="{28A0092B-C50C-407E-A947-70E740481C1C}">
                <a14:useLocalDpi xmlns:a14="http://schemas.microsoft.com/office/drawing/2010/main" val="0"/>
              </a:ext>
            </a:extLst>
          </a:blip>
          <a:srcRect l="10009"/>
          <a:stretch/>
        </p:blipFill>
        <p:spPr>
          <a:xfrm>
            <a:off x="385994" y="3200033"/>
            <a:ext cx="4572000" cy="3810367"/>
          </a:xfrm>
          <a:prstGeom prst="rect">
            <a:avLst/>
          </a:prstGeom>
          <a:ln>
            <a:noFill/>
          </a:ln>
          <a:effectLst>
            <a:softEdge rad="112500"/>
          </a:effectLst>
        </p:spPr>
      </p:pic>
    </p:spTree>
    <p:extLst>
      <p:ext uri="{BB962C8B-B14F-4D97-AF65-F5344CB8AC3E}">
        <p14:creationId xmlns:p14="http://schemas.microsoft.com/office/powerpoint/2010/main" val="4891744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0"/>
                                        <p:tgtEl>
                                          <p:spTgt spid="9"/>
                                        </p:tgtEl>
                                      </p:cBhvr>
                                    </p:animEffect>
                                  </p:childTnLst>
                                </p:cTn>
                              </p:par>
                            </p:childTnLst>
                          </p:cTn>
                        </p:par>
                        <p:par>
                          <p:cTn id="8" fill="hold">
                            <p:stCondLst>
                              <p:cond delay="50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2000"/>
                                        <p:tgtEl>
                                          <p:spTgt spid="10">
                                            <p:txEl>
                                              <p:pRg st="0" end="0"/>
                                            </p:txEl>
                                          </p:spTgt>
                                        </p:tgtEl>
                                      </p:cBhvr>
                                    </p:animEffect>
                                  </p:childTnLst>
                                </p:cTn>
                              </p:par>
                            </p:childTnLst>
                          </p:cTn>
                        </p:par>
                        <p:par>
                          <p:cTn id="12" fill="hold">
                            <p:stCondLst>
                              <p:cond delay="7000"/>
                            </p:stCondLst>
                            <p:childTnLst>
                              <p:par>
                                <p:cTn id="13" presetID="6" presetClass="entr" presetSubtype="16"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circle(in)">
                                      <p:cBhvr>
                                        <p:cTn id="15" dur="20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xit" presetSubtype="32" fill="hold" nodeType="clickEffect">
                                  <p:stCondLst>
                                    <p:cond delay="0"/>
                                  </p:stCondLst>
                                  <p:childTnLst>
                                    <p:animEffect transition="out" filter="circle(out)">
                                      <p:cBhvr>
                                        <p:cTn id="19" dur="2000"/>
                                        <p:tgtEl>
                                          <p:spTgt spid="11"/>
                                        </p:tgtEl>
                                      </p:cBhvr>
                                    </p:animEffect>
                                    <p:set>
                                      <p:cBhvr>
                                        <p:cTn id="20" dur="1" fill="hold">
                                          <p:stCondLst>
                                            <p:cond delay="1999"/>
                                          </p:stCondLst>
                                        </p:cTn>
                                        <p:tgtEl>
                                          <p:spTgt spid="11"/>
                                        </p:tgtEl>
                                        <p:attrNameLst>
                                          <p:attrName>style.visibility</p:attrName>
                                        </p:attrNameLst>
                                      </p:cBhvr>
                                      <p:to>
                                        <p:strVal val="hidden"/>
                                      </p:to>
                                    </p:set>
                                  </p:childTnLst>
                                </p:cTn>
                              </p:par>
                              <p:par>
                                <p:cTn id="21" presetID="6" presetClass="entr" presetSubtype="16"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circle(in)">
                                      <p:cBhvr>
                                        <p:cTn id="23" dur="20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xit" presetSubtype="32" fill="hold" nodeType="clickEffect">
                                  <p:stCondLst>
                                    <p:cond delay="0"/>
                                  </p:stCondLst>
                                  <p:childTnLst>
                                    <p:animEffect transition="out" filter="circle(out)">
                                      <p:cBhvr>
                                        <p:cTn id="27" dur="2000"/>
                                        <p:tgtEl>
                                          <p:spTgt spid="2"/>
                                        </p:tgtEl>
                                      </p:cBhvr>
                                    </p:animEffect>
                                    <p:set>
                                      <p:cBhvr>
                                        <p:cTn id="28" dur="1" fill="hold">
                                          <p:stCondLst>
                                            <p:cond delay="1999"/>
                                          </p:stCondLst>
                                        </p:cTn>
                                        <p:tgtEl>
                                          <p:spTgt spid="2"/>
                                        </p:tgtEl>
                                        <p:attrNameLst>
                                          <p:attrName>style.visibility</p:attrName>
                                        </p:attrNameLst>
                                      </p:cBhvr>
                                      <p:to>
                                        <p:strVal val="hidden"/>
                                      </p:to>
                                    </p:set>
                                  </p:childTnLst>
                                </p:cTn>
                              </p:par>
                              <p:par>
                                <p:cTn id="29" presetID="22" presetClass="entr" presetSubtype="8" fill="hold" grpId="0" nodeType="withEffect">
                                  <p:stCondLst>
                                    <p:cond delay="0"/>
                                  </p:stCondLst>
                                  <p:childTnLst>
                                    <p:set>
                                      <p:cBhvr>
                                        <p:cTn id="30" dur="1" fill="hold">
                                          <p:stCondLst>
                                            <p:cond delay="0"/>
                                          </p:stCondLst>
                                        </p:cTn>
                                        <p:tgtEl>
                                          <p:spTgt spid="10">
                                            <p:txEl>
                                              <p:pRg st="2" end="2"/>
                                            </p:txEl>
                                          </p:spTgt>
                                        </p:tgtEl>
                                        <p:attrNameLst>
                                          <p:attrName>style.visibility</p:attrName>
                                        </p:attrNameLst>
                                      </p:cBhvr>
                                      <p:to>
                                        <p:strVal val="visible"/>
                                      </p:to>
                                    </p:set>
                                    <p:animEffect transition="in" filter="wipe(left)">
                                      <p:cBhvr>
                                        <p:cTn id="31" dur="2000"/>
                                        <p:tgtEl>
                                          <p:spTgt spid="10">
                                            <p:txEl>
                                              <p:pRg st="2" end="2"/>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circle(in)">
                                      <p:cBhvr>
                                        <p:cTn id="34" dur="20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xit" presetSubtype="32" fill="hold" nodeType="clickEffect">
                                  <p:stCondLst>
                                    <p:cond delay="0"/>
                                  </p:stCondLst>
                                  <p:childTnLst>
                                    <p:animEffect transition="out" filter="circle(out)">
                                      <p:cBhvr>
                                        <p:cTn id="38" dur="2000"/>
                                        <p:tgtEl>
                                          <p:spTgt spid="12"/>
                                        </p:tgtEl>
                                      </p:cBhvr>
                                    </p:animEffect>
                                    <p:set>
                                      <p:cBhvr>
                                        <p:cTn id="39" dur="1" fill="hold">
                                          <p:stCondLst>
                                            <p:cond delay="1999"/>
                                          </p:stCondLst>
                                        </p:cTn>
                                        <p:tgtEl>
                                          <p:spTgt spid="12"/>
                                        </p:tgtEl>
                                        <p:attrNameLst>
                                          <p:attrName>style.visibility</p:attrName>
                                        </p:attrNameLst>
                                      </p:cBhvr>
                                      <p:to>
                                        <p:strVal val="hidden"/>
                                      </p:to>
                                    </p:set>
                                  </p:childTnLst>
                                </p:cTn>
                              </p:par>
                              <p:par>
                                <p:cTn id="40" presetID="22" presetClass="entr" presetSubtype="8" fill="hold" grpId="0" nodeType="withEffect">
                                  <p:stCondLst>
                                    <p:cond delay="0"/>
                                  </p:stCondLst>
                                  <p:childTnLst>
                                    <p:set>
                                      <p:cBhvr>
                                        <p:cTn id="41" dur="1" fill="hold">
                                          <p:stCondLst>
                                            <p:cond delay="0"/>
                                          </p:stCondLst>
                                        </p:cTn>
                                        <p:tgtEl>
                                          <p:spTgt spid="10">
                                            <p:txEl>
                                              <p:pRg st="4" end="4"/>
                                            </p:txEl>
                                          </p:spTgt>
                                        </p:tgtEl>
                                        <p:attrNameLst>
                                          <p:attrName>style.visibility</p:attrName>
                                        </p:attrNameLst>
                                      </p:cBhvr>
                                      <p:to>
                                        <p:strVal val="visible"/>
                                      </p:to>
                                    </p:set>
                                    <p:animEffect transition="in" filter="wipe(left)">
                                      <p:cBhvr>
                                        <p:cTn id="42" dur="2000"/>
                                        <p:tgtEl>
                                          <p:spTgt spid="10">
                                            <p:txEl>
                                              <p:pRg st="4" end="4"/>
                                            </p:txEl>
                                          </p:spTgt>
                                        </p:tgtEl>
                                      </p:cBhvr>
                                    </p:animEffect>
                                  </p:childTnLst>
                                </p:cTn>
                              </p:par>
                              <p:par>
                                <p:cTn id="43" presetID="6" presetClass="entr" presetSubtype="16" fill="hold"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circle(in)">
                                      <p:cBhvr>
                                        <p:cTn id="45" dur="2000"/>
                                        <p:tgtEl>
                                          <p:spTgt spid="13"/>
                                        </p:tgtEl>
                                      </p:cBhvr>
                                    </p:animEffect>
                                  </p:childTnLst>
                                </p:cTn>
                              </p:par>
                            </p:childTnLst>
                          </p:cTn>
                        </p:par>
                        <p:par>
                          <p:cTn id="46" fill="hold">
                            <p:stCondLst>
                              <p:cond delay="2000"/>
                            </p:stCondLst>
                            <p:childTnLst>
                              <p:par>
                                <p:cTn id="47" presetID="4" presetClass="entr" presetSubtype="16" fill="hold" nodeType="afterEffect">
                                  <p:stCondLst>
                                    <p:cond delay="2000"/>
                                  </p:stCondLst>
                                  <p:childTnLst>
                                    <p:set>
                                      <p:cBhvr>
                                        <p:cTn id="48" dur="1" fill="hold">
                                          <p:stCondLst>
                                            <p:cond delay="0"/>
                                          </p:stCondLst>
                                        </p:cTn>
                                        <p:tgtEl>
                                          <p:spTgt spid="15"/>
                                        </p:tgtEl>
                                        <p:attrNameLst>
                                          <p:attrName>style.visibility</p:attrName>
                                        </p:attrNameLst>
                                      </p:cBhvr>
                                      <p:to>
                                        <p:strVal val="visible"/>
                                      </p:to>
                                    </p:set>
                                    <p:animEffect transition="in" filter="box(in)">
                                      <p:cBhvr>
                                        <p:cTn id="49"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uiExpand="1"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4377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TotalTime>
  <Words>739</Words>
  <Application>Microsoft Office PowerPoint</Application>
  <PresentationFormat>On-screen Show (4:3)</PresentationFormat>
  <Paragraphs>45</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Times New Roman</vt:lpstr>
      <vt:lpstr>Monotype Corsiva</vt:lpstr>
      <vt:lpstr>Chiller</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 Bronger</dc:creator>
  <cp:lastModifiedBy>Deacons Room</cp:lastModifiedBy>
  <cp:revision>24</cp:revision>
  <dcterms:created xsi:type="dcterms:W3CDTF">2013-03-28T12:04:54Z</dcterms:created>
  <dcterms:modified xsi:type="dcterms:W3CDTF">2013-03-31T22:14:16Z</dcterms:modified>
</cp:coreProperties>
</file>