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66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0378C-B1FA-4080-B85E-333B31C7D7A1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30CDE9-94E3-414F-973B-AC08F9F54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321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0CDE9-94E3-414F-973B-AC08F9F548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989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0CDE9-94E3-414F-973B-AC08F9F548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38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0CDE9-94E3-414F-973B-AC08F9F548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965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0CDE9-94E3-414F-973B-AC08F9F5482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78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0CDE9-94E3-414F-973B-AC08F9F5482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4402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0CDE9-94E3-414F-973B-AC08F9F5482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7296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0CDE9-94E3-414F-973B-AC08F9F5482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12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FB1D-6EA3-4F30-AE2F-C63FD13D825D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9B07-165B-44FE-879D-A9C9E2275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278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FB1D-6EA3-4F30-AE2F-C63FD13D825D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9B07-165B-44FE-879D-A9C9E2275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307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FB1D-6EA3-4F30-AE2F-C63FD13D825D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9B07-165B-44FE-879D-A9C9E2275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99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FB1D-6EA3-4F30-AE2F-C63FD13D825D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9B07-165B-44FE-879D-A9C9E2275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638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FB1D-6EA3-4F30-AE2F-C63FD13D825D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9B07-165B-44FE-879D-A9C9E2275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346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FB1D-6EA3-4F30-AE2F-C63FD13D825D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9B07-165B-44FE-879D-A9C9E2275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3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FB1D-6EA3-4F30-AE2F-C63FD13D825D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9B07-165B-44FE-879D-A9C9E2275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649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FB1D-6EA3-4F30-AE2F-C63FD13D825D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9B07-165B-44FE-879D-A9C9E2275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17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FB1D-6EA3-4F30-AE2F-C63FD13D825D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9B07-165B-44FE-879D-A9C9E2275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074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FB1D-6EA3-4F30-AE2F-C63FD13D825D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9B07-165B-44FE-879D-A9C9E2275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97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FB1D-6EA3-4F30-AE2F-C63FD13D825D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9B07-165B-44FE-879D-A9C9E2275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43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6FB1D-6EA3-4F30-AE2F-C63FD13D825D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99B07-165B-44FE-879D-A9C9E2275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563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g"/><Relationship Id="rId5" Type="http://schemas.openxmlformats.org/officeDocument/2006/relationships/image" Target="../media/image8.jpeg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4758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03268"/>
            <a:ext cx="91440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50" b="1" i="1" baseline="30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25</a:t>
            </a:r>
            <a:r>
              <a:rPr lang="en-US" sz="2350" b="1" baseline="30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sz="2350" b="1" dirty="0" smtClean="0">
                <a:latin typeface="Arial" pitchFamily="34" charset="0"/>
                <a:cs typeface="Arial" pitchFamily="34" charset="0"/>
              </a:rPr>
              <a:t>And indeed, now I know that you all, among whom I have gone preaching the kingdom of God, will see my face no more. </a:t>
            </a:r>
            <a:r>
              <a:rPr lang="en-US" sz="2350" b="1" i="1" baseline="30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26</a:t>
            </a:r>
            <a:r>
              <a:rPr lang="en-US" sz="2350" b="1" baseline="300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2350" b="1" dirty="0" smtClean="0">
                <a:latin typeface="Arial" pitchFamily="34" charset="0"/>
                <a:cs typeface="Arial" pitchFamily="34" charset="0"/>
              </a:rPr>
              <a:t>Therefore I testify to you this day that I am innocent of the blood of all men. </a:t>
            </a:r>
            <a:r>
              <a:rPr lang="en-US" sz="2350" b="1" i="1" baseline="30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27</a:t>
            </a:r>
            <a:r>
              <a:rPr lang="en-US" sz="2350" b="1" baseline="300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2350" b="1" dirty="0" smtClean="0">
                <a:latin typeface="Arial" pitchFamily="34" charset="0"/>
                <a:cs typeface="Arial" pitchFamily="34" charset="0"/>
              </a:rPr>
              <a:t>For I have not shunned to declare to you the whole counsel of God. </a:t>
            </a:r>
            <a:r>
              <a:rPr lang="en-US" sz="2350" b="1" i="1" baseline="30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28</a:t>
            </a:r>
            <a:r>
              <a:rPr lang="en-US" sz="2350" b="1" baseline="300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2350" b="1" dirty="0" smtClean="0">
                <a:latin typeface="Arial" pitchFamily="34" charset="0"/>
                <a:cs typeface="Arial" pitchFamily="34" charset="0"/>
              </a:rPr>
              <a:t>Therefore take heed to yourselves and to all the flock, among which the Holy Spirit has made you overseers, to shepherd the church of God</a:t>
            </a:r>
            <a:r>
              <a:rPr lang="en-US" sz="2350" b="1" baseline="30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350" b="1" dirty="0" smtClean="0">
                <a:latin typeface="Arial" pitchFamily="34" charset="0"/>
                <a:cs typeface="Arial" pitchFamily="34" charset="0"/>
              </a:rPr>
              <a:t>which He purchased with His own blood. </a:t>
            </a:r>
            <a:r>
              <a:rPr lang="en-US" sz="2350" b="1" i="1" baseline="30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29</a:t>
            </a:r>
            <a:r>
              <a:rPr lang="en-US" sz="2350" b="1" baseline="300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2350" b="1" dirty="0" smtClean="0">
                <a:latin typeface="Arial" pitchFamily="34" charset="0"/>
                <a:cs typeface="Arial" pitchFamily="34" charset="0"/>
              </a:rPr>
              <a:t>For I know this, that after my departure savage wolves will come in among you, not sparing the flock. </a:t>
            </a:r>
            <a:r>
              <a:rPr lang="en-US" sz="2350" b="1" i="1" baseline="30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30 </a:t>
            </a:r>
            <a:r>
              <a:rPr lang="en-US" sz="2350" b="1" dirty="0" smtClean="0">
                <a:latin typeface="Arial" pitchFamily="34" charset="0"/>
                <a:cs typeface="Arial" pitchFamily="34" charset="0"/>
              </a:rPr>
              <a:t>Also from among yourselves men will rise up, speaking perverse things, to draw away the disciples after themselves. </a:t>
            </a:r>
            <a:r>
              <a:rPr lang="en-US" sz="2350" b="1" i="1" baseline="30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31 </a:t>
            </a:r>
            <a:r>
              <a:rPr lang="en-US" sz="2350" b="1" dirty="0" smtClean="0">
                <a:latin typeface="Arial" pitchFamily="34" charset="0"/>
                <a:cs typeface="Arial" pitchFamily="34" charset="0"/>
              </a:rPr>
              <a:t>Therefore watch, and remember that for three years I did not cease to warn everyone night and day with tears. </a:t>
            </a:r>
            <a:r>
              <a:rPr lang="en-US" sz="2350" b="1" i="1" baseline="30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32</a:t>
            </a:r>
            <a:r>
              <a:rPr lang="en-US" sz="2350" b="1" baseline="300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2350" b="1" dirty="0" smtClean="0">
                <a:latin typeface="Arial" pitchFamily="34" charset="0"/>
                <a:cs typeface="Arial" pitchFamily="34" charset="0"/>
              </a:rPr>
              <a:t>So now, brethren, I commend you to God and to the word of His grace, which is able to build you up and give you an inheritance among all those who are sanctified.</a:t>
            </a:r>
          </a:p>
        </p:txBody>
      </p:sp>
      <p:sp>
        <p:nvSpPr>
          <p:cNvPr id="3" name="Rectangle 2"/>
          <p:cNvSpPr/>
          <p:nvPr/>
        </p:nvSpPr>
        <p:spPr>
          <a:xfrm>
            <a:off x="2040920" y="10041"/>
            <a:ext cx="50770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Acts 20:25-32</a:t>
            </a:r>
            <a:endParaRPr lang="en-US" sz="5400" b="1" cap="none" spc="6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850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9465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7327" y="0"/>
            <a:ext cx="65293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spc="600" dirty="0" smtClean="0">
                <a:ln w="9000" cmpd="sng">
                  <a:solidFill>
                    <a:srgbClr val="7030A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Steps of Salvation</a:t>
            </a:r>
            <a:endParaRPr lang="en-US" sz="6000" b="1" spc="600" dirty="0">
              <a:ln w="9000" cmpd="sng">
                <a:solidFill>
                  <a:srgbClr val="7030A0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152400" y="1371600"/>
            <a:ext cx="8686800" cy="5443262"/>
            <a:chOff x="152400" y="1371600"/>
            <a:chExt cx="8686800" cy="5443262"/>
          </a:xfrm>
        </p:grpSpPr>
        <p:sp>
          <p:nvSpPr>
            <p:cNvPr id="6" name="Rounded Rectangle 5"/>
            <p:cNvSpPr/>
            <p:nvPr/>
          </p:nvSpPr>
          <p:spPr>
            <a:xfrm>
              <a:off x="609600" y="1371600"/>
              <a:ext cx="8229600" cy="5443262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 flipV="1">
              <a:off x="2160069" y="5347234"/>
              <a:ext cx="0" cy="64850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2160069" y="5347234"/>
              <a:ext cx="12192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7113069" y="2351948"/>
              <a:ext cx="12192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 smtClean="0"/>
                <a:t>Baptized</a:t>
              </a:r>
              <a:endParaRPr lang="en-US" sz="2200" b="1" dirty="0"/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7036869" y="2754830"/>
              <a:ext cx="1802331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5817669" y="3401728"/>
              <a:ext cx="12192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4598469" y="4050230"/>
              <a:ext cx="12192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3379269" y="4698732"/>
              <a:ext cx="12192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7036869" y="2753226"/>
              <a:ext cx="0" cy="64850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5817669" y="3401728"/>
              <a:ext cx="0" cy="64850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4598469" y="4050230"/>
              <a:ext cx="0" cy="64850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3379269" y="4698732"/>
              <a:ext cx="0" cy="64850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5893869" y="3004862"/>
              <a:ext cx="12192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 smtClean="0"/>
                <a:t>Confess</a:t>
              </a:r>
              <a:endParaRPr lang="en-US" sz="2200" b="1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750869" y="3631688"/>
              <a:ext cx="10668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 smtClean="0"/>
                <a:t>Repent</a:t>
              </a:r>
              <a:endParaRPr lang="en-US" sz="2200" b="1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531669" y="4316128"/>
              <a:ext cx="12192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 smtClean="0"/>
                <a:t>Believe</a:t>
              </a:r>
              <a:endParaRPr lang="en-US" sz="2200" b="1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464869" y="4916347"/>
              <a:ext cx="9144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 smtClean="0"/>
                <a:t>Hear</a:t>
              </a:r>
              <a:endParaRPr lang="en-US" sz="2200" b="1" dirty="0"/>
            </a:p>
          </p:txBody>
        </p:sp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" y="2184476"/>
              <a:ext cx="2829426" cy="3787421"/>
            </a:xfrm>
            <a:prstGeom prst="rect">
              <a:avLst/>
            </a:prstGeom>
          </p:spPr>
        </p:pic>
        <p:sp>
          <p:nvSpPr>
            <p:cNvPr id="50" name="TextBox 49"/>
            <p:cNvSpPr txBox="1"/>
            <p:nvPr/>
          </p:nvSpPr>
          <p:spPr>
            <a:xfrm>
              <a:off x="2131995" y="5290862"/>
              <a:ext cx="1447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Rom 10:14, 17</a:t>
              </a:r>
            </a:p>
            <a:p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Ac 2:37; 18:8</a:t>
              </a:r>
              <a:endParaRPr lang="en-US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334351" y="4663498"/>
              <a:ext cx="1447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Ac 16:31; 18:8</a:t>
              </a:r>
            </a:p>
            <a:p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Mk 16:16</a:t>
              </a:r>
              <a:endParaRPr lang="en-US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561572" y="3993974"/>
              <a:ext cx="1447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Ac 2:38; 17:30</a:t>
              </a:r>
            </a:p>
            <a:p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Lk 24:47</a:t>
              </a:r>
              <a:endParaRPr lang="en-US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789996" y="3359549"/>
              <a:ext cx="132307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Mt 10:32-33</a:t>
              </a:r>
            </a:p>
            <a:p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Rom 10:10</a:t>
              </a:r>
              <a:endParaRPr lang="en-US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010400" y="2698574"/>
              <a:ext cx="1447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Ac 2:38; 22:16</a:t>
              </a:r>
            </a:p>
            <a:p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1 Pet 3:21</a:t>
              </a:r>
              <a:endParaRPr lang="en-US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657726" y="5971898"/>
              <a:ext cx="1474269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1109913" y="3060974"/>
              <a:ext cx="9144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 smtClean="0">
                  <a:solidFill>
                    <a:schemeClr val="bg1"/>
                  </a:solidFill>
                </a:rPr>
                <a:t>Lost</a:t>
              </a:r>
              <a:endParaRPr lang="en-US" sz="22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6696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7327" y="0"/>
            <a:ext cx="65293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spc="600" dirty="0" smtClean="0">
                <a:ln w="9000" cmpd="sng">
                  <a:solidFill>
                    <a:srgbClr val="7030A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Steps of Salvation</a:t>
            </a:r>
            <a:endParaRPr lang="en-US" sz="6000" b="1" spc="600" dirty="0">
              <a:ln w="9000" cmpd="sng">
                <a:solidFill>
                  <a:srgbClr val="7030A0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4" name="Bevel 3"/>
          <p:cNvSpPr/>
          <p:nvPr/>
        </p:nvSpPr>
        <p:spPr>
          <a:xfrm>
            <a:off x="1028700" y="1015662"/>
            <a:ext cx="7086600" cy="5461337"/>
          </a:xfrm>
          <a:prstGeom prst="bevel">
            <a:avLst/>
          </a:prstGeom>
          <a:solidFill>
            <a:schemeClr val="bg1">
              <a:lumMod val="75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29352" y="903248"/>
            <a:ext cx="469070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Georgia" pitchFamily="18" charset="0"/>
              </a:rPr>
              <a:t>Four Pioneers</a:t>
            </a:r>
            <a:endParaRPr lang="en-US" sz="4800" b="1" cap="none" spc="0" dirty="0">
              <a:ln w="2857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Georgia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445984" y="5791200"/>
            <a:ext cx="625203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Georgia" pitchFamily="18" charset="0"/>
              </a:rPr>
              <a:t>Restoration Movement</a:t>
            </a:r>
            <a:endParaRPr lang="en-US" sz="4000" b="1" cap="none" spc="0" dirty="0">
              <a:ln w="2857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Georgia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847" y="2250586"/>
            <a:ext cx="1314538" cy="139510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941" y="4175842"/>
            <a:ext cx="1259686" cy="149164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91" b="12276"/>
          <a:stretch/>
        </p:blipFill>
        <p:spPr>
          <a:xfrm>
            <a:off x="2395686" y="4189141"/>
            <a:ext cx="1186550" cy="147834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4" r="8289" b="28425"/>
          <a:stretch/>
        </p:blipFill>
        <p:spPr>
          <a:xfrm>
            <a:off x="5696941" y="2133973"/>
            <a:ext cx="1312780" cy="148627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2" name="Rectangle 11"/>
          <p:cNvSpPr/>
          <p:nvPr/>
        </p:nvSpPr>
        <p:spPr>
          <a:xfrm>
            <a:off x="1890600" y="2023853"/>
            <a:ext cx="2605200" cy="4616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2400" b="1" cap="none" spc="0" dirty="0" smtClean="0">
                <a:ln w="17780" cmpd="sng">
                  <a:noFill/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Thomas Campbell</a:t>
            </a:r>
            <a:endParaRPr lang="en-US" sz="2400" b="1" cap="none" spc="0" dirty="0">
              <a:ln w="17780" cmpd="sng">
                <a:noFill/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790207" y="3957935"/>
            <a:ext cx="2605200" cy="4616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2400" b="1" cap="none" spc="0" dirty="0" smtClean="0">
                <a:ln w="17780" cmpd="sng">
                  <a:noFill/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Alexander Campbell</a:t>
            </a:r>
            <a:endParaRPr lang="en-US" sz="2400" b="1" cap="none" spc="0" dirty="0">
              <a:ln w="17780" cmpd="sng">
                <a:noFill/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024184" y="3957935"/>
            <a:ext cx="2605200" cy="4616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2400" b="1" cap="none" spc="0" dirty="0" smtClean="0">
                <a:ln w="17780" cmpd="sng">
                  <a:noFill/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Barton W. Stone</a:t>
            </a:r>
            <a:endParaRPr lang="en-US" sz="2400" b="1" cap="none" spc="0" dirty="0">
              <a:ln w="17780" cmpd="sng">
                <a:noFill/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024184" y="1905000"/>
            <a:ext cx="2605200" cy="4616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2400" b="1" cap="none" spc="0" dirty="0" smtClean="0">
                <a:ln w="17780" cmpd="sng">
                  <a:noFill/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Walter Scott</a:t>
            </a:r>
            <a:endParaRPr lang="en-US" sz="2400" b="1" cap="none" spc="0" dirty="0">
              <a:ln w="17780" cmpd="sng">
                <a:noFill/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231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74"/>
          <a:stretch/>
        </p:blipFill>
        <p:spPr>
          <a:xfrm>
            <a:off x="540837" y="875070"/>
            <a:ext cx="8062332" cy="59829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2449" y="867424"/>
            <a:ext cx="1950720" cy="26246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ectangle 1"/>
          <p:cNvSpPr/>
          <p:nvPr/>
        </p:nvSpPr>
        <p:spPr>
          <a:xfrm>
            <a:off x="1307327" y="0"/>
            <a:ext cx="65293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spc="600" dirty="0" smtClean="0">
                <a:ln w="9000" cmpd="sng">
                  <a:solidFill>
                    <a:srgbClr val="7030A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Steps of Salvation</a:t>
            </a:r>
            <a:endParaRPr lang="en-US" sz="6000" b="1" spc="600" dirty="0">
              <a:ln w="9000" cmpd="sng">
                <a:solidFill>
                  <a:srgbClr val="7030A0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52400" y="1371600"/>
            <a:ext cx="8686800" cy="5443262"/>
            <a:chOff x="152400" y="1371600"/>
            <a:chExt cx="8686800" cy="5443262"/>
          </a:xfrm>
        </p:grpSpPr>
        <p:sp>
          <p:nvSpPr>
            <p:cNvPr id="17" name="Rounded Rectangle 16"/>
            <p:cNvSpPr/>
            <p:nvPr/>
          </p:nvSpPr>
          <p:spPr>
            <a:xfrm>
              <a:off x="609600" y="1371600"/>
              <a:ext cx="8229600" cy="5443262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 flipV="1">
              <a:off x="2160069" y="5347234"/>
              <a:ext cx="0" cy="64850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160069" y="5347234"/>
              <a:ext cx="12192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7113069" y="2351948"/>
              <a:ext cx="12192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 smtClean="0"/>
                <a:t>Baptized</a:t>
              </a:r>
              <a:endParaRPr lang="en-US" sz="2200" b="1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7036869" y="2754830"/>
              <a:ext cx="1802331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5817669" y="3401728"/>
              <a:ext cx="12192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598469" y="4050230"/>
              <a:ext cx="12192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3379269" y="4698732"/>
              <a:ext cx="12192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7036869" y="2753226"/>
              <a:ext cx="0" cy="64850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5817669" y="3401728"/>
              <a:ext cx="0" cy="64850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4598469" y="4050230"/>
              <a:ext cx="0" cy="64850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3379269" y="4698732"/>
              <a:ext cx="0" cy="64850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5893869" y="3004862"/>
              <a:ext cx="12192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 smtClean="0"/>
                <a:t>Confess</a:t>
              </a:r>
              <a:endParaRPr lang="en-US" sz="2200" b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750869" y="3631688"/>
              <a:ext cx="10668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 smtClean="0"/>
                <a:t>Repent</a:t>
              </a:r>
              <a:endParaRPr lang="en-US" sz="22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531669" y="4316128"/>
              <a:ext cx="12192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 smtClean="0"/>
                <a:t>Believe</a:t>
              </a:r>
              <a:endParaRPr lang="en-US" sz="2200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464869" y="4916347"/>
              <a:ext cx="9144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 smtClean="0"/>
                <a:t>Hear</a:t>
              </a:r>
              <a:endParaRPr lang="en-US" sz="2200" b="1" dirty="0"/>
            </a:p>
          </p:txBody>
        </p:sp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" y="2184476"/>
              <a:ext cx="2829426" cy="3787421"/>
            </a:xfrm>
            <a:prstGeom prst="rect">
              <a:avLst/>
            </a:prstGeom>
          </p:spPr>
        </p:pic>
        <p:sp>
          <p:nvSpPr>
            <p:cNvPr id="35" name="TextBox 34"/>
            <p:cNvSpPr txBox="1"/>
            <p:nvPr/>
          </p:nvSpPr>
          <p:spPr>
            <a:xfrm>
              <a:off x="2131995" y="5290862"/>
              <a:ext cx="1447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Rom 10:14, 17</a:t>
              </a:r>
            </a:p>
            <a:p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Ac 2:37; 18:8</a:t>
              </a:r>
              <a:endParaRPr lang="en-US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334351" y="4663498"/>
              <a:ext cx="1447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Ac 16:31; 18:8</a:t>
              </a:r>
            </a:p>
            <a:p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Mk 16:16</a:t>
              </a:r>
              <a:endParaRPr lang="en-US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561572" y="3993974"/>
              <a:ext cx="1447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Ac 2:38; 17:30</a:t>
              </a:r>
            </a:p>
            <a:p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Lk 24:47</a:t>
              </a:r>
              <a:endParaRPr lang="en-US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789996" y="3359549"/>
              <a:ext cx="132307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Mt 10:32-33</a:t>
              </a:r>
            </a:p>
            <a:p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Rom 10:10</a:t>
              </a:r>
              <a:endParaRPr lang="en-US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010400" y="2698574"/>
              <a:ext cx="1447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Ac 2:38; 22:16</a:t>
              </a:r>
            </a:p>
            <a:p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1 Pet 3:21</a:t>
              </a:r>
              <a:endParaRPr lang="en-US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657726" y="5971898"/>
              <a:ext cx="1474269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1109913" y="3060974"/>
              <a:ext cx="9144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 smtClean="0">
                  <a:solidFill>
                    <a:schemeClr val="bg1"/>
                  </a:solidFill>
                </a:rPr>
                <a:t>Lost</a:t>
              </a:r>
              <a:endParaRPr lang="en-US" sz="2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2209800" y="5248273"/>
            <a:ext cx="1828800" cy="7236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143851" y="4581008"/>
            <a:ext cx="1828800" cy="4682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4371072" y="3960409"/>
            <a:ext cx="1828800" cy="4682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5589069" y="3283349"/>
            <a:ext cx="1828800" cy="4682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42"/>
          <p:cNvSpPr/>
          <p:nvPr/>
        </p:nvSpPr>
        <p:spPr>
          <a:xfrm>
            <a:off x="2131994" y="4734708"/>
            <a:ext cx="6707205" cy="842965"/>
          </a:xfrm>
          <a:prstGeom prst="rightArrow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Monotype Corsiva" pitchFamily="66" charset="0"/>
              </a:rPr>
              <a:t>Continue </a:t>
            </a:r>
            <a:r>
              <a:rPr lang="en-US" sz="2400" b="1" u="sng" dirty="0" smtClean="0">
                <a:solidFill>
                  <a:srgbClr val="C00000"/>
                </a:solidFill>
                <a:latin typeface="Monotype Corsiva" pitchFamily="66" charset="0"/>
              </a:rPr>
              <a:t>hearing</a:t>
            </a:r>
            <a:r>
              <a:rPr lang="en-US" sz="2400" b="1" dirty="0" smtClean="0">
                <a:solidFill>
                  <a:srgbClr val="C00000"/>
                </a:solidFill>
                <a:latin typeface="Monotype Corsiva" pitchFamily="66" charset="0"/>
              </a:rPr>
              <a:t> for a lifetime / 2 Tim 2:15;  Matt 13:9</a:t>
            </a:r>
            <a:endParaRPr lang="en-US" sz="24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46" name="Right Arrow 45"/>
          <p:cNvSpPr/>
          <p:nvPr/>
        </p:nvSpPr>
        <p:spPr>
          <a:xfrm>
            <a:off x="2131995" y="4104057"/>
            <a:ext cx="6707205" cy="842965"/>
          </a:xfrm>
          <a:prstGeom prst="rightArrow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Monotype Corsiva" pitchFamily="66" charset="0"/>
              </a:rPr>
              <a:t>Continue </a:t>
            </a:r>
            <a:r>
              <a:rPr lang="en-US" sz="2400" b="1" u="sng" dirty="0" smtClean="0">
                <a:solidFill>
                  <a:srgbClr val="C00000"/>
                </a:solidFill>
                <a:latin typeface="Monotype Corsiva" pitchFamily="66" charset="0"/>
              </a:rPr>
              <a:t>believing </a:t>
            </a:r>
            <a:r>
              <a:rPr lang="en-US" sz="2400" b="1" dirty="0" smtClean="0">
                <a:solidFill>
                  <a:srgbClr val="C00000"/>
                </a:solidFill>
                <a:latin typeface="Monotype Corsiva" pitchFamily="66" charset="0"/>
              </a:rPr>
              <a:t>for a lifetime / Matt 6:33;  Acts 27:25</a:t>
            </a:r>
            <a:endParaRPr lang="en-US" sz="24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47" name="Right Arrow 46"/>
          <p:cNvSpPr/>
          <p:nvPr/>
        </p:nvSpPr>
        <p:spPr>
          <a:xfrm>
            <a:off x="2131993" y="3425648"/>
            <a:ext cx="6707205" cy="842965"/>
          </a:xfrm>
          <a:prstGeom prst="rightArrow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Monotype Corsiva" pitchFamily="66" charset="0"/>
              </a:rPr>
              <a:t>Continue </a:t>
            </a:r>
            <a:r>
              <a:rPr lang="en-US" sz="2400" b="1" u="sng" dirty="0" smtClean="0">
                <a:solidFill>
                  <a:srgbClr val="C00000"/>
                </a:solidFill>
                <a:latin typeface="Monotype Corsiva" pitchFamily="66" charset="0"/>
              </a:rPr>
              <a:t>to repent </a:t>
            </a:r>
            <a:r>
              <a:rPr lang="en-US" sz="2400" b="1" dirty="0" smtClean="0">
                <a:solidFill>
                  <a:srgbClr val="C00000"/>
                </a:solidFill>
                <a:latin typeface="Monotype Corsiva" pitchFamily="66" charset="0"/>
              </a:rPr>
              <a:t>for a lifetime / Luke 3:8-14; 2 Cor 7:11</a:t>
            </a:r>
            <a:endParaRPr lang="en-US" sz="24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775840" y="2097960"/>
            <a:ext cx="2056374" cy="893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7010400" y="2351948"/>
            <a:ext cx="1447800" cy="401278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7124700" y="2351947"/>
            <a:ext cx="121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Baptized</a:t>
            </a:r>
            <a:endParaRPr lang="en-US" sz="2200" b="1" dirty="0"/>
          </a:p>
        </p:txBody>
      </p:sp>
      <p:sp>
        <p:nvSpPr>
          <p:cNvPr id="49" name="Right Arrow 48"/>
          <p:cNvSpPr/>
          <p:nvPr/>
        </p:nvSpPr>
        <p:spPr>
          <a:xfrm>
            <a:off x="2125009" y="2782835"/>
            <a:ext cx="6707205" cy="842965"/>
          </a:xfrm>
          <a:prstGeom prst="rightArrow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Monotype Corsiva" pitchFamily="66" charset="0"/>
              </a:rPr>
              <a:t>Continue </a:t>
            </a:r>
            <a:r>
              <a:rPr lang="en-US" sz="2400" b="1" u="sng" dirty="0" smtClean="0">
                <a:solidFill>
                  <a:srgbClr val="C00000"/>
                </a:solidFill>
                <a:latin typeface="Monotype Corsiva" pitchFamily="66" charset="0"/>
              </a:rPr>
              <a:t>confessing</a:t>
            </a:r>
            <a:r>
              <a:rPr lang="en-US" sz="2400" b="1" dirty="0" smtClean="0">
                <a:solidFill>
                  <a:srgbClr val="C00000"/>
                </a:solidFill>
                <a:latin typeface="Monotype Corsiva" pitchFamily="66" charset="0"/>
              </a:rPr>
              <a:t> for a lifetime / Matt 10:32-33</a:t>
            </a:r>
            <a:endParaRPr lang="en-US" sz="24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43000" y="6059269"/>
            <a:ext cx="679545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Being Faithful until Death ~ Rev 2:10</a:t>
            </a:r>
            <a:endParaRPr lang="en-US" sz="3600" b="1" cap="none" spc="50" dirty="0">
              <a:ln w="1143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689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3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3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59" dur="10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50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50" grpId="0" animBg="1"/>
      <p:bldP spid="51" grpId="0" animBg="1"/>
      <p:bldP spid="52" grpId="0" animBg="1"/>
      <p:bldP spid="43" grpId="0" animBg="1"/>
      <p:bldP spid="46" grpId="0" animBg="1"/>
      <p:bldP spid="47" grpId="0" animBg="1"/>
      <p:bldP spid="53" grpId="0" animBg="1"/>
      <p:bldP spid="13" grpId="0" animBg="1"/>
      <p:bldP spid="13" grpId="1" animBg="1"/>
      <p:bldP spid="54" grpId="0"/>
      <p:bldP spid="49" grpId="0" animBg="1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7663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159</Words>
  <Application>Microsoft Office PowerPoint</Application>
  <PresentationFormat>On-screen Show (4:3)</PresentationFormat>
  <Paragraphs>56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JRBRONGER</dc:creator>
  <cp:lastModifiedBy>Deacons Room</cp:lastModifiedBy>
  <cp:revision>14</cp:revision>
  <dcterms:created xsi:type="dcterms:W3CDTF">2013-07-25T13:23:01Z</dcterms:created>
  <dcterms:modified xsi:type="dcterms:W3CDTF">2013-07-28T22:12:51Z</dcterms:modified>
</cp:coreProperties>
</file>