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5" r:id="rId3"/>
    <p:sldId id="266" r:id="rId4"/>
    <p:sldId id="257" r:id="rId5"/>
    <p:sldId id="258" r:id="rId6"/>
    <p:sldId id="259" r:id="rId7"/>
    <p:sldId id="260" r:id="rId8"/>
    <p:sldId id="261" r:id="rId9"/>
    <p:sldId id="262" r:id="rId10"/>
    <p:sldId id="263" r:id="rId11"/>
    <p:sldId id="264" r:id="rId12"/>
    <p:sldId id="267" r:id="rId13"/>
    <p:sldId id="268" r:id="rId14"/>
  </p:sldIdLst>
  <p:sldSz cx="9144000" cy="6858000" type="screen4x3"/>
  <p:notesSz cx="6858000" cy="9144000"/>
  <p:embeddedFontLst>
    <p:embeddedFont>
      <p:font typeface="Calibri" pitchFamily="34" charset="0"/>
      <p:regular r:id="rId16"/>
      <p:bold r:id="rId17"/>
      <p:italic r:id="rId18"/>
      <p:boldItalic r:id="rId19"/>
    </p:embeddedFont>
    <p:embeddedFont>
      <p:font typeface="Monotype Corsiva" pitchFamily="66" charset="0"/>
      <p:italic r:id="rId20"/>
    </p:embeddedFont>
    <p:embeddedFont>
      <p:font typeface="Copperplate Gothic Bold"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28D6E-A77A-4D19-A86E-6B30DA856C28}" type="datetimeFigureOut">
              <a:rPr lang="en-US" smtClean="0"/>
              <a:t>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C8C5C-07C5-4DB7-88A6-3ABFF022612C}" type="slidenum">
              <a:rPr lang="en-US" smtClean="0"/>
              <a:t>‹#›</a:t>
            </a:fld>
            <a:endParaRPr lang="en-US"/>
          </a:p>
        </p:txBody>
      </p:sp>
    </p:spTree>
    <p:extLst>
      <p:ext uri="{BB962C8B-B14F-4D97-AF65-F5344CB8AC3E}">
        <p14:creationId xmlns:p14="http://schemas.microsoft.com/office/powerpoint/2010/main" val="14439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1</a:t>
            </a:fld>
            <a:endParaRPr lang="en-US"/>
          </a:p>
        </p:txBody>
      </p:sp>
    </p:spTree>
    <p:extLst>
      <p:ext uri="{BB962C8B-B14F-4D97-AF65-F5344CB8AC3E}">
        <p14:creationId xmlns:p14="http://schemas.microsoft.com/office/powerpoint/2010/main" val="257634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10</a:t>
            </a:fld>
            <a:endParaRPr lang="en-US"/>
          </a:p>
        </p:txBody>
      </p:sp>
    </p:spTree>
    <p:extLst>
      <p:ext uri="{BB962C8B-B14F-4D97-AF65-F5344CB8AC3E}">
        <p14:creationId xmlns:p14="http://schemas.microsoft.com/office/powerpoint/2010/main" val="175986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11</a:t>
            </a:fld>
            <a:endParaRPr lang="en-US"/>
          </a:p>
        </p:txBody>
      </p:sp>
    </p:spTree>
    <p:extLst>
      <p:ext uri="{BB962C8B-B14F-4D97-AF65-F5344CB8AC3E}">
        <p14:creationId xmlns:p14="http://schemas.microsoft.com/office/powerpoint/2010/main" val="347332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12</a:t>
            </a:fld>
            <a:endParaRPr lang="en-US"/>
          </a:p>
        </p:txBody>
      </p:sp>
    </p:spTree>
    <p:extLst>
      <p:ext uri="{BB962C8B-B14F-4D97-AF65-F5344CB8AC3E}">
        <p14:creationId xmlns:p14="http://schemas.microsoft.com/office/powerpoint/2010/main" val="50246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13</a:t>
            </a:fld>
            <a:endParaRPr lang="en-US"/>
          </a:p>
        </p:txBody>
      </p:sp>
    </p:spTree>
    <p:extLst>
      <p:ext uri="{BB962C8B-B14F-4D97-AF65-F5344CB8AC3E}">
        <p14:creationId xmlns:p14="http://schemas.microsoft.com/office/powerpoint/2010/main" val="308524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2</a:t>
            </a:fld>
            <a:endParaRPr lang="en-US"/>
          </a:p>
        </p:txBody>
      </p:sp>
    </p:spTree>
    <p:extLst>
      <p:ext uri="{BB962C8B-B14F-4D97-AF65-F5344CB8AC3E}">
        <p14:creationId xmlns:p14="http://schemas.microsoft.com/office/powerpoint/2010/main" val="155435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3</a:t>
            </a:fld>
            <a:endParaRPr lang="en-US"/>
          </a:p>
        </p:txBody>
      </p:sp>
    </p:spTree>
    <p:extLst>
      <p:ext uri="{BB962C8B-B14F-4D97-AF65-F5344CB8AC3E}">
        <p14:creationId xmlns:p14="http://schemas.microsoft.com/office/powerpoint/2010/main" val="374244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4</a:t>
            </a:fld>
            <a:endParaRPr lang="en-US"/>
          </a:p>
        </p:txBody>
      </p:sp>
    </p:spTree>
    <p:extLst>
      <p:ext uri="{BB962C8B-B14F-4D97-AF65-F5344CB8AC3E}">
        <p14:creationId xmlns:p14="http://schemas.microsoft.com/office/powerpoint/2010/main" val="350538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5</a:t>
            </a:fld>
            <a:endParaRPr lang="en-US"/>
          </a:p>
        </p:txBody>
      </p:sp>
    </p:spTree>
    <p:extLst>
      <p:ext uri="{BB962C8B-B14F-4D97-AF65-F5344CB8AC3E}">
        <p14:creationId xmlns:p14="http://schemas.microsoft.com/office/powerpoint/2010/main" val="35373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6</a:t>
            </a:fld>
            <a:endParaRPr lang="en-US"/>
          </a:p>
        </p:txBody>
      </p:sp>
    </p:spTree>
    <p:extLst>
      <p:ext uri="{BB962C8B-B14F-4D97-AF65-F5344CB8AC3E}">
        <p14:creationId xmlns:p14="http://schemas.microsoft.com/office/powerpoint/2010/main" val="28677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7</a:t>
            </a:fld>
            <a:endParaRPr lang="en-US"/>
          </a:p>
        </p:txBody>
      </p:sp>
    </p:spTree>
    <p:extLst>
      <p:ext uri="{BB962C8B-B14F-4D97-AF65-F5344CB8AC3E}">
        <p14:creationId xmlns:p14="http://schemas.microsoft.com/office/powerpoint/2010/main" val="203107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8</a:t>
            </a:fld>
            <a:endParaRPr lang="en-US"/>
          </a:p>
        </p:txBody>
      </p:sp>
    </p:spTree>
    <p:extLst>
      <p:ext uri="{BB962C8B-B14F-4D97-AF65-F5344CB8AC3E}">
        <p14:creationId xmlns:p14="http://schemas.microsoft.com/office/powerpoint/2010/main" val="420955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C8C5C-07C5-4DB7-88A6-3ABFF022612C}" type="slidenum">
              <a:rPr lang="en-US" smtClean="0"/>
              <a:t>9</a:t>
            </a:fld>
            <a:endParaRPr lang="en-US"/>
          </a:p>
        </p:txBody>
      </p:sp>
    </p:spTree>
    <p:extLst>
      <p:ext uri="{BB962C8B-B14F-4D97-AF65-F5344CB8AC3E}">
        <p14:creationId xmlns:p14="http://schemas.microsoft.com/office/powerpoint/2010/main" val="8230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9F7EE-C50D-4EE8-BDA7-D510C083774A}"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3438278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9F7EE-C50D-4EE8-BDA7-D510C083774A}"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4192019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9F7EE-C50D-4EE8-BDA7-D510C083774A}"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1698006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9F7EE-C50D-4EE8-BDA7-D510C083774A}"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517728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9F7EE-C50D-4EE8-BDA7-D510C083774A}" type="datetimeFigureOut">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4234477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9F7EE-C50D-4EE8-BDA7-D510C083774A}"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2137531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9F7EE-C50D-4EE8-BDA7-D510C083774A}" type="datetimeFigureOut">
              <a:rPr lang="en-US" smtClean="0"/>
              <a:t>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2055914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9F7EE-C50D-4EE8-BDA7-D510C083774A}" type="datetimeFigureOut">
              <a:rPr lang="en-US" smtClean="0"/>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2675478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9F7EE-C50D-4EE8-BDA7-D510C083774A}" type="datetimeFigureOut">
              <a:rPr lang="en-US" smtClean="0"/>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2091888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9F7EE-C50D-4EE8-BDA7-D510C083774A}"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3433716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9F7EE-C50D-4EE8-BDA7-D510C083774A}" type="datetimeFigureOut">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7D4A-E4EA-4A46-AC1D-BE5252E2FC13}" type="slidenum">
              <a:rPr lang="en-US" smtClean="0"/>
              <a:t>‹#›</a:t>
            </a:fld>
            <a:endParaRPr lang="en-US"/>
          </a:p>
        </p:txBody>
      </p:sp>
    </p:spTree>
    <p:extLst>
      <p:ext uri="{BB962C8B-B14F-4D97-AF65-F5344CB8AC3E}">
        <p14:creationId xmlns:p14="http://schemas.microsoft.com/office/powerpoint/2010/main" val="4264579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9F7EE-C50D-4EE8-BDA7-D510C083774A}" type="datetimeFigureOut">
              <a:rPr lang="en-US" smtClean="0"/>
              <a:t>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E7D4A-E4EA-4A46-AC1D-BE5252E2FC13}" type="slidenum">
              <a:rPr lang="en-US" smtClean="0"/>
              <a:t>‹#›</a:t>
            </a:fld>
            <a:endParaRPr lang="en-US"/>
          </a:p>
        </p:txBody>
      </p:sp>
    </p:spTree>
    <p:extLst>
      <p:ext uri="{BB962C8B-B14F-4D97-AF65-F5344CB8AC3E}">
        <p14:creationId xmlns:p14="http://schemas.microsoft.com/office/powerpoint/2010/main" val="212485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hyperlink" Target="http://www.google.com/url?sa=i&amp;rct=j&amp;q=jesus+mountain&amp;source=images&amp;cd=&amp;cad=rja&amp;docid=NyN3RrW1nk9qnM&amp;tbnid=Sge4NEaOILOVDM:&amp;ved=0CAUQjRw&amp;url=http://www.macjams.com/song/46051&amp;ei=rpwXUZDIJ82L0QG03oG4Aw&amp;bvm=bv.42080656,d.dmQ&amp;psig=AFQjCNGaebF5jqVL4ptsbUZQVrOjLqJdBw&amp;ust=13605883254331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228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33800" y="8930"/>
            <a:ext cx="532549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rPr>
              <a:t>Resurrection of Jesus</a:t>
            </a:r>
            <a:endParaRPr lang="en-US" sz="5400" b="1" cap="none" spc="0" dirty="0">
              <a:ln w="38100">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3" name="TextBox 2"/>
          <p:cNvSpPr txBox="1"/>
          <p:nvPr/>
        </p:nvSpPr>
        <p:spPr>
          <a:xfrm>
            <a:off x="4334107" y="979944"/>
            <a:ext cx="2371493" cy="2677656"/>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2:29-31</a:t>
            </a:r>
          </a:p>
          <a:p>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3:14-15</a:t>
            </a:r>
          </a:p>
          <a:p>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4:10-11</a:t>
            </a:r>
          </a:p>
          <a:p>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5:30-32</a:t>
            </a:r>
          </a:p>
        </p:txBody>
      </p:sp>
      <p:sp>
        <p:nvSpPr>
          <p:cNvPr id="4" name="TextBox 3"/>
          <p:cNvSpPr txBox="1"/>
          <p:nvPr/>
        </p:nvSpPr>
        <p:spPr>
          <a:xfrm>
            <a:off x="6772507" y="979944"/>
            <a:ext cx="2371493" cy="1938992"/>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10:39-41</a:t>
            </a:r>
          </a:p>
          <a:p>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17:2-3</a:t>
            </a:r>
          </a:p>
          <a:p>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Acts 17:30-31</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09504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anim calcmode="lin" valueType="num">
                                      <p:cBhvr>
                                        <p:cTn id="10" dur="3000" fill="hold"/>
                                        <p:tgtEl>
                                          <p:spTgt spid="2"/>
                                        </p:tgtEl>
                                        <p:attrNameLst>
                                          <p:attrName>ppt_x</p:attrName>
                                        </p:attrNameLst>
                                      </p:cBhvr>
                                      <p:tavLst>
                                        <p:tav tm="0">
                                          <p:val>
                                            <p:fltVal val="0.5"/>
                                          </p:val>
                                        </p:tav>
                                        <p:tav tm="100000">
                                          <p:val>
                                            <p:strVal val="#ppt_x"/>
                                          </p:val>
                                        </p:tav>
                                      </p:tavLst>
                                    </p:anim>
                                    <p:anim calcmode="lin" valueType="num">
                                      <p:cBhvr>
                                        <p:cTn id="11" dur="3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2000"/>
                                        <p:tgtEl>
                                          <p:spTgt spid="3">
                                            <p:txEl>
                                              <p:pRg st="6" end="6"/>
                                            </p:txEl>
                                          </p:spTgt>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2000"/>
                                        <p:tgtEl>
                                          <p:spTgt spid="4">
                                            <p:txEl>
                                              <p:pRg st="0" end="0"/>
                                            </p:txEl>
                                          </p:spTgt>
                                        </p:tgtEl>
                                      </p:cBhvr>
                                    </p:animEffect>
                                  </p:childTnLst>
                                </p:cTn>
                              </p:par>
                            </p:childTnLst>
                          </p:cTn>
                        </p:par>
                        <p:par>
                          <p:cTn id="33" fill="hold">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2000"/>
                                        <p:tgtEl>
                                          <p:spTgt spid="4">
                                            <p:txEl>
                                              <p:pRg st="2" end="2"/>
                                            </p:txEl>
                                          </p:spTgt>
                                        </p:tgtEl>
                                      </p:cBhvr>
                                    </p:animEffect>
                                  </p:childTnLst>
                                </p:cTn>
                              </p:par>
                            </p:childTnLst>
                          </p:cTn>
                        </p:par>
                        <p:par>
                          <p:cTn id="37" fill="hold">
                            <p:stCondLst>
                              <p:cond delay="12000"/>
                            </p:stCondLst>
                            <p:childTnLst>
                              <p:par>
                                <p:cTn id="38" presetID="22" presetClass="entr" presetSubtype="8"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bldP spid="4"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871" t="-664" r="14133" b="664"/>
          <a:stretch/>
        </p:blipFill>
        <p:spPr>
          <a:xfrm>
            <a:off x="-37171" y="-76200"/>
            <a:ext cx="9243642" cy="6934200"/>
          </a:xfrm>
          <a:prstGeom prst="rect">
            <a:avLst/>
          </a:prstGeom>
        </p:spPr>
      </p:pic>
      <p:sp>
        <p:nvSpPr>
          <p:cNvPr id="4" name="TextBox 3"/>
          <p:cNvSpPr txBox="1"/>
          <p:nvPr/>
        </p:nvSpPr>
        <p:spPr>
          <a:xfrm>
            <a:off x="4739268" y="1327665"/>
            <a:ext cx="4233746" cy="4708981"/>
          </a:xfrm>
          <a:prstGeom prst="rect">
            <a:avLst/>
          </a:prstGeom>
          <a:solidFill>
            <a:srgbClr val="FFFFFF">
              <a:alpha val="74902"/>
            </a:srgbClr>
          </a:solidFill>
          <a:ln>
            <a:noFill/>
          </a:ln>
          <a:effectLst>
            <a:softEdge rad="63500"/>
          </a:effectLst>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The former account I made, O Theophilus, of all that Jesus began both to do and teach, until the day in which He was taken up, after He through the Holy Spirit had given commandments to the apostles whom He had chosen, to whom He also presented Himself alive after His suffering by many infallible proofs, being seen by them during forty days and speaking of the things pertaining to the kingdom of God.</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(Acts 1:1-3)</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52400" y="1310938"/>
            <a:ext cx="3657600" cy="3847207"/>
          </a:xfrm>
          <a:prstGeom prst="rect">
            <a:avLst/>
          </a:prstGeom>
          <a:solidFill>
            <a:srgbClr val="FFFFFF">
              <a:alpha val="74902"/>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But Peter and the other apostles answered and said: we ought to obey God rather than men. The God of our fathers raised up Jesus whom you murdered by hanging on a tree. Him God has exalted to His right hand to be Prince and Savior, to give repentance to Israel and forgiveness of sins. </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(Acts 5:29-31)</a:t>
            </a:r>
          </a:p>
        </p:txBody>
      </p:sp>
      <p:sp>
        <p:nvSpPr>
          <p:cNvPr id="6" name="Rounded Rectangle 5"/>
          <p:cNvSpPr/>
          <p:nvPr/>
        </p:nvSpPr>
        <p:spPr>
          <a:xfrm>
            <a:off x="4739268" y="3810000"/>
            <a:ext cx="4233746" cy="914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38" t="11063"/>
          <a:stretch/>
        </p:blipFill>
        <p:spPr>
          <a:xfrm>
            <a:off x="-103877" y="-76200"/>
            <a:ext cx="9400277" cy="6934198"/>
          </a:xfrm>
          <a:prstGeom prst="rect">
            <a:avLst/>
          </a:prstGeom>
        </p:spPr>
      </p:pic>
      <p:sp>
        <p:nvSpPr>
          <p:cNvPr id="3" name="Rectangle 2"/>
          <p:cNvSpPr/>
          <p:nvPr/>
        </p:nvSpPr>
        <p:spPr>
          <a:xfrm>
            <a:off x="3687250" y="-76200"/>
            <a:ext cx="5456750" cy="923330"/>
          </a:xfrm>
          <a:prstGeom prst="rect">
            <a:avLst/>
          </a:prstGeom>
          <a:noFill/>
        </p:spPr>
        <p:txBody>
          <a:bodyPr wrap="none" lIns="91440" tIns="45720" rIns="91440" bIns="45720">
            <a:spAutoFit/>
          </a:bodyPr>
          <a:lstStyle/>
          <a:p>
            <a:pPr algn="ctr"/>
            <a:r>
              <a:rPr lang="en-US" sz="5400" b="1" cap="all" spc="600" dirty="0" smtClean="0">
                <a:ln w="9000" cmpd="sng">
                  <a:solidFill>
                    <a:srgbClr val="FF0000"/>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Copperplate Gothic Bold" pitchFamily="34" charset="0"/>
              </a:rPr>
              <a:t>6 ½ Weeks</a:t>
            </a:r>
            <a:endParaRPr lang="en-US" sz="5400" b="1" cap="all" spc="600" dirty="0">
              <a:ln w="9000" cmpd="sng">
                <a:solidFill>
                  <a:srgbClr val="FF0000"/>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Copperplate Gothic Bold" pitchFamily="34" charset="0"/>
            </a:endParaRPr>
          </a:p>
        </p:txBody>
      </p:sp>
    </p:spTree>
    <p:extLst>
      <p:ext uri="{BB962C8B-B14F-4D97-AF65-F5344CB8AC3E}">
        <p14:creationId xmlns:p14="http://schemas.microsoft.com/office/powerpoint/2010/main" val="983779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par>
                          <p:cTn id="8" fill="hold">
                            <p:stCondLst>
                              <p:cond delay="3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3000" fill="hold"/>
                                        <p:tgtEl>
                                          <p:spTgt spid="3"/>
                                        </p:tgtEl>
                                        <p:attrNameLst>
                                          <p:attrName>ppt_w</p:attrName>
                                        </p:attrNameLst>
                                      </p:cBhvr>
                                      <p:tavLst>
                                        <p:tav tm="0">
                                          <p:val>
                                            <p:fltVal val="0"/>
                                          </p:val>
                                        </p:tav>
                                        <p:tav tm="100000">
                                          <p:val>
                                            <p:strVal val="#ppt_w"/>
                                          </p:val>
                                        </p:tav>
                                      </p:tavLst>
                                    </p:anim>
                                    <p:anim calcmode="lin" valueType="num">
                                      <p:cBhvr>
                                        <p:cTn id="19" dur="3000" fill="hold"/>
                                        <p:tgtEl>
                                          <p:spTgt spid="3"/>
                                        </p:tgtEl>
                                        <p:attrNameLst>
                                          <p:attrName>ppt_h</p:attrName>
                                        </p:attrNameLst>
                                      </p:cBhvr>
                                      <p:tavLst>
                                        <p:tav tm="0">
                                          <p:val>
                                            <p:fltVal val="0"/>
                                          </p:val>
                                        </p:tav>
                                        <p:tav tm="100000">
                                          <p:val>
                                            <p:strVal val="#ppt_h"/>
                                          </p:val>
                                        </p:tav>
                                      </p:tavLst>
                                    </p:anim>
                                    <p:anim calcmode="lin" valueType="num">
                                      <p:cBhvr>
                                        <p:cTn id="20" dur="3000" fill="hold"/>
                                        <p:tgtEl>
                                          <p:spTgt spid="3"/>
                                        </p:tgtEl>
                                        <p:attrNameLst>
                                          <p:attrName>style.rotation</p:attrName>
                                        </p:attrNameLst>
                                      </p:cBhvr>
                                      <p:tavLst>
                                        <p:tav tm="0">
                                          <p:val>
                                            <p:fltVal val="90"/>
                                          </p:val>
                                        </p:tav>
                                        <p:tav tm="100000">
                                          <p:val>
                                            <p:fltVal val="0"/>
                                          </p:val>
                                        </p:tav>
                                      </p:tavLst>
                                    </p:anim>
                                    <p:animEffect transition="in" filter="fade">
                                      <p:cBhvr>
                                        <p:cTn id="21" dur="3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ppt_x</p:attrName>
                                        </p:attrNameLst>
                                      </p:cBhvr>
                                      <p:tavLst>
                                        <p:tav tm="0">
                                          <p:val>
                                            <p:strVal val="#ppt_x"/>
                                          </p:val>
                                        </p:tav>
                                        <p:tav tm="100000">
                                          <p:val>
                                            <p:strVal val="#ppt_x"/>
                                          </p:val>
                                        </p:tav>
                                      </p:tavLst>
                                    </p:anim>
                                    <p:anim calcmode="lin" valueType="num">
                                      <p:cBhvr>
                                        <p:cTn id="28" dur="2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3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67879" y="4648200"/>
            <a:ext cx="6219972" cy="9233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softEdge rad="127000"/>
          </a:effectLst>
        </p:spPr>
        <p:txBody>
          <a:bodyPr wrap="none" lIns="91440" tIns="45720" rIns="91440" bIns="45720">
            <a:spAutoFit/>
          </a:bodyPr>
          <a:lstStyle/>
          <a:p>
            <a:pPr algn="ctr"/>
            <a:r>
              <a:rPr lang="en-US" sz="5400" b="1" cap="none" spc="300" dirty="0" smtClean="0">
                <a:ln w="19050" cmpd="sng">
                  <a:solidFill>
                    <a:schemeClr val="tx1"/>
                  </a:solidFill>
                  <a:prstDash val="solid"/>
                </a:ln>
                <a:effectLst/>
                <a:latin typeface="Monotype Corsiva" pitchFamily="66" charset="0"/>
              </a:rPr>
              <a:t>Do You Believe This?</a:t>
            </a:r>
            <a:endParaRPr lang="en-US" sz="5400" b="1" cap="none" spc="300" dirty="0">
              <a:ln w="19050" cmpd="sng">
                <a:solidFill>
                  <a:schemeClr val="tx1"/>
                </a:solidFill>
                <a:prstDash val="solid"/>
              </a:ln>
              <a:effectLst/>
              <a:latin typeface="Monotype Corsiva" pitchFamily="66" charset="0"/>
            </a:endParaRPr>
          </a:p>
        </p:txBody>
      </p:sp>
    </p:spTree>
    <p:extLst>
      <p:ext uri="{BB962C8B-B14F-4D97-AF65-F5344CB8AC3E}">
        <p14:creationId xmlns:p14="http://schemas.microsoft.com/office/powerpoint/2010/main" val="2544514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901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3246"/>
            <a:ext cx="9144000" cy="6124754"/>
          </a:xfrm>
          <a:prstGeom prst="rect">
            <a:avLst/>
          </a:prstGeom>
          <a:noFill/>
        </p:spPr>
        <p:txBody>
          <a:bodyPr wrap="square" rtlCol="0">
            <a:spAutoFit/>
          </a:bodyPr>
          <a:lstStyle/>
          <a:p>
            <a:r>
              <a:rPr lang="en-US" sz="2800" b="1" i="1" baseline="30000" dirty="0" smtClean="0">
                <a:solidFill>
                  <a:srgbClr val="FF0000"/>
                </a:solidFill>
                <a:latin typeface="Arial" pitchFamily="34" charset="0"/>
                <a:cs typeface="Arial" pitchFamily="34" charset="0"/>
              </a:rPr>
              <a:t>20 </a:t>
            </a:r>
            <a:r>
              <a:rPr lang="en-US" sz="2800" b="1" dirty="0" smtClean="0">
                <a:latin typeface="Arial" pitchFamily="34" charset="0"/>
                <a:cs typeface="Arial" pitchFamily="34" charset="0"/>
              </a:rPr>
              <a:t>Now Martha, as soon as she heard that Jesus was coming, went and met Him, but Mary was sitting in the house. </a:t>
            </a:r>
            <a:r>
              <a:rPr lang="en-US" sz="2800" b="1" i="1" baseline="30000" dirty="0" smtClean="0">
                <a:solidFill>
                  <a:srgbClr val="FF0000"/>
                </a:solidFill>
                <a:latin typeface="Arial" pitchFamily="34" charset="0"/>
                <a:cs typeface="Arial" pitchFamily="34" charset="0"/>
              </a:rPr>
              <a:t>21 </a:t>
            </a:r>
            <a:r>
              <a:rPr lang="en-US" sz="2800" b="1" dirty="0" smtClean="0">
                <a:latin typeface="Arial" pitchFamily="34" charset="0"/>
                <a:cs typeface="Arial" pitchFamily="34" charset="0"/>
              </a:rPr>
              <a:t>Now Martha said to Jesus, Lord, if You had been here, my brother would not have died. </a:t>
            </a:r>
            <a:r>
              <a:rPr lang="en-US" sz="2800" b="1" i="1" baseline="30000" dirty="0" smtClean="0">
                <a:solidFill>
                  <a:srgbClr val="FF0000"/>
                </a:solidFill>
                <a:latin typeface="Arial" pitchFamily="34" charset="0"/>
                <a:cs typeface="Arial" pitchFamily="34" charset="0"/>
              </a:rPr>
              <a:t>22 </a:t>
            </a:r>
            <a:r>
              <a:rPr lang="en-US" sz="2800" b="1" dirty="0" smtClean="0">
                <a:latin typeface="Arial" pitchFamily="34" charset="0"/>
                <a:cs typeface="Arial" pitchFamily="34" charset="0"/>
              </a:rPr>
              <a:t>But even now I know that whatever You ask of God, God will give You. </a:t>
            </a:r>
            <a:r>
              <a:rPr lang="en-US" sz="2800" b="1" i="1" baseline="30000" dirty="0" smtClean="0">
                <a:solidFill>
                  <a:srgbClr val="FF0000"/>
                </a:solidFill>
                <a:latin typeface="Arial" pitchFamily="34" charset="0"/>
                <a:cs typeface="Arial" pitchFamily="34" charset="0"/>
              </a:rPr>
              <a:t>23</a:t>
            </a:r>
            <a:r>
              <a:rPr lang="en-US" sz="2800" b="1" baseline="30000" dirty="0" smtClean="0">
                <a:latin typeface="Arial" pitchFamily="34" charset="0"/>
                <a:cs typeface="Arial" pitchFamily="34" charset="0"/>
              </a:rPr>
              <a:t> </a:t>
            </a:r>
            <a:r>
              <a:rPr lang="en-US" sz="2800" b="1" dirty="0" smtClean="0">
                <a:latin typeface="Arial" pitchFamily="34" charset="0"/>
                <a:cs typeface="Arial" pitchFamily="34" charset="0"/>
              </a:rPr>
              <a:t>Jesus said to her, your brother will rise again. </a:t>
            </a:r>
            <a:r>
              <a:rPr lang="en-US" sz="2800" b="1" i="1" baseline="30000" dirty="0" smtClean="0">
                <a:solidFill>
                  <a:srgbClr val="FF0000"/>
                </a:solidFill>
                <a:latin typeface="Arial" pitchFamily="34" charset="0"/>
                <a:cs typeface="Arial" pitchFamily="34" charset="0"/>
              </a:rPr>
              <a:t>24</a:t>
            </a:r>
            <a:r>
              <a:rPr lang="en-US" sz="2800" b="1" baseline="30000" dirty="0" smtClean="0">
                <a:latin typeface="Arial" pitchFamily="34" charset="0"/>
                <a:cs typeface="Arial" pitchFamily="34" charset="0"/>
              </a:rPr>
              <a:t> </a:t>
            </a:r>
            <a:r>
              <a:rPr lang="en-US" sz="2800" b="1" dirty="0" smtClean="0">
                <a:latin typeface="Arial" pitchFamily="34" charset="0"/>
                <a:cs typeface="Arial" pitchFamily="34" charset="0"/>
              </a:rPr>
              <a:t>Martha said to Him, I know that he will rise again in the resurrection at the last day. </a:t>
            </a:r>
            <a:r>
              <a:rPr lang="en-US" sz="2800" b="1" i="1" baseline="30000" dirty="0" smtClean="0">
                <a:solidFill>
                  <a:srgbClr val="FF0000"/>
                </a:solidFill>
                <a:latin typeface="Arial" pitchFamily="34" charset="0"/>
                <a:cs typeface="Arial" pitchFamily="34" charset="0"/>
              </a:rPr>
              <a:t>25</a:t>
            </a:r>
            <a:r>
              <a:rPr lang="en-US" sz="2800" b="1" baseline="30000" dirty="0" smtClean="0">
                <a:latin typeface="Arial" pitchFamily="34" charset="0"/>
                <a:cs typeface="Arial" pitchFamily="34" charset="0"/>
              </a:rPr>
              <a:t> </a:t>
            </a:r>
            <a:r>
              <a:rPr lang="en-US" sz="2800" b="1" dirty="0" smtClean="0">
                <a:latin typeface="Arial" pitchFamily="34" charset="0"/>
                <a:cs typeface="Arial" pitchFamily="34" charset="0"/>
              </a:rPr>
              <a:t>Jesus said to her, I am the resurrection and the life. He who believes in Me, though he may die, he shall live. </a:t>
            </a:r>
            <a:r>
              <a:rPr lang="en-US" sz="2800" b="1" i="1" baseline="30000" dirty="0" smtClean="0">
                <a:solidFill>
                  <a:srgbClr val="FF0000"/>
                </a:solidFill>
                <a:latin typeface="Arial" pitchFamily="34" charset="0"/>
                <a:cs typeface="Arial" pitchFamily="34" charset="0"/>
              </a:rPr>
              <a:t>26</a:t>
            </a:r>
            <a:r>
              <a:rPr lang="en-US" sz="2800" b="1" baseline="30000" dirty="0" smtClean="0">
                <a:latin typeface="Arial" pitchFamily="34" charset="0"/>
                <a:cs typeface="Arial" pitchFamily="34" charset="0"/>
              </a:rPr>
              <a:t> </a:t>
            </a:r>
            <a:r>
              <a:rPr lang="en-US" sz="2800" b="1" dirty="0" smtClean="0">
                <a:latin typeface="Arial" pitchFamily="34" charset="0"/>
                <a:cs typeface="Arial" pitchFamily="34" charset="0"/>
              </a:rPr>
              <a:t>And whoever lives and believes in Me shall never die. Do you believe this? </a:t>
            </a:r>
            <a:r>
              <a:rPr lang="en-US" sz="2800" b="1" i="1" baseline="30000" dirty="0" smtClean="0">
                <a:solidFill>
                  <a:srgbClr val="FF0000"/>
                </a:solidFill>
                <a:latin typeface="Arial" pitchFamily="34" charset="0"/>
                <a:cs typeface="Arial" pitchFamily="34" charset="0"/>
              </a:rPr>
              <a:t>27</a:t>
            </a:r>
            <a:r>
              <a:rPr lang="en-US" sz="2800" b="1" baseline="30000" dirty="0" smtClean="0">
                <a:latin typeface="Arial" pitchFamily="34" charset="0"/>
                <a:cs typeface="Arial" pitchFamily="34" charset="0"/>
              </a:rPr>
              <a:t> </a:t>
            </a:r>
            <a:r>
              <a:rPr lang="en-US" sz="2800" b="1" dirty="0" smtClean="0">
                <a:latin typeface="Arial" pitchFamily="34" charset="0"/>
                <a:cs typeface="Arial" pitchFamily="34" charset="0"/>
              </a:rPr>
              <a:t>She said to Him, yes, Lord, I believe that You are the Christ, the Son of God, who is to come into the world.</a:t>
            </a:r>
          </a:p>
        </p:txBody>
      </p:sp>
      <p:sp>
        <p:nvSpPr>
          <p:cNvPr id="3" name="Rectangle 2"/>
          <p:cNvSpPr/>
          <p:nvPr/>
        </p:nvSpPr>
        <p:spPr>
          <a:xfrm>
            <a:off x="1948157" y="0"/>
            <a:ext cx="5195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John 11:20-27</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21505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611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975" y="-10735"/>
            <a:ext cx="861004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I am the Resurrection and the Life</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pic>
        <p:nvPicPr>
          <p:cNvPr id="1026" name="Picture 2" descr="http://img.macjams.com/song_art/46051_Jesus-Mountain-Top.jpg">
            <a:hlinkClick r:id="rId4"/>
          </p:cNvPr>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750" r="14286"/>
          <a:stretch/>
        </p:blipFill>
        <p:spPr bwMode="auto">
          <a:xfrm>
            <a:off x="228600" y="1530458"/>
            <a:ext cx="3998562" cy="5334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25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anim calcmode="lin" valueType="num">
                                      <p:cBhvr>
                                        <p:cTn id="10" dur="3000" fill="hold"/>
                                        <p:tgtEl>
                                          <p:spTgt spid="7"/>
                                        </p:tgtEl>
                                        <p:attrNameLst>
                                          <p:attrName>ppt_x</p:attrName>
                                        </p:attrNameLst>
                                      </p:cBhvr>
                                      <p:tavLst>
                                        <p:tav tm="0">
                                          <p:val>
                                            <p:fltVal val="0.5"/>
                                          </p:val>
                                        </p:tav>
                                        <p:tav tm="100000">
                                          <p:val>
                                            <p:strVal val="#ppt_x"/>
                                          </p:val>
                                        </p:tav>
                                      </p:tavLst>
                                    </p:anim>
                                    <p:anim calcmode="lin" valueType="num">
                                      <p:cBhvr>
                                        <p:cTn id="11" dur="3000" fill="hold"/>
                                        <p:tgtEl>
                                          <p:spTgt spid="7"/>
                                        </p:tgtEl>
                                        <p:attrNameLst>
                                          <p:attrName>ppt_y</p:attrName>
                                        </p:attrNameLst>
                                      </p:cBhvr>
                                      <p:tavLst>
                                        <p:tav tm="0">
                                          <p:val>
                                            <p:fltVal val="0.5"/>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914400" y="3733800"/>
            <a:ext cx="7315200" cy="2554545"/>
          </a:xfrm>
          <a:prstGeom prst="rect">
            <a:avLst/>
          </a:prstGeom>
          <a:noFill/>
        </p:spPr>
        <p:txBody>
          <a:bodyPr wrap="square" rtlCol="0">
            <a:spAutoFit/>
          </a:bodyPr>
          <a:lstStyle/>
          <a:p>
            <a:pPr algn="ctr"/>
            <a:r>
              <a:rPr lang="en-US" sz="2000" b="1" dirty="0" smtClean="0">
                <a:latin typeface="Arial" pitchFamily="34" charset="0"/>
                <a:cs typeface="Arial" pitchFamily="34" charset="0"/>
              </a:rPr>
              <a:t>Then Judas, having received a detachment of troops, and officers from the chief priests and Pharisees, came there with lanterns, torches, and weapons . . . Then the detachment of troops and the captain and the officers of the Jews </a:t>
            </a:r>
            <a:r>
              <a:rPr lang="en-US" sz="2000" b="1" u="sng" dirty="0" smtClean="0">
                <a:latin typeface="Arial" pitchFamily="34" charset="0"/>
                <a:cs typeface="Arial" pitchFamily="34" charset="0"/>
              </a:rPr>
              <a:t>arrested Jesus and bound Him</a:t>
            </a:r>
            <a:r>
              <a:rPr lang="en-US" sz="2000" b="1" dirty="0" smtClean="0">
                <a:latin typeface="Arial" pitchFamily="34" charset="0"/>
                <a:cs typeface="Arial" pitchFamily="34" charset="0"/>
              </a:rPr>
              <a:t>. And they led Him away to Annas first, for he was the father-in-law of Caiaphas who was high priest that year. </a:t>
            </a:r>
          </a:p>
          <a:p>
            <a:pPr algn="ctr"/>
            <a:r>
              <a:rPr lang="en-US" sz="2000" b="1" dirty="0" smtClean="0">
                <a:latin typeface="Arial" pitchFamily="34" charset="0"/>
                <a:cs typeface="Arial" pitchFamily="34" charset="0"/>
              </a:rPr>
              <a:t>(John 18:3, 12-13)</a:t>
            </a:r>
            <a:endParaRPr lang="en-US" sz="2000" b="1" dirty="0">
              <a:latin typeface="Arial" pitchFamily="34" charset="0"/>
              <a:cs typeface="Arial" pitchFamily="34" charset="0"/>
            </a:endParaRPr>
          </a:p>
        </p:txBody>
      </p:sp>
      <p:sp>
        <p:nvSpPr>
          <p:cNvPr id="9" name="Rectangle 8"/>
          <p:cNvSpPr/>
          <p:nvPr/>
        </p:nvSpPr>
        <p:spPr>
          <a:xfrm>
            <a:off x="1374655" y="-10735"/>
            <a:ext cx="639469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Plot—Betrayal—Arrest </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300950449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3733800"/>
            <a:ext cx="7315200" cy="2554545"/>
          </a:xfrm>
          <a:prstGeom prst="rect">
            <a:avLst/>
          </a:prstGeom>
          <a:noFill/>
        </p:spPr>
        <p:txBody>
          <a:bodyPr wrap="square" rtlCol="0">
            <a:spAutoFit/>
          </a:bodyPr>
          <a:lstStyle/>
          <a:p>
            <a:pPr algn="ctr"/>
            <a:r>
              <a:rPr lang="en-US" sz="2000" b="1" dirty="0" smtClean="0">
                <a:latin typeface="Arial" pitchFamily="34" charset="0"/>
                <a:cs typeface="Arial" pitchFamily="34" charset="0"/>
              </a:rPr>
              <a:t>Then they </a:t>
            </a:r>
            <a:r>
              <a:rPr lang="en-US" sz="2000" b="1" u="sng" dirty="0" smtClean="0">
                <a:latin typeface="Arial" pitchFamily="34" charset="0"/>
                <a:cs typeface="Arial" pitchFamily="34" charset="0"/>
              </a:rPr>
              <a:t>crucified Him</a:t>
            </a:r>
            <a:r>
              <a:rPr lang="en-US" sz="2000" b="1" dirty="0" smtClean="0">
                <a:latin typeface="Arial" pitchFamily="34" charset="0"/>
                <a:cs typeface="Arial" pitchFamily="34" charset="0"/>
              </a:rPr>
              <a:t>, and divided His garments, casting lots, that it might be fulfilled which was spoken by the prophet: They divided My garments among them,</a:t>
            </a:r>
          </a:p>
          <a:p>
            <a:pPr algn="ctr"/>
            <a:r>
              <a:rPr lang="en-US" sz="2000" b="1" dirty="0" smtClean="0">
                <a:latin typeface="Arial" pitchFamily="34" charset="0"/>
                <a:cs typeface="Arial" pitchFamily="34" charset="0"/>
              </a:rPr>
              <a:t>And for My clothing they cast lots. Sitting down, they kept watch over Him there. And they put up over His head the accusation written against Him: </a:t>
            </a:r>
          </a:p>
          <a:p>
            <a:pPr algn="ctr"/>
            <a:r>
              <a:rPr lang="en-US" sz="2000" b="1" dirty="0" smtClean="0">
                <a:latin typeface="Arial" pitchFamily="34" charset="0"/>
                <a:cs typeface="Arial" pitchFamily="34" charset="0"/>
              </a:rPr>
              <a:t>THIS IS JESUS THE KING OF THE JEWS.</a:t>
            </a:r>
          </a:p>
          <a:p>
            <a:pPr algn="ctr"/>
            <a:r>
              <a:rPr lang="en-US" sz="2000" b="1" dirty="0" smtClean="0">
                <a:latin typeface="Arial" pitchFamily="34" charset="0"/>
                <a:cs typeface="Arial" pitchFamily="34" charset="0"/>
              </a:rPr>
              <a:t>(Matthew 27:35-37)</a:t>
            </a:r>
          </a:p>
        </p:txBody>
      </p:sp>
      <p:sp>
        <p:nvSpPr>
          <p:cNvPr id="3" name="Rectangle 2"/>
          <p:cNvSpPr/>
          <p:nvPr/>
        </p:nvSpPr>
        <p:spPr>
          <a:xfrm>
            <a:off x="1303327" y="-10735"/>
            <a:ext cx="65373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Scourging and Crucifixion</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418153962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352800"/>
            <a:ext cx="8534400" cy="3477875"/>
          </a:xfrm>
          <a:prstGeom prst="rect">
            <a:avLst/>
          </a:prstGeom>
          <a:noFill/>
        </p:spPr>
        <p:txBody>
          <a:bodyPr wrap="square" rtlCol="0">
            <a:spAutoFit/>
          </a:bodyPr>
          <a:lstStyle/>
          <a:p>
            <a:pPr algn="ctr"/>
            <a:r>
              <a:rPr lang="en-US" sz="2000" b="1" dirty="0" smtClean="0">
                <a:latin typeface="Arial" pitchFamily="34" charset="0"/>
                <a:cs typeface="Arial" pitchFamily="34" charset="0"/>
              </a:rPr>
              <a:t>So when Jesus had received the sour wine, He said, it is finished! And bowing His head, He gave up His spirit. Therefore, because it was the Preparation Day, that the bodies should not remain on the cross on the Sabbath (for that Sabbath was a high day), the Jews asked Pilate that their legs might be broken, and that they might be taken away. Then the soldiers came and broke the legs of the first and of the other who was crucified with Him. But when they came to Jesus and saw that </a:t>
            </a:r>
            <a:r>
              <a:rPr lang="en-US" sz="2000" b="1" u="sng" dirty="0" smtClean="0">
                <a:latin typeface="Arial" pitchFamily="34" charset="0"/>
                <a:cs typeface="Arial" pitchFamily="34" charset="0"/>
              </a:rPr>
              <a:t>He was already dead</a:t>
            </a:r>
            <a:r>
              <a:rPr lang="en-US" sz="2000" b="1" dirty="0" smtClean="0">
                <a:latin typeface="Arial" pitchFamily="34" charset="0"/>
                <a:cs typeface="Arial" pitchFamily="34" charset="0"/>
              </a:rPr>
              <a:t>, they did not break His legs. But one of the soldiers pierced His side with a spear, and immediately blood and water came out. </a:t>
            </a:r>
          </a:p>
          <a:p>
            <a:pPr algn="ctr"/>
            <a:r>
              <a:rPr lang="en-US" sz="2000" b="1" dirty="0" smtClean="0">
                <a:latin typeface="Arial" pitchFamily="34" charset="0"/>
                <a:cs typeface="Arial" pitchFamily="34" charset="0"/>
              </a:rPr>
              <a:t>(John 19:30-34)</a:t>
            </a:r>
          </a:p>
        </p:txBody>
      </p:sp>
      <p:sp>
        <p:nvSpPr>
          <p:cNvPr id="3" name="Rectangle 2"/>
          <p:cNvSpPr/>
          <p:nvPr/>
        </p:nvSpPr>
        <p:spPr>
          <a:xfrm>
            <a:off x="1479658" y="-10735"/>
            <a:ext cx="6184706"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Jesus Died on that Cross</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153139023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904998" y="152400"/>
            <a:ext cx="7237141" cy="3785652"/>
          </a:xfrm>
          <a:prstGeom prst="rect">
            <a:avLst/>
          </a:prstGeom>
          <a:noFill/>
        </p:spPr>
        <p:txBody>
          <a:bodyPr wrap="square" rtlCol="0">
            <a:spAutoFit/>
          </a:bodyPr>
          <a:lstStyle/>
          <a:p>
            <a:pPr algn="ctr"/>
            <a:r>
              <a:rPr lang="en-US" sz="2000" b="1" dirty="0" smtClean="0">
                <a:latin typeface="Arial" pitchFamily="34" charset="0"/>
                <a:cs typeface="Arial" pitchFamily="34" charset="0"/>
              </a:rPr>
              <a:t>After this, Joseph of Arimathea, being a disciple of Jesus, but secretly, for fear of the Jews, asked Pilate that he might take away the body of Jesus; and Pilate gave him permission. So he came and took the body of Jesus. And Nicodemus, who at first came to Jesus by night, also came, bringing a mixture of myrrh and aloes, about a hundred pounds. Then they took the body of Jesus, and bound it in strips of linen with the spices, as the custom of the Jews is to bury. Now in the place where He was crucified there was a garden, and in the garden </a:t>
            </a:r>
            <a:r>
              <a:rPr lang="en-US" sz="2000" b="1" u="sng" dirty="0" smtClean="0">
                <a:latin typeface="Arial" pitchFamily="34" charset="0"/>
                <a:cs typeface="Arial" pitchFamily="34" charset="0"/>
              </a:rPr>
              <a:t>a new tomb</a:t>
            </a:r>
            <a:r>
              <a:rPr lang="en-US" sz="2000" b="1" dirty="0" smtClean="0">
                <a:latin typeface="Arial" pitchFamily="34" charset="0"/>
                <a:cs typeface="Arial" pitchFamily="34" charset="0"/>
              </a:rPr>
              <a:t> in which no one had yet been laid.</a:t>
            </a:r>
          </a:p>
          <a:p>
            <a:pPr algn="ctr"/>
            <a:r>
              <a:rPr lang="en-US" sz="2000" b="1" dirty="0" smtClean="0">
                <a:latin typeface="Arial" pitchFamily="34" charset="0"/>
                <a:cs typeface="Arial" pitchFamily="34" charset="0"/>
              </a:rPr>
              <a:t>(John 19:38-41)</a:t>
            </a:r>
          </a:p>
        </p:txBody>
      </p:sp>
      <p:sp>
        <p:nvSpPr>
          <p:cNvPr id="4" name="Rectangle 3"/>
          <p:cNvSpPr/>
          <p:nvPr/>
        </p:nvSpPr>
        <p:spPr>
          <a:xfrm>
            <a:off x="2945356" y="5858107"/>
            <a:ext cx="599074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Jesus’ Body was Buried</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98683793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228600"/>
            <a:ext cx="7315200" cy="2554545"/>
          </a:xfrm>
          <a:prstGeom prst="rect">
            <a:avLst/>
          </a:prstGeom>
          <a:noFill/>
        </p:spPr>
        <p:txBody>
          <a:bodyPr wrap="square" rtlCol="0">
            <a:spAutoFit/>
          </a:bodyPr>
          <a:lstStyle/>
          <a:p>
            <a:pPr algn="ctr"/>
            <a:r>
              <a:rPr lang="en-US" sz="2000" b="1" dirty="0" smtClean="0">
                <a:latin typeface="Arial" pitchFamily="34" charset="0"/>
                <a:cs typeface="Arial" pitchFamily="34" charset="0"/>
              </a:rPr>
              <a:t>Therefore command that the tomb be made secure until the third day, lest His disciples come by night and steal Him away, and say to the people, he has risen from the dead. So the last deception will be worse than the first. Pilate said to them, you have a guard; go your way, make it as secure as you know how. So they went and made the tomb secure, </a:t>
            </a:r>
            <a:r>
              <a:rPr lang="en-US" sz="2000" b="1" u="sng" dirty="0" smtClean="0">
                <a:latin typeface="Arial" pitchFamily="34" charset="0"/>
                <a:cs typeface="Arial" pitchFamily="34" charset="0"/>
              </a:rPr>
              <a:t>sealing the stone and setting the guard</a:t>
            </a:r>
            <a:r>
              <a:rPr lang="en-US" sz="2000" b="1" dirty="0" smtClean="0">
                <a:latin typeface="Arial" pitchFamily="34" charset="0"/>
                <a:cs typeface="Arial" pitchFamily="34" charset="0"/>
              </a:rPr>
              <a:t>.</a:t>
            </a:r>
          </a:p>
          <a:p>
            <a:pPr algn="ctr"/>
            <a:r>
              <a:rPr lang="en-US" sz="2000" b="1" dirty="0" smtClean="0">
                <a:latin typeface="Arial" pitchFamily="34" charset="0"/>
                <a:cs typeface="Arial" pitchFamily="34" charset="0"/>
              </a:rPr>
              <a:t>(Matthew 27:64-65)</a:t>
            </a:r>
          </a:p>
        </p:txBody>
      </p:sp>
      <p:sp>
        <p:nvSpPr>
          <p:cNvPr id="4" name="Rectangle 3"/>
          <p:cNvSpPr/>
          <p:nvPr/>
        </p:nvSpPr>
        <p:spPr>
          <a:xfrm>
            <a:off x="316457" y="5934670"/>
            <a:ext cx="844654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rPr>
              <a:t>The grave was sealed and guarded</a:t>
            </a:r>
            <a:endParaRPr lang="en-US" sz="5400" b="1" cap="none" spc="0" dirty="0">
              <a:ln w="38100">
                <a:solidFill>
                  <a:schemeClr val="tx1"/>
                </a:solidFill>
                <a:prstDash val="solid"/>
              </a:ln>
              <a:solidFill>
                <a:schemeClr val="bg1">
                  <a:lumMod val="50000"/>
                </a:schemeClr>
              </a:solidFill>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192103775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924</Words>
  <Application>Microsoft Office PowerPoint</Application>
  <PresentationFormat>On-screen Show (4:3)</PresentationFormat>
  <Paragraphs>52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Monotype Corsiva</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19</cp:revision>
  <dcterms:created xsi:type="dcterms:W3CDTF">2013-02-08T15:25:08Z</dcterms:created>
  <dcterms:modified xsi:type="dcterms:W3CDTF">2013-02-10T16:19:56Z</dcterms:modified>
</cp:coreProperties>
</file>