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2"/>
  </p:notesMasterIdLst>
  <p:sldIdLst>
    <p:sldId id="256" r:id="rId7"/>
    <p:sldId id="269" r:id="rId8"/>
    <p:sldId id="270" r:id="rId9"/>
    <p:sldId id="257" r:id="rId10"/>
    <p:sldId id="259" r:id="rId11"/>
    <p:sldId id="258" r:id="rId12"/>
    <p:sldId id="260" r:id="rId13"/>
    <p:sldId id="264" r:id="rId14"/>
    <p:sldId id="261" r:id="rId15"/>
    <p:sldId id="262" r:id="rId16"/>
    <p:sldId id="263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embeddedFontLst>
    <p:embeddedFont>
      <p:font typeface="Monotype Corsiva" pitchFamily="66" charset="0"/>
      <p:italic r:id="rId23"/>
    </p:embeddedFont>
    <p:embeddedFont>
      <p:font typeface="Lucida Sans Unicode" pitchFamily="34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olonna MT" pitchFamily="8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A97B9-253D-4FEF-8C5D-968D74622724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6B630-DAAF-4B07-BBA6-FBFA1215B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9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09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08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60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33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2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6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44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3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8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B630-DAAF-4B07-BBA6-FBFA1215B2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6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4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6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0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9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0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CA51-F349-419F-AA69-B24A6FD4CE5A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EA0-B8B3-4E3C-B098-0F33AD98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CA51-F349-419F-AA69-B24A6FD4CE5A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9EA0-B8B3-4E3C-B098-0F33AD985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1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8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1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CA51-F349-419F-AA69-B24A6FD4C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9EA0-B8B3-4E3C-B098-0F33AD9858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7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CA51-F349-419F-AA69-B24A6FD4C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9EA0-B8B3-4E3C-B098-0F33AD9858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3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0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4988" y="0"/>
            <a:ext cx="603402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00" dirty="0">
                <a:ln w="1143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Selective Morality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400299" y="790091"/>
            <a:ext cx="4343400" cy="6069635"/>
            <a:chOff x="2400299" y="790091"/>
            <a:chExt cx="4343400" cy="60696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299" y="790091"/>
              <a:ext cx="4343400" cy="604188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650608" y="811283"/>
              <a:ext cx="38427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Pro-Abortion</a:t>
              </a:r>
              <a:endPara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04392" y="5105400"/>
              <a:ext cx="323838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Anti-Death</a:t>
              </a:r>
            </a:p>
            <a:p>
              <a:pPr algn="ctr"/>
              <a:r>
                <a:rPr lang="en-US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Penalty</a:t>
              </a:r>
              <a:endPara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00" y="1600200"/>
            <a:ext cx="3347172" cy="4711422"/>
            <a:chOff x="228600" y="1600200"/>
            <a:chExt cx="3347172" cy="47114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600200"/>
              <a:ext cx="3347172" cy="471142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83832" y="1607634"/>
              <a:ext cx="2036711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Tim Tebow</a:t>
              </a:r>
              <a:endParaRPr lang="en-US" sz="32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64258" y="1607634"/>
            <a:ext cx="4951143" cy="4703988"/>
            <a:chOff x="3810000" y="1607634"/>
            <a:chExt cx="4951143" cy="47039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5" r="6415"/>
            <a:stretch/>
          </p:blipFill>
          <p:spPr>
            <a:xfrm>
              <a:off x="3810000" y="1607634"/>
              <a:ext cx="4951142" cy="304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2" t="17504" b="2831"/>
            <a:stretch/>
          </p:blipFill>
          <p:spPr>
            <a:xfrm>
              <a:off x="3810000" y="3601843"/>
              <a:ext cx="4951141" cy="270977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810000" y="3173467"/>
              <a:ext cx="495114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Hamza &amp; Husain Abdullah</a:t>
              </a:r>
              <a:endParaRPr lang="en-US" sz="3200" b="1" cap="none" spc="0" dirty="0">
                <a:ln w="18415" cmpd="sng">
                  <a:solidFill>
                    <a:srgbClr val="FF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70410" y="5181600"/>
            <a:ext cx="47616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Abort Baby Humans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77755"/>
            <a:ext cx="43986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Protect Baby Seals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4988" y="0"/>
            <a:ext cx="603402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00" dirty="0">
                <a:ln w="1143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Selective Morality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1"/>
          <a:stretch/>
        </p:blipFill>
        <p:spPr>
          <a:xfrm>
            <a:off x="4558509" y="2129339"/>
            <a:ext cx="4585491" cy="3031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339"/>
            <a:ext cx="4558509" cy="30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tx1"/>
            </a:gs>
            <a:gs pos="71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78" y="5029199"/>
            <a:ext cx="2435921" cy="1826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4988" y="0"/>
            <a:ext cx="603402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Selective Morality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4" y="1066800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Condemns church “food pantries” but never helps the needy—Jas 1:27, Gal 6:10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Refuses to attend weddings or funerals in a denominational building but has no problem with using tobacco—1 Cor 6:19-20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Never permit children to participate in “religious” music programs at school but is addicted to pornography, gambling, prescription drugs or alcohol—Gal 5:19-21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Opposed to divorce but treats spouse with contempt, verbally abusive, no love or kindness at home, makes selfish decisions—Eph 4:25-32; Eph 5:22-33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Believes homosexuality and abortion are sinful but supports politically those who promote both—Rom 1:32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Would at no time allow a daughter to attend the “Prom” but never once talked to her boyfriend about becoming a Christian—Col 1:28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Never miss a called assembly of the church but displays an out of	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control temper and tongue—2 Pet 1:5-7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30447" y="2946143"/>
            <a:ext cx="89434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“These you ought to have done,</a:t>
            </a:r>
          </a:p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without leaving the others undone”</a:t>
            </a:r>
          </a:p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—Matt 23:23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  <p:bldP spid="4" grpId="1" build="allAtOnce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tx1"/>
            </a:gs>
            <a:gs pos="71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78" y="5029199"/>
            <a:ext cx="2435921" cy="1826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4988" y="0"/>
            <a:ext cx="603402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00" dirty="0">
                <a:ln w="1143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Selective Morality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4" y="114948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Would never think of not teaching a Bible class but has no problem with treating a server or cashier with verbal contempt—Matt 5:16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gossiping about a brother instead of reaching out to help him in his struggles—Prov 20:19, 1 Tim 5:13; Gal 6:2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Always attends every service of a gospel meeting but never once invites a friend or neighbor to attend—Matt 28:19-20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Would never use profanity but has no misgivings about sitting through a two-hour movie filled with profanities—Phil 4:8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Refuses to engage in lewdness but will tell jokes or laugh at jokes with sexual content or innuendos—Eph 5:4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Believes the use of instruments of music is sinful but will NOT sing or does	            so without enthusiasm—1 Cor 14:15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Would not think of cheating on a spouse but will flirt with someone, 		        and make inappropriate comments, getting as “close” as possible—1 Thess 5:22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30447" y="2946143"/>
            <a:ext cx="89434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“These you ought to have done,</a:t>
            </a:r>
          </a:p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without leaving the others undone”</a:t>
            </a:r>
          </a:p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—Matt 23:23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393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  <p:bldP spid="4" grpId="2" uiExpand="1" build="p" bldLvl="5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29000" y="5612780"/>
            <a:ext cx="3429000" cy="304800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4988" y="0"/>
            <a:ext cx="603402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00" dirty="0">
                <a:ln w="1143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Selective Morality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5226784"/>
            <a:ext cx="601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itchFamily="34" charset="0"/>
                <a:cs typeface="Arial" pitchFamily="34" charset="0"/>
              </a:rPr>
              <a:t>For I say to you, that unless your righteousness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exceeds the righteousness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of the scribes and Pharisees, you will by no means enter the kingdom of heaven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(Matthew 5:20)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2249" y="-8930"/>
            <a:ext cx="674255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0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No Moral Ambiguity</a:t>
            </a:r>
            <a:endParaRPr lang="en-US" sz="5400" b="1" spc="600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3785652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“Exceeds” does not refer to quantity but to quality.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Their “moral ambiguity” of right &amp; wrong annulled the Law of God—Matt 15:6. They “picked and chose” to obey what they believed important.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Their faith was in their “obedience,” our obedience is to be because of our faith in Christ—Heb 11:6.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Their deeds were motivated by self-glorification (Matt 6:1), ours are to be motivated by our love of God and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for His glorification—Matt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22:37-40; Matt 5:16.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3" grpId="0"/>
      <p:bldP spid="6" grpId="0"/>
      <p:bldP spid="5" grpId="0" uiExpand="1" build="p" bldLvl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baseline="30000" dirty="0">
                <a:solidFill>
                  <a:srgbClr val="FF0000"/>
                </a:solidFill>
              </a:rPr>
              <a:t>23 </a:t>
            </a:r>
            <a:r>
              <a:rPr lang="en-US" sz="2700" b="1" dirty="0" smtClean="0"/>
              <a:t>Woe </a:t>
            </a:r>
            <a:r>
              <a:rPr lang="en-US" sz="2700" b="1" dirty="0"/>
              <a:t>to you, scribes and Pharisees, hypocrites! For you pay tithe of mint and anise and cummin, and have neglected the weightier matters of the law: justice and mercy and faith. These you ought to have done, without leaving the others undone. </a:t>
            </a:r>
            <a:r>
              <a:rPr lang="en-US" sz="2700" b="1" i="1" baseline="30000" dirty="0">
                <a:solidFill>
                  <a:srgbClr val="FF0000"/>
                </a:solidFill>
              </a:rPr>
              <a:t>24</a:t>
            </a:r>
            <a:r>
              <a:rPr lang="en-US" sz="2700" b="1" baseline="30000" dirty="0"/>
              <a:t> </a:t>
            </a:r>
            <a:r>
              <a:rPr lang="en-US" sz="2700" b="1" dirty="0"/>
              <a:t>Blind guides, who strain out a gnat and swallow a camel</a:t>
            </a:r>
            <a:r>
              <a:rPr lang="en-US" sz="2700" b="1" dirty="0" smtClean="0"/>
              <a:t>! </a:t>
            </a:r>
            <a:r>
              <a:rPr lang="en-US" sz="2700" b="1" i="1" baseline="30000" dirty="0" smtClean="0">
                <a:solidFill>
                  <a:srgbClr val="FF0000"/>
                </a:solidFill>
              </a:rPr>
              <a:t>25</a:t>
            </a:r>
            <a:r>
              <a:rPr lang="en-US" sz="2700" b="1" baseline="30000" dirty="0" smtClean="0"/>
              <a:t> </a:t>
            </a:r>
            <a:r>
              <a:rPr lang="en-US" sz="2700" b="1" dirty="0" smtClean="0"/>
              <a:t>Woe </a:t>
            </a:r>
            <a:r>
              <a:rPr lang="en-US" sz="2700" b="1" dirty="0"/>
              <a:t>to you, scribes and Pharisees, hypocrites! For you cleanse the outside of the cup and dish, but inside they are full of extortion and </a:t>
            </a:r>
            <a:r>
              <a:rPr lang="en-US" sz="2700" b="1" dirty="0" smtClean="0"/>
              <a:t>self-indulgence. </a:t>
            </a:r>
            <a:r>
              <a:rPr lang="en-US" sz="2700" b="1" i="1" baseline="30000" dirty="0">
                <a:solidFill>
                  <a:srgbClr val="FF0000"/>
                </a:solidFill>
              </a:rPr>
              <a:t>26 </a:t>
            </a:r>
            <a:r>
              <a:rPr lang="en-US" sz="2700" b="1" dirty="0"/>
              <a:t>Blind Pharisee, first cleanse the inside of the cup and dish, that the outside of them may be clean also</a:t>
            </a:r>
            <a:r>
              <a:rPr lang="en-US" sz="2700" b="1" dirty="0" smtClean="0"/>
              <a:t>. </a:t>
            </a:r>
            <a:r>
              <a:rPr lang="en-US" sz="2700" b="1" i="1" baseline="30000" dirty="0" smtClean="0">
                <a:solidFill>
                  <a:srgbClr val="FF0000"/>
                </a:solidFill>
              </a:rPr>
              <a:t>27 </a:t>
            </a:r>
            <a:r>
              <a:rPr lang="en-US" sz="2700" b="1" dirty="0" smtClean="0"/>
              <a:t>Woe </a:t>
            </a:r>
            <a:r>
              <a:rPr lang="en-US" sz="2700" b="1" dirty="0"/>
              <a:t>to you, scribes and Pharisees, hypocrites! For you are like whitewashed tombs which indeed appear beautiful outwardly, but inside are full of dead men’s bones and all uncleanness. </a:t>
            </a:r>
            <a:r>
              <a:rPr lang="en-US" sz="2700" b="1" i="1" baseline="30000" dirty="0">
                <a:solidFill>
                  <a:srgbClr val="FF0000"/>
                </a:solidFill>
              </a:rPr>
              <a:t>28</a:t>
            </a:r>
            <a:r>
              <a:rPr lang="en-US" sz="2700" b="1" baseline="30000" dirty="0"/>
              <a:t> </a:t>
            </a:r>
            <a:r>
              <a:rPr lang="en-US" sz="2700" b="1" dirty="0"/>
              <a:t>Even so you also outwardly appear righteous to men, but inside you are full of hypocrisy and lawlessness.</a:t>
            </a:r>
          </a:p>
          <a:p>
            <a:endParaRPr lang="en-US" sz="2700" dirty="0"/>
          </a:p>
        </p:txBody>
      </p:sp>
      <p:sp>
        <p:nvSpPr>
          <p:cNvPr id="3" name="Rectangle 2"/>
          <p:cNvSpPr/>
          <p:nvPr/>
        </p:nvSpPr>
        <p:spPr>
          <a:xfrm>
            <a:off x="1208101" y="0"/>
            <a:ext cx="6727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Matthew 23:23-28</a:t>
            </a:r>
            <a:endParaRPr lang="en-US" sz="54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5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1952685"/>
            <a:ext cx="2590800" cy="4524315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Woe to you, scribes and Pharisees, hypocrites! For you pay tithe of mint and anise and cummin, and have neglected the weightier matters of the law: justice and mercy and faith. These you ought to have done, without leaving the others undone. Blind guides, who strain out a gnat and swallow a camel!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Matthew 23:23-24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952685"/>
            <a:ext cx="6248400" cy="45243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81200"/>
            <a:ext cx="6426505" cy="4267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772400" y="3114907"/>
            <a:ext cx="99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77000" y="3352800"/>
            <a:ext cx="213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5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1952685"/>
            <a:ext cx="2590800" cy="4524315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Woe to you, scribes and Pharisees, hypocrites! For you pay tithe of mint and anise and cummin, and have neglected the weightier matters of the law: justice and mercy and faith. These you ought to have done, without leaving the others undone. Blind guides, who strain out a gnat and swallow a camel!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Matthew 23:23-24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952685"/>
            <a:ext cx="6248400" cy="45243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0" y="4214842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77000" y="4495800"/>
            <a:ext cx="1752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19050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 has shown you, O man, what is good; and what does the </a:t>
            </a:r>
            <a:r>
              <a:rPr lang="en-US" sz="2400" b="1" cap="small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Lord</a:t>
            </a: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require of you but to do justly, to love mercy, and to walk humbly with your God?</a:t>
            </a:r>
          </a:p>
          <a:p>
            <a:pPr lvl="0" algn="ctr"/>
            <a:r>
              <a:rPr lang="en-US" sz="2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Micah </a:t>
            </a:r>
            <a:r>
              <a:rPr lang="en-US" sz="24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6:8</a:t>
            </a:r>
            <a:endParaRPr lang="en-US" sz="24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0" y="304800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3843992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Inward determination to behave honorably before God &amp; Man, Proverbs 21:3.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76600" y="3048000"/>
            <a:ext cx="16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473160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love of tenderness and compassion toward others, Ephesians 4:32.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19200" y="3429000"/>
            <a:ext cx="396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7637" y="564600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faithful to God in all things, humbling submitting to God’s word, Hebrews 5:8-9.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24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1952685"/>
            <a:ext cx="2590800" cy="4524315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Woe to you, scribes and Pharisees, hypocrites! For you pay tithe of mint and anise and cummin, and have neglected the weightier matters of the law: justice and mercy and faith. These you ought to have done, without leaving the others undone. Blind guides, who strain out a gnat and swallow a camel!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Matthew 23:23-24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952685"/>
            <a:ext cx="6248400" cy="45243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2133600"/>
            <a:ext cx="1728758" cy="1728758"/>
            <a:chOff x="381000" y="2564621"/>
            <a:chExt cx="1728758" cy="17287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564621"/>
              <a:ext cx="1728758" cy="17287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1000" y="3918466"/>
              <a:ext cx="1728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Muslin Gauze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 r="24703"/>
          <a:stretch/>
        </p:blipFill>
        <p:spPr>
          <a:xfrm>
            <a:off x="2438400" y="2133600"/>
            <a:ext cx="3529041" cy="242451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477000" y="58674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77000" y="60960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559965" y="1952685"/>
            <a:ext cx="3661867" cy="4524315"/>
            <a:chOff x="1559965" y="1952685"/>
            <a:chExt cx="3661867" cy="452431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965" y="1952685"/>
              <a:ext cx="3661867" cy="45243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47" t="50000" b="14329"/>
            <a:stretch/>
          </p:blipFill>
          <p:spPr>
            <a:xfrm>
              <a:off x="3779173" y="5325637"/>
              <a:ext cx="847493" cy="1087244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3390898" y="2997979"/>
            <a:ext cx="388275" cy="3478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2400" y="4321153"/>
            <a:ext cx="2425390" cy="1004484"/>
          </a:xfrm>
          <a:prstGeom prst="rightArrow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1952685"/>
            <a:ext cx="2590800" cy="4524315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Woe to you, scribes and Pharisees, hypocrites! For you pay tithe of mint and anise and cummin, and have neglected the weightier matters of the law: justice and mercy and faith. These you ought to have done, without leaving the others undone. Blind guides, who strain out a gnat and swallow a camel!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Matthew 23:23-24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952685"/>
            <a:ext cx="6248400" cy="452431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5943600" y="4419600"/>
            <a:ext cx="685800" cy="1176454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00800" y="1952685"/>
            <a:ext cx="2590800" cy="45243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Woe to you, scribes and Pharisees,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hypocrites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 For you pay tithe of mint and anise and cummin, and have neglected the weightier matters of the law: justice and mercy and faith.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These you ought to have done, without leaving the others undone.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Blind guides, who strain out a gnat and swallow a camel!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Matthew 23:23-24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776" y="1828800"/>
            <a:ext cx="603402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Selective Morality</a:t>
            </a:r>
            <a:endParaRPr lang="en-US" sz="5400" b="1" cap="none" spc="60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590800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124200" y="2784890"/>
            <a:ext cx="1080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rPr>
              <a:t>Vs 13</a:t>
            </a:r>
            <a:endParaRPr lang="en-US" sz="36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2764" y="2919067"/>
            <a:ext cx="1119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rPr>
              <a:t>Vs 14</a:t>
            </a:r>
            <a:endParaRPr lang="en-US" sz="36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1627" y="3465762"/>
            <a:ext cx="10807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rPr>
              <a:t>Vs 15</a:t>
            </a:r>
            <a:endParaRPr lang="en-US" sz="36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4495800"/>
            <a:ext cx="11384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rPr>
              <a:t>Vs 25</a:t>
            </a:r>
            <a:endParaRPr lang="en-US" sz="36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1925" y="5142131"/>
            <a:ext cx="1133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rPr>
              <a:t>Vs 27</a:t>
            </a:r>
            <a:endParaRPr lang="en-US" sz="36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9837" y="5465296"/>
            <a:ext cx="1157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rPr>
              <a:t>Vs 29</a:t>
            </a:r>
            <a:endParaRPr lang="en-US" sz="36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1952685"/>
            <a:ext cx="259080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Woe to you, scribes and Pharisees,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hypocrites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6552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1" grpId="0"/>
      <p:bldP spid="4" grpId="0"/>
      <p:bldP spid="10" grpId="0"/>
      <p:bldP spid="12" grpId="0"/>
      <p:bldP spid="13" grpId="0"/>
      <p:bldP spid="14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3" b="2363"/>
          <a:stretch/>
        </p:blipFill>
        <p:spPr>
          <a:xfrm>
            <a:off x="1695450" y="830765"/>
            <a:ext cx="5753100" cy="59301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54988" y="0"/>
            <a:ext cx="603402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00" dirty="0">
                <a:ln w="1143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Selective Morality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830766"/>
            <a:ext cx="6629400" cy="593250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9931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53000" y="4343022"/>
            <a:ext cx="39587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Ellen DeGeneres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3537" y="4330005"/>
            <a:ext cx="25253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 Cathy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4988" y="0"/>
            <a:ext cx="603402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Selective Morality</a:t>
            </a:r>
            <a:endParaRPr lang="en-US" sz="5400" b="1" cap="none" spc="6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322" y="1371600"/>
            <a:ext cx="4495800" cy="2971800"/>
            <a:chOff x="48322" y="1371600"/>
            <a:chExt cx="4495800" cy="2971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2" y="1421130"/>
              <a:ext cx="4495800" cy="292227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63" y="1371600"/>
              <a:ext cx="1143000" cy="12938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4579434" y="1421130"/>
            <a:ext cx="4502279" cy="2933776"/>
            <a:chOff x="4579434" y="1421130"/>
            <a:chExt cx="4502279" cy="29337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434" y="1421130"/>
              <a:ext cx="2278566" cy="29337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0"/>
            <a:stretch/>
          </p:blipFill>
          <p:spPr>
            <a:xfrm>
              <a:off x="6858000" y="1421130"/>
              <a:ext cx="2223713" cy="2922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29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1076</Words>
  <Application>Microsoft Office PowerPoint</Application>
  <PresentationFormat>On-screen Show (4:3)</PresentationFormat>
  <Paragraphs>99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Monotype Corsiva</vt:lpstr>
      <vt:lpstr>Lucida Sans Unicode</vt:lpstr>
      <vt:lpstr>Calibri</vt:lpstr>
      <vt:lpstr>Wingdings</vt:lpstr>
      <vt:lpstr>Colonna MT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33</cp:revision>
  <dcterms:created xsi:type="dcterms:W3CDTF">2012-10-02T17:08:44Z</dcterms:created>
  <dcterms:modified xsi:type="dcterms:W3CDTF">2012-10-07T15:37:57Z</dcterms:modified>
</cp:coreProperties>
</file>