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61" r:id="rId3"/>
    <p:sldId id="262" r:id="rId4"/>
    <p:sldId id="263" r:id="rId5"/>
    <p:sldId id="257" r:id="rId6"/>
    <p:sldId id="258" r:id="rId7"/>
    <p:sldId id="259" r:id="rId8"/>
    <p:sldId id="260" r:id="rId9"/>
  </p:sldIdLst>
  <p:sldSz cx="9144000" cy="6858000" type="screen4x3"/>
  <p:notesSz cx="6858000" cy="9144000"/>
  <p:embeddedFontLst>
    <p:embeddedFont>
      <p:font typeface="Chiller" pitchFamily="82" charset="0"/>
      <p:regular r:id="rId11"/>
    </p:embeddedFont>
    <p:embeddedFont>
      <p:font typeface="Calibri" pitchFamily="34" charset="0"/>
      <p:regular r:id="rId12"/>
      <p:bold r:id="rId13"/>
      <p:italic r:id="rId14"/>
      <p:boldItalic r:id="rId15"/>
    </p:embeddedFont>
    <p:embeddedFont>
      <p:font typeface="Bernard MT Condensed" pitchFamily="18" charset="0"/>
      <p:regular r:id="rId16"/>
    </p:embeddedFont>
    <p:embeddedFont>
      <p:font typeface="Janda Quirkygirl"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F6F383-1D9F-4280-8C3D-5D7C24294279}" type="datetimeFigureOut">
              <a:rPr lang="en-US" smtClean="0"/>
              <a:t>11/25/2012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9BC08F-DC9E-46D9-9D82-48FD8DB112FF}" type="slidenum">
              <a:rPr lang="en-US" smtClean="0"/>
              <a:t>‹#›</a:t>
            </a:fld>
            <a:endParaRPr lang="en-US"/>
          </a:p>
        </p:txBody>
      </p:sp>
    </p:spTree>
    <p:extLst>
      <p:ext uri="{BB962C8B-B14F-4D97-AF65-F5344CB8AC3E}">
        <p14:creationId xmlns:p14="http://schemas.microsoft.com/office/powerpoint/2010/main" val="387563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BC08F-DC9E-46D9-9D82-48FD8DB112FF}" type="slidenum">
              <a:rPr lang="en-US" smtClean="0"/>
              <a:t>1</a:t>
            </a:fld>
            <a:endParaRPr lang="en-US"/>
          </a:p>
        </p:txBody>
      </p:sp>
    </p:spTree>
    <p:extLst>
      <p:ext uri="{BB962C8B-B14F-4D97-AF65-F5344CB8AC3E}">
        <p14:creationId xmlns:p14="http://schemas.microsoft.com/office/powerpoint/2010/main" val="105603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BC08F-DC9E-46D9-9D82-48FD8DB112FF}" type="slidenum">
              <a:rPr lang="en-US" smtClean="0"/>
              <a:t>2</a:t>
            </a:fld>
            <a:endParaRPr lang="en-US"/>
          </a:p>
        </p:txBody>
      </p:sp>
    </p:spTree>
    <p:extLst>
      <p:ext uri="{BB962C8B-B14F-4D97-AF65-F5344CB8AC3E}">
        <p14:creationId xmlns:p14="http://schemas.microsoft.com/office/powerpoint/2010/main" val="344112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BC08F-DC9E-46D9-9D82-48FD8DB112FF}" type="slidenum">
              <a:rPr lang="en-US" smtClean="0"/>
              <a:t>3</a:t>
            </a:fld>
            <a:endParaRPr lang="en-US"/>
          </a:p>
        </p:txBody>
      </p:sp>
    </p:spTree>
    <p:extLst>
      <p:ext uri="{BB962C8B-B14F-4D97-AF65-F5344CB8AC3E}">
        <p14:creationId xmlns:p14="http://schemas.microsoft.com/office/powerpoint/2010/main" val="3401206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BC08F-DC9E-46D9-9D82-48FD8DB112FF}" type="slidenum">
              <a:rPr lang="en-US" smtClean="0"/>
              <a:t>4</a:t>
            </a:fld>
            <a:endParaRPr lang="en-US"/>
          </a:p>
        </p:txBody>
      </p:sp>
    </p:spTree>
    <p:extLst>
      <p:ext uri="{BB962C8B-B14F-4D97-AF65-F5344CB8AC3E}">
        <p14:creationId xmlns:p14="http://schemas.microsoft.com/office/powerpoint/2010/main" val="2642881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BC08F-DC9E-46D9-9D82-48FD8DB112FF}" type="slidenum">
              <a:rPr lang="en-US" smtClean="0"/>
              <a:t>5</a:t>
            </a:fld>
            <a:endParaRPr lang="en-US"/>
          </a:p>
        </p:txBody>
      </p:sp>
    </p:spTree>
    <p:extLst>
      <p:ext uri="{BB962C8B-B14F-4D97-AF65-F5344CB8AC3E}">
        <p14:creationId xmlns:p14="http://schemas.microsoft.com/office/powerpoint/2010/main" val="3146139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BC08F-DC9E-46D9-9D82-48FD8DB112FF}" type="slidenum">
              <a:rPr lang="en-US" smtClean="0"/>
              <a:t>6</a:t>
            </a:fld>
            <a:endParaRPr lang="en-US"/>
          </a:p>
        </p:txBody>
      </p:sp>
    </p:spTree>
    <p:extLst>
      <p:ext uri="{BB962C8B-B14F-4D97-AF65-F5344CB8AC3E}">
        <p14:creationId xmlns:p14="http://schemas.microsoft.com/office/powerpoint/2010/main" val="3928623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BC08F-DC9E-46D9-9D82-48FD8DB112FF}" type="slidenum">
              <a:rPr lang="en-US" smtClean="0"/>
              <a:t>7</a:t>
            </a:fld>
            <a:endParaRPr lang="en-US"/>
          </a:p>
        </p:txBody>
      </p:sp>
    </p:spTree>
    <p:extLst>
      <p:ext uri="{BB962C8B-B14F-4D97-AF65-F5344CB8AC3E}">
        <p14:creationId xmlns:p14="http://schemas.microsoft.com/office/powerpoint/2010/main" val="923216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BC08F-DC9E-46D9-9D82-48FD8DB112FF}" type="slidenum">
              <a:rPr lang="en-US" smtClean="0"/>
              <a:t>8</a:t>
            </a:fld>
            <a:endParaRPr lang="en-US"/>
          </a:p>
        </p:txBody>
      </p:sp>
    </p:spTree>
    <p:extLst>
      <p:ext uri="{BB962C8B-B14F-4D97-AF65-F5344CB8AC3E}">
        <p14:creationId xmlns:p14="http://schemas.microsoft.com/office/powerpoint/2010/main" val="3727692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F4162A-AD5E-46BC-B41F-935BF033C3B0}"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DBDC-0730-45CD-902F-77CF19AD10A4}" type="slidenum">
              <a:rPr lang="en-US" smtClean="0"/>
              <a:t>‹#›</a:t>
            </a:fld>
            <a:endParaRPr lang="en-US"/>
          </a:p>
        </p:txBody>
      </p:sp>
    </p:spTree>
    <p:extLst>
      <p:ext uri="{BB962C8B-B14F-4D97-AF65-F5344CB8AC3E}">
        <p14:creationId xmlns:p14="http://schemas.microsoft.com/office/powerpoint/2010/main" val="2258351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4162A-AD5E-46BC-B41F-935BF033C3B0}"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DBDC-0730-45CD-902F-77CF19AD10A4}" type="slidenum">
              <a:rPr lang="en-US" smtClean="0"/>
              <a:t>‹#›</a:t>
            </a:fld>
            <a:endParaRPr lang="en-US"/>
          </a:p>
        </p:txBody>
      </p:sp>
    </p:spTree>
    <p:extLst>
      <p:ext uri="{BB962C8B-B14F-4D97-AF65-F5344CB8AC3E}">
        <p14:creationId xmlns:p14="http://schemas.microsoft.com/office/powerpoint/2010/main" val="2943802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4162A-AD5E-46BC-B41F-935BF033C3B0}"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DBDC-0730-45CD-902F-77CF19AD10A4}" type="slidenum">
              <a:rPr lang="en-US" smtClean="0"/>
              <a:t>‹#›</a:t>
            </a:fld>
            <a:endParaRPr lang="en-US"/>
          </a:p>
        </p:txBody>
      </p:sp>
    </p:spTree>
    <p:extLst>
      <p:ext uri="{BB962C8B-B14F-4D97-AF65-F5344CB8AC3E}">
        <p14:creationId xmlns:p14="http://schemas.microsoft.com/office/powerpoint/2010/main" val="30859775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4162A-AD5E-46BC-B41F-935BF033C3B0}"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DBDC-0730-45CD-902F-77CF19AD10A4}" type="slidenum">
              <a:rPr lang="en-US" smtClean="0"/>
              <a:t>‹#›</a:t>
            </a:fld>
            <a:endParaRPr lang="en-US"/>
          </a:p>
        </p:txBody>
      </p:sp>
    </p:spTree>
    <p:extLst>
      <p:ext uri="{BB962C8B-B14F-4D97-AF65-F5344CB8AC3E}">
        <p14:creationId xmlns:p14="http://schemas.microsoft.com/office/powerpoint/2010/main" val="26003625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F4162A-AD5E-46BC-B41F-935BF033C3B0}"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DBDC-0730-45CD-902F-77CF19AD10A4}" type="slidenum">
              <a:rPr lang="en-US" smtClean="0"/>
              <a:t>‹#›</a:t>
            </a:fld>
            <a:endParaRPr lang="en-US"/>
          </a:p>
        </p:txBody>
      </p:sp>
    </p:spTree>
    <p:extLst>
      <p:ext uri="{BB962C8B-B14F-4D97-AF65-F5344CB8AC3E}">
        <p14:creationId xmlns:p14="http://schemas.microsoft.com/office/powerpoint/2010/main" val="784811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F4162A-AD5E-46BC-B41F-935BF033C3B0}"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DBDC-0730-45CD-902F-77CF19AD10A4}" type="slidenum">
              <a:rPr lang="en-US" smtClean="0"/>
              <a:t>‹#›</a:t>
            </a:fld>
            <a:endParaRPr lang="en-US"/>
          </a:p>
        </p:txBody>
      </p:sp>
    </p:spTree>
    <p:extLst>
      <p:ext uri="{BB962C8B-B14F-4D97-AF65-F5344CB8AC3E}">
        <p14:creationId xmlns:p14="http://schemas.microsoft.com/office/powerpoint/2010/main" val="2556062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F4162A-AD5E-46BC-B41F-935BF033C3B0}" type="datetimeFigureOut">
              <a:rPr lang="en-US" smtClean="0"/>
              <a:t>11/25/2012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9DBDC-0730-45CD-902F-77CF19AD10A4}" type="slidenum">
              <a:rPr lang="en-US" smtClean="0"/>
              <a:t>‹#›</a:t>
            </a:fld>
            <a:endParaRPr lang="en-US"/>
          </a:p>
        </p:txBody>
      </p:sp>
    </p:spTree>
    <p:extLst>
      <p:ext uri="{BB962C8B-B14F-4D97-AF65-F5344CB8AC3E}">
        <p14:creationId xmlns:p14="http://schemas.microsoft.com/office/powerpoint/2010/main" val="1733338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4162A-AD5E-46BC-B41F-935BF033C3B0}" type="datetimeFigureOut">
              <a:rPr lang="en-US" smtClean="0"/>
              <a:t>11/25/2012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9DBDC-0730-45CD-902F-77CF19AD10A4}" type="slidenum">
              <a:rPr lang="en-US" smtClean="0"/>
              <a:t>‹#›</a:t>
            </a:fld>
            <a:endParaRPr lang="en-US"/>
          </a:p>
        </p:txBody>
      </p:sp>
    </p:spTree>
    <p:extLst>
      <p:ext uri="{BB962C8B-B14F-4D97-AF65-F5344CB8AC3E}">
        <p14:creationId xmlns:p14="http://schemas.microsoft.com/office/powerpoint/2010/main" val="3148697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4162A-AD5E-46BC-B41F-935BF033C3B0}" type="datetimeFigureOut">
              <a:rPr lang="en-US" smtClean="0"/>
              <a:t>11/25/2012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9DBDC-0730-45CD-902F-77CF19AD10A4}" type="slidenum">
              <a:rPr lang="en-US" smtClean="0"/>
              <a:t>‹#›</a:t>
            </a:fld>
            <a:endParaRPr lang="en-US"/>
          </a:p>
        </p:txBody>
      </p:sp>
    </p:spTree>
    <p:extLst>
      <p:ext uri="{BB962C8B-B14F-4D97-AF65-F5344CB8AC3E}">
        <p14:creationId xmlns:p14="http://schemas.microsoft.com/office/powerpoint/2010/main" val="3103317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F4162A-AD5E-46BC-B41F-935BF033C3B0}"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DBDC-0730-45CD-902F-77CF19AD10A4}" type="slidenum">
              <a:rPr lang="en-US" smtClean="0"/>
              <a:t>‹#›</a:t>
            </a:fld>
            <a:endParaRPr lang="en-US"/>
          </a:p>
        </p:txBody>
      </p:sp>
    </p:spTree>
    <p:extLst>
      <p:ext uri="{BB962C8B-B14F-4D97-AF65-F5344CB8AC3E}">
        <p14:creationId xmlns:p14="http://schemas.microsoft.com/office/powerpoint/2010/main" val="21441009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F4162A-AD5E-46BC-B41F-935BF033C3B0}"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DBDC-0730-45CD-902F-77CF19AD10A4}" type="slidenum">
              <a:rPr lang="en-US" smtClean="0"/>
              <a:t>‹#›</a:t>
            </a:fld>
            <a:endParaRPr lang="en-US"/>
          </a:p>
        </p:txBody>
      </p:sp>
    </p:spTree>
    <p:extLst>
      <p:ext uri="{BB962C8B-B14F-4D97-AF65-F5344CB8AC3E}">
        <p14:creationId xmlns:p14="http://schemas.microsoft.com/office/powerpoint/2010/main" val="9125458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4162A-AD5E-46BC-B41F-935BF033C3B0}" type="datetimeFigureOut">
              <a:rPr lang="en-US" smtClean="0"/>
              <a:t>11/25/2012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9DBDC-0730-45CD-902F-77CF19AD10A4}" type="slidenum">
              <a:rPr lang="en-US" smtClean="0"/>
              <a:t>‹#›</a:t>
            </a:fld>
            <a:endParaRPr lang="en-US"/>
          </a:p>
        </p:txBody>
      </p:sp>
    </p:spTree>
    <p:extLst>
      <p:ext uri="{BB962C8B-B14F-4D97-AF65-F5344CB8AC3E}">
        <p14:creationId xmlns:p14="http://schemas.microsoft.com/office/powerpoint/2010/main" val="793505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513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6109365"/>
          </a:xfrm>
          <a:prstGeom prst="rect">
            <a:avLst/>
          </a:prstGeom>
          <a:noFill/>
        </p:spPr>
        <p:txBody>
          <a:bodyPr wrap="square" rtlCol="0">
            <a:spAutoFit/>
          </a:bodyPr>
          <a:lstStyle/>
          <a:p>
            <a:r>
              <a:rPr lang="en-US" sz="2300" b="1" i="1" baseline="30000" dirty="0" smtClean="0">
                <a:solidFill>
                  <a:srgbClr val="FF0000"/>
                </a:solidFill>
                <a:latin typeface="Arial" pitchFamily="34" charset="0"/>
                <a:cs typeface="Arial" pitchFamily="34" charset="0"/>
              </a:rPr>
              <a:t>1</a:t>
            </a:r>
            <a:r>
              <a:rPr lang="en-US" sz="2300" b="1" baseline="30000" dirty="0" smtClean="0">
                <a:latin typeface="Arial" pitchFamily="34" charset="0"/>
                <a:cs typeface="Arial" pitchFamily="34" charset="0"/>
              </a:rPr>
              <a:t> </a:t>
            </a:r>
            <a:r>
              <a:rPr lang="en-US" sz="2300" b="1" dirty="0" smtClean="0">
                <a:latin typeface="Arial" pitchFamily="34" charset="0"/>
                <a:cs typeface="Arial" pitchFamily="34" charset="0"/>
              </a:rPr>
              <a:t>Now Samson went to Gaza and saw a harlot there, and went in to her. </a:t>
            </a:r>
            <a:r>
              <a:rPr lang="en-US" sz="2300" b="1" i="1" baseline="30000" dirty="0" smtClean="0">
                <a:solidFill>
                  <a:srgbClr val="FF0000"/>
                </a:solidFill>
                <a:latin typeface="Arial" pitchFamily="34" charset="0"/>
                <a:cs typeface="Arial" pitchFamily="34" charset="0"/>
              </a:rPr>
              <a:t>2</a:t>
            </a:r>
            <a:r>
              <a:rPr lang="en-US" sz="2300" b="1" baseline="30000" dirty="0" smtClean="0">
                <a:latin typeface="Arial" pitchFamily="34" charset="0"/>
                <a:cs typeface="Arial" pitchFamily="34" charset="0"/>
              </a:rPr>
              <a:t> </a:t>
            </a:r>
            <a:r>
              <a:rPr lang="en-US" sz="2300" b="1" dirty="0" smtClean="0">
                <a:latin typeface="Arial" pitchFamily="34" charset="0"/>
                <a:cs typeface="Arial" pitchFamily="34" charset="0"/>
              </a:rPr>
              <a:t>When the Gazites were told, Samson has come here! they surrounded the place and lay in wait for him all night at the gate of the city. They were quiet all night, saying, in the morning, when it is daylight, we will kill him. </a:t>
            </a:r>
            <a:r>
              <a:rPr lang="en-US" sz="2300" b="1" i="1" baseline="30000" dirty="0" smtClean="0">
                <a:solidFill>
                  <a:srgbClr val="FF0000"/>
                </a:solidFill>
                <a:latin typeface="Arial" pitchFamily="34" charset="0"/>
                <a:cs typeface="Arial" pitchFamily="34" charset="0"/>
              </a:rPr>
              <a:t>3</a:t>
            </a:r>
            <a:r>
              <a:rPr lang="en-US" sz="2300" b="1" baseline="30000" dirty="0" smtClean="0">
                <a:latin typeface="Arial" pitchFamily="34" charset="0"/>
                <a:cs typeface="Arial" pitchFamily="34" charset="0"/>
              </a:rPr>
              <a:t> </a:t>
            </a:r>
            <a:r>
              <a:rPr lang="en-US" sz="2300" b="1" dirty="0" smtClean="0">
                <a:latin typeface="Arial" pitchFamily="34" charset="0"/>
                <a:cs typeface="Arial" pitchFamily="34" charset="0"/>
              </a:rPr>
              <a:t>And Samson lay low till midnight; then he arose at midnight, took hold of the doors of the gate of the city and the two gateposts, pulled them up, bar and all, put them on his shoulders, and carried them to the top of the hill that faces Hebron. </a:t>
            </a:r>
            <a:r>
              <a:rPr lang="en-US" sz="2300" b="1" i="1" baseline="30000" dirty="0" smtClean="0">
                <a:solidFill>
                  <a:srgbClr val="FF0000"/>
                </a:solidFill>
                <a:latin typeface="Arial" pitchFamily="34" charset="0"/>
                <a:cs typeface="Arial" pitchFamily="34" charset="0"/>
              </a:rPr>
              <a:t>4</a:t>
            </a:r>
            <a:r>
              <a:rPr lang="en-US" sz="2300" b="1" baseline="30000" dirty="0" smtClean="0">
                <a:latin typeface="Arial" pitchFamily="34" charset="0"/>
                <a:cs typeface="Arial" pitchFamily="34" charset="0"/>
              </a:rPr>
              <a:t> </a:t>
            </a:r>
            <a:r>
              <a:rPr lang="en-US" sz="2300" b="1" dirty="0" smtClean="0">
                <a:latin typeface="Arial" pitchFamily="34" charset="0"/>
                <a:cs typeface="Arial" pitchFamily="34" charset="0"/>
              </a:rPr>
              <a:t>Afterward it happened that he loved a woman in the Valley of Sorek, whose name was Delilah. </a:t>
            </a:r>
            <a:r>
              <a:rPr lang="en-US" sz="2300" b="1" i="1" baseline="30000" dirty="0" smtClean="0">
                <a:solidFill>
                  <a:srgbClr val="FF0000"/>
                </a:solidFill>
                <a:latin typeface="Arial" pitchFamily="34" charset="0"/>
                <a:cs typeface="Arial" pitchFamily="34" charset="0"/>
              </a:rPr>
              <a:t>5</a:t>
            </a:r>
            <a:r>
              <a:rPr lang="en-US" sz="2300" b="1" baseline="30000" dirty="0" smtClean="0">
                <a:latin typeface="Arial" pitchFamily="34" charset="0"/>
                <a:cs typeface="Arial" pitchFamily="34" charset="0"/>
              </a:rPr>
              <a:t> </a:t>
            </a:r>
            <a:r>
              <a:rPr lang="en-US" sz="2300" b="1" dirty="0" smtClean="0">
                <a:latin typeface="Arial" pitchFamily="34" charset="0"/>
                <a:cs typeface="Arial" pitchFamily="34" charset="0"/>
              </a:rPr>
              <a:t>And the lords of the Philistines came up to her and said to her, entice him, and find out where his great strength lies, and by what means we may overpower him, that we may bind him to afflict him; and every one of us will give you eleven hundred pieces of silver. </a:t>
            </a:r>
            <a:r>
              <a:rPr lang="en-US" sz="2300" b="1" i="1" baseline="30000" dirty="0" smtClean="0">
                <a:solidFill>
                  <a:srgbClr val="FF0000"/>
                </a:solidFill>
                <a:latin typeface="Arial" pitchFamily="34" charset="0"/>
                <a:cs typeface="Arial" pitchFamily="34" charset="0"/>
              </a:rPr>
              <a:t>6 </a:t>
            </a:r>
            <a:r>
              <a:rPr lang="en-US" sz="2300" b="1" dirty="0" smtClean="0">
                <a:latin typeface="Arial" pitchFamily="34" charset="0"/>
                <a:cs typeface="Arial" pitchFamily="34" charset="0"/>
              </a:rPr>
              <a:t>So Delilah said to Samson, please tell me where your great strength lies, and with what you may be bound to afflict you.</a:t>
            </a:r>
          </a:p>
        </p:txBody>
      </p:sp>
      <p:sp>
        <p:nvSpPr>
          <p:cNvPr id="3" name="Rectangle 2"/>
          <p:cNvSpPr/>
          <p:nvPr/>
        </p:nvSpPr>
        <p:spPr>
          <a:xfrm>
            <a:off x="2038806" y="12262"/>
            <a:ext cx="50663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Judges 16:1-6</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93920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534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0" name="TextBox 19"/>
          <p:cNvSpPr txBox="1"/>
          <p:nvPr/>
        </p:nvSpPr>
        <p:spPr>
          <a:xfrm>
            <a:off x="762000" y="1964353"/>
            <a:ext cx="7543800" cy="4893647"/>
          </a:xfrm>
          <a:prstGeom prst="rect">
            <a:avLst/>
          </a:prstGeom>
          <a:solidFill>
            <a:srgbClr val="FFFFFF">
              <a:alpha val="80000"/>
            </a:srgbClr>
          </a:solidFill>
          <a:effectLst>
            <a:softEdge rad="127000"/>
          </a:effectLst>
        </p:spPr>
        <p:txBody>
          <a:bodyPr wrap="square" rtlCol="0">
            <a:spAutoFit/>
          </a:bodyPr>
          <a:lstStyle/>
          <a:p>
            <a:pPr algn="ctr"/>
            <a:endParaRPr lang="en-US" sz="2400" b="1" dirty="0" smtClean="0"/>
          </a:p>
          <a:p>
            <a:pPr algn="ctr"/>
            <a:r>
              <a:rPr lang="en-US" sz="2400" b="1" dirty="0" smtClean="0"/>
              <a:t>Then Samson called to the </a:t>
            </a:r>
            <a:r>
              <a:rPr lang="en-US" sz="2400" b="1" cap="small" dirty="0" smtClean="0">
                <a:effectLst/>
              </a:rPr>
              <a:t>Lord</a:t>
            </a:r>
            <a:r>
              <a:rPr lang="en-US" sz="2400" b="1" dirty="0" smtClean="0"/>
              <a:t>, saying, O Lord </a:t>
            </a:r>
            <a:r>
              <a:rPr lang="en-US" sz="2400" b="1" cap="small" dirty="0" smtClean="0">
                <a:effectLst/>
              </a:rPr>
              <a:t>God</a:t>
            </a:r>
            <a:r>
              <a:rPr lang="en-US" sz="2400" b="1" dirty="0" smtClean="0"/>
              <a:t>, remember me, I pray! Strengthen me, I pray, just this once, O God, that I may with one blow take vengeance on the Philistines for my two eyes! </a:t>
            </a:r>
            <a:r>
              <a:rPr lang="en-US" sz="2400" b="1" baseline="30000" dirty="0"/>
              <a:t> </a:t>
            </a:r>
            <a:r>
              <a:rPr lang="en-US" sz="2400" b="1" dirty="0" smtClean="0"/>
              <a:t>And Samson took hold of the two middle pillars which supported the temple, and he braced himself against them, one on his right and the other on his left. </a:t>
            </a:r>
            <a:r>
              <a:rPr lang="en-US" sz="2400" b="1" baseline="30000" dirty="0" smtClean="0"/>
              <a:t> </a:t>
            </a:r>
            <a:r>
              <a:rPr lang="en-US" sz="2400" b="1" dirty="0" smtClean="0"/>
              <a:t>Then Samson said, let me die with the Philistines! And he pushed with all his might, and the temple fell on the lords and all the people who were in it. So the dead that he killed at his death were more than he had killed in his life. (Judges 16:28-30)</a:t>
            </a:r>
          </a:p>
          <a:p>
            <a:pPr algn="ctr"/>
            <a:endParaRPr lang="en-US" sz="2400" b="1" dirty="0"/>
          </a:p>
        </p:txBody>
      </p:sp>
      <p:sp>
        <p:nvSpPr>
          <p:cNvPr id="4" name="Rectangle 3"/>
          <p:cNvSpPr/>
          <p:nvPr/>
        </p:nvSpPr>
        <p:spPr>
          <a:xfrm>
            <a:off x="0" y="0"/>
            <a:ext cx="9144000" cy="6858000"/>
          </a:xfrm>
          <a:prstGeom prst="rect">
            <a:avLst/>
          </a:prstGeom>
          <a:gradFill flip="none" rotWithShape="1">
            <a:gsLst>
              <a:gs pos="0">
                <a:schemeClr val="tx1"/>
              </a:gs>
              <a:gs pos="75851">
                <a:schemeClr val="tx1"/>
              </a:gs>
              <a:gs pos="59000">
                <a:schemeClr val="accent1">
                  <a:tint val="44500"/>
                  <a:satMod val="160000"/>
                </a:schemeClr>
              </a:gs>
              <a:gs pos="100000">
                <a:schemeClr val="accent1">
                  <a:tint val="23500"/>
                  <a:satMod val="160000"/>
                </a:schemeClr>
              </a:gs>
            </a:gsLst>
            <a:path path="circle">
              <a:fillToRect l="100000" t="100000"/>
            </a:path>
            <a:tileRect r="-100000" b="-100000"/>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24159" y="23413"/>
            <a:ext cx="6495689" cy="923330"/>
          </a:xfrm>
          <a:prstGeom prst="rect">
            <a:avLst/>
          </a:prstGeom>
          <a:noFill/>
        </p:spPr>
        <p:txBody>
          <a:bodyPr wrap="none" lIns="91440" tIns="45720" rIns="91440" bIns="45720">
            <a:spAutoFit/>
          </a:bodyPr>
          <a:lstStyle/>
          <a:p>
            <a:pPr algn="ctr"/>
            <a:r>
              <a:rPr lang="en-US" sz="5400" b="1" cap="none" spc="300"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Strength of Samson</a:t>
            </a:r>
            <a:endParaRPr lang="en-US" sz="5400" b="1" cap="none" spc="300"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grpSp>
        <p:nvGrpSpPr>
          <p:cNvPr id="11" name="Group 10"/>
          <p:cNvGrpSpPr/>
          <p:nvPr/>
        </p:nvGrpSpPr>
        <p:grpSpPr>
          <a:xfrm>
            <a:off x="304800" y="946744"/>
            <a:ext cx="3231050" cy="3168058"/>
            <a:chOff x="119319" y="946743"/>
            <a:chExt cx="3307432" cy="3505199"/>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19" y="946743"/>
              <a:ext cx="3231050" cy="3505199"/>
            </a:xfrm>
            <a:prstGeom prst="rect">
              <a:avLst/>
            </a:prstGeom>
          </p:spPr>
        </p:pic>
        <p:sp>
          <p:nvSpPr>
            <p:cNvPr id="10" name="Rectangle 9"/>
            <p:cNvSpPr/>
            <p:nvPr/>
          </p:nvSpPr>
          <p:spPr>
            <a:xfrm>
              <a:off x="143480" y="3518571"/>
              <a:ext cx="328327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hiller" pitchFamily="82" charset="0"/>
                </a:rPr>
                <a:t>Judges 14:5-6</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hiller" pitchFamily="82" charset="0"/>
              </a:endParaRPr>
            </a:p>
          </p:txBody>
        </p:sp>
      </p:grpSp>
      <p:grpSp>
        <p:nvGrpSpPr>
          <p:cNvPr id="12" name="Group 11"/>
          <p:cNvGrpSpPr/>
          <p:nvPr/>
        </p:nvGrpSpPr>
        <p:grpSpPr>
          <a:xfrm>
            <a:off x="4876620" y="944499"/>
            <a:ext cx="3962580" cy="3170302"/>
            <a:chOff x="4267023" y="946743"/>
            <a:chExt cx="4114977" cy="3380611"/>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023" y="946743"/>
              <a:ext cx="4114977" cy="3380611"/>
            </a:xfrm>
            <a:prstGeom prst="rect">
              <a:avLst/>
            </a:prstGeom>
            <a:ln w="38100">
              <a:solidFill>
                <a:srgbClr val="FF0000"/>
              </a:solidFill>
            </a:ln>
          </p:spPr>
        </p:pic>
        <p:sp>
          <p:nvSpPr>
            <p:cNvPr id="13" name="Rectangle 12"/>
            <p:cNvSpPr/>
            <p:nvPr/>
          </p:nvSpPr>
          <p:spPr>
            <a:xfrm>
              <a:off x="4960997" y="3401779"/>
              <a:ext cx="272702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hiller" pitchFamily="82" charset="0"/>
                </a:rPr>
                <a:t>Judges 16:3</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hiller" pitchFamily="82" charset="0"/>
              </a:endParaRPr>
            </a:p>
          </p:txBody>
        </p:sp>
      </p:grpSp>
      <p:grpSp>
        <p:nvGrpSpPr>
          <p:cNvPr id="15" name="Group 14"/>
          <p:cNvGrpSpPr/>
          <p:nvPr/>
        </p:nvGrpSpPr>
        <p:grpSpPr>
          <a:xfrm>
            <a:off x="2286001" y="4191000"/>
            <a:ext cx="4572003" cy="2612740"/>
            <a:chOff x="2286001" y="4191000"/>
            <a:chExt cx="4572003" cy="2612740"/>
          </a:xfrm>
        </p:grpSpPr>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1" y="4191000"/>
              <a:ext cx="4572003" cy="2552702"/>
            </a:xfrm>
            <a:prstGeom prst="rect">
              <a:avLst/>
            </a:prstGeom>
            <a:ln w="38100">
              <a:solidFill>
                <a:srgbClr val="FF0000"/>
              </a:solidFill>
            </a:ln>
          </p:spPr>
        </p:pic>
        <p:sp>
          <p:nvSpPr>
            <p:cNvPr id="16" name="Rectangle 15"/>
            <p:cNvSpPr/>
            <p:nvPr/>
          </p:nvSpPr>
          <p:spPr>
            <a:xfrm>
              <a:off x="3089062" y="5880410"/>
              <a:ext cx="296587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hiller" pitchFamily="82" charset="0"/>
                </a:rPr>
                <a:t>Judges 15:15</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hiller" pitchFamily="82" charset="0"/>
              </a:endParaRPr>
            </a:p>
          </p:txBody>
        </p:sp>
      </p:gr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119" y="2489200"/>
            <a:ext cx="8581081" cy="2540000"/>
          </a:xfrm>
          <a:prstGeom prst="rect">
            <a:avLst/>
          </a:prstGeom>
          <a:ln w="76200">
            <a:solidFill>
              <a:schemeClr val="tx1">
                <a:lumMod val="95000"/>
                <a:lumOff val="5000"/>
              </a:schemeClr>
            </a:solidFill>
          </a:ln>
        </p:spPr>
      </p:pic>
      <p:sp>
        <p:nvSpPr>
          <p:cNvPr id="19" name="Rectangle 18"/>
          <p:cNvSpPr/>
          <p:nvPr/>
        </p:nvSpPr>
        <p:spPr>
          <a:xfrm>
            <a:off x="3084138" y="4103506"/>
            <a:ext cx="29274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lumMod val="95000"/>
                      <a:lumOff val="5000"/>
                    </a:schemeClr>
                  </a:solidFill>
                  <a:prstDash val="solid"/>
                  <a:miter lim="800000"/>
                </a:ln>
                <a:solidFill>
                  <a:srgbClr val="FF0000"/>
                </a:solidFill>
                <a:effectLst>
                  <a:outerShdw blurRad="50800" algn="tl" rotWithShape="0">
                    <a:srgbClr val="000000"/>
                  </a:outerShdw>
                </a:effectLst>
                <a:latin typeface="Chiller" pitchFamily="82" charset="0"/>
              </a:rPr>
              <a:t>Judges 16:21</a:t>
            </a:r>
            <a:endParaRPr lang="en-US" sz="5400" b="1" cap="none" spc="0" dirty="0">
              <a:ln w="17780" cmpd="sng">
                <a:solidFill>
                  <a:schemeClr val="tx1">
                    <a:lumMod val="95000"/>
                    <a:lumOff val="5000"/>
                  </a:schemeClr>
                </a:solidFill>
                <a:prstDash val="solid"/>
                <a:miter lim="800000"/>
              </a:ln>
              <a:solidFill>
                <a:srgbClr val="FF0000"/>
              </a:solidFill>
              <a:effectLst>
                <a:outerShdw blurRad="50800" algn="tl" rotWithShape="0">
                  <a:srgbClr val="000000"/>
                </a:outerShdw>
              </a:effectLst>
              <a:latin typeface="Chiller" pitchFamily="82" charset="0"/>
            </a:endParaRPr>
          </a:p>
        </p:txBody>
      </p:sp>
    </p:spTree>
    <p:extLst>
      <p:ext uri="{BB962C8B-B14F-4D97-AF65-F5344CB8AC3E}">
        <p14:creationId xmlns:p14="http://schemas.microsoft.com/office/powerpoint/2010/main" val="923575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anim calcmode="lin" valueType="num">
                                      <p:cBhvr>
                                        <p:cTn id="15" dur="2000" fill="hold"/>
                                        <p:tgtEl>
                                          <p:spTgt spid="15"/>
                                        </p:tgtEl>
                                        <p:attrNameLst>
                                          <p:attrName>ppt_x</p:attrName>
                                        </p:attrNameLst>
                                      </p:cBhvr>
                                      <p:tavLst>
                                        <p:tav tm="0">
                                          <p:val>
                                            <p:strVal val="#ppt_x"/>
                                          </p:val>
                                        </p:tav>
                                        <p:tav tm="100000">
                                          <p:val>
                                            <p:strVal val="#ppt_x"/>
                                          </p:val>
                                        </p:tav>
                                      </p:tavLst>
                                    </p:anim>
                                    <p:anim calcmode="lin" valueType="num">
                                      <p:cBhvr>
                                        <p:cTn id="16" dur="2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anim calcmode="lin" valueType="num">
                                      <p:cBhvr>
                                        <p:cTn id="22" dur="2000" fill="hold"/>
                                        <p:tgtEl>
                                          <p:spTgt spid="12"/>
                                        </p:tgtEl>
                                        <p:attrNameLst>
                                          <p:attrName>ppt_x</p:attrName>
                                        </p:attrNameLst>
                                      </p:cBhvr>
                                      <p:tavLst>
                                        <p:tav tm="0">
                                          <p:val>
                                            <p:strVal val="#ppt_x"/>
                                          </p:val>
                                        </p:tav>
                                        <p:tav tm="100000">
                                          <p:val>
                                            <p:strVal val="#ppt_x"/>
                                          </p:val>
                                        </p:tav>
                                      </p:tavLst>
                                    </p:anim>
                                    <p:anim calcmode="lin" valueType="num">
                                      <p:cBhvr>
                                        <p:cTn id="23"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outHorizontal)">
                                      <p:cBhvr>
                                        <p:cTn id="28" dur="2000"/>
                                        <p:tgtEl>
                                          <p:spTgt spid="17"/>
                                        </p:tgtEl>
                                      </p:cBhvr>
                                    </p:animEffect>
                                  </p:childTnLst>
                                </p:cTn>
                              </p:par>
                            </p:childTnLst>
                          </p:cTn>
                        </p:par>
                        <p:par>
                          <p:cTn id="29" fill="hold">
                            <p:stCondLst>
                              <p:cond delay="2000"/>
                            </p:stCondLst>
                            <p:childTnLst>
                              <p:par>
                                <p:cTn id="30" presetID="16" presetClass="entr" presetSubtype="42"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outHorizontal)">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11"/>
                                        </p:tgtEl>
                                      </p:cBhvr>
                                    </p:animEffect>
                                    <p:set>
                                      <p:cBhvr>
                                        <p:cTn id="37" dur="1" fill="hold">
                                          <p:stCondLst>
                                            <p:cond delay="1999"/>
                                          </p:stCondLst>
                                        </p:cTn>
                                        <p:tgtEl>
                                          <p:spTgt spid="1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15"/>
                                        </p:tgtEl>
                                      </p:cBhvr>
                                    </p:animEffect>
                                    <p:set>
                                      <p:cBhvr>
                                        <p:cTn id="40" dur="1" fill="hold">
                                          <p:stCondLst>
                                            <p:cond delay="1999"/>
                                          </p:stCondLst>
                                        </p:cTn>
                                        <p:tgtEl>
                                          <p:spTgt spid="15"/>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12"/>
                                        </p:tgtEl>
                                      </p:cBhvr>
                                    </p:animEffect>
                                    <p:set>
                                      <p:cBhvr>
                                        <p:cTn id="43" dur="1" fill="hold">
                                          <p:stCondLst>
                                            <p:cond delay="1999"/>
                                          </p:stCondLst>
                                        </p:cTn>
                                        <p:tgtEl>
                                          <p:spTgt spid="12"/>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4"/>
                                        </p:tgtEl>
                                      </p:cBhvr>
                                    </p:animEffect>
                                    <p:set>
                                      <p:cBhvr>
                                        <p:cTn id="46" dur="1" fill="hold">
                                          <p:stCondLst>
                                            <p:cond delay="1999"/>
                                          </p:stCondLst>
                                        </p:cTn>
                                        <p:tgtEl>
                                          <p:spTgt spid="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17"/>
                                        </p:tgtEl>
                                      </p:cBhvr>
                                    </p:animEffect>
                                    <p:set>
                                      <p:cBhvr>
                                        <p:cTn id="49" dur="1" fill="hold">
                                          <p:stCondLst>
                                            <p:cond delay="1999"/>
                                          </p:stCondLst>
                                        </p:cTn>
                                        <p:tgtEl>
                                          <p:spTgt spid="1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2000"/>
                                        <p:tgtEl>
                                          <p:spTgt spid="19"/>
                                        </p:tgtEl>
                                      </p:cBhvr>
                                    </p:animEffect>
                                    <p:set>
                                      <p:cBhvr>
                                        <p:cTn id="52" dur="1" fill="hold">
                                          <p:stCondLst>
                                            <p:cond delay="1999"/>
                                          </p:stCondLst>
                                        </p:cTn>
                                        <p:tgtEl>
                                          <p:spTgt spid="19"/>
                                        </p:tgtEl>
                                        <p:attrNameLst>
                                          <p:attrName>style.visibility</p:attrName>
                                        </p:attrNameLst>
                                      </p:cBhvr>
                                      <p:to>
                                        <p:strVal val="hidden"/>
                                      </p:to>
                                    </p:set>
                                  </p:childTnLst>
                                </p:cTn>
                              </p:par>
                            </p:childTnLst>
                          </p:cTn>
                        </p:par>
                        <p:par>
                          <p:cTn id="53" fill="hold">
                            <p:stCondLst>
                              <p:cond delay="2000"/>
                            </p:stCondLst>
                            <p:childTnLst>
                              <p:par>
                                <p:cTn id="54" presetID="14" presetClass="entr" presetSubtype="10" fill="hold" grpId="0" nodeType="afterEffect">
                                  <p:stCondLst>
                                    <p:cond delay="200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5380672"/>
            <a:ext cx="9144000" cy="1477328"/>
          </a:xfrm>
          <a:prstGeom prst="rect">
            <a:avLst/>
          </a:prstGeom>
          <a:solidFill>
            <a:schemeClr val="bg1"/>
          </a:solidFill>
        </p:spPr>
        <p:txBody>
          <a:bodyPr wrap="square" rtlCol="0">
            <a:spAutoFit/>
          </a:bodyPr>
          <a:lstStyle/>
          <a:p>
            <a:r>
              <a:rPr lang="en-US" b="1" dirty="0" smtClean="0">
                <a:latin typeface="Arial" pitchFamily="34" charset="0"/>
                <a:cs typeface="Arial" pitchFamily="34" charset="0"/>
              </a:rPr>
              <a:t>Then she said to him, how can you say, I love you, when your heart is not with me? You have mocked me these three times, and have not told me where your great strength lies.</a:t>
            </a:r>
            <a:r>
              <a:rPr lang="en-US" b="1" baseline="30000" dirty="0" smtClean="0">
                <a:latin typeface="Arial" pitchFamily="34" charset="0"/>
                <a:cs typeface="Arial" pitchFamily="34" charset="0"/>
              </a:rPr>
              <a:t> </a:t>
            </a:r>
            <a:r>
              <a:rPr lang="en-US" b="1" dirty="0" smtClean="0">
                <a:latin typeface="Arial" pitchFamily="34" charset="0"/>
                <a:cs typeface="Arial" pitchFamily="34" charset="0"/>
              </a:rPr>
              <a:t>And it came to pass, when she pestered him daily with her words and pressed him, so that his soul was vexed to death,</a:t>
            </a:r>
          </a:p>
          <a:p>
            <a:pPr algn="ctr"/>
            <a:r>
              <a:rPr lang="en-US" b="1" dirty="0" smtClean="0">
                <a:latin typeface="Arial" pitchFamily="34" charset="0"/>
                <a:cs typeface="Arial" pitchFamily="34" charset="0"/>
              </a:rPr>
              <a:t>Judges 16:15-16 </a:t>
            </a:r>
            <a:endParaRPr lang="en-US" b="1" dirty="0">
              <a:latin typeface="Arial" pitchFamily="34" charset="0"/>
              <a:cs typeface="Arial" pitchFamily="34" charset="0"/>
            </a:endParaRPr>
          </a:p>
        </p:txBody>
      </p:sp>
      <p:cxnSp>
        <p:nvCxnSpPr>
          <p:cNvPr id="4" name="Straight Connector 3"/>
          <p:cNvCxnSpPr/>
          <p:nvPr/>
        </p:nvCxnSpPr>
        <p:spPr>
          <a:xfrm>
            <a:off x="685800" y="5943600"/>
            <a:ext cx="7924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6200" y="6248400"/>
            <a:ext cx="2057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45038" y="5803462"/>
            <a:ext cx="9015198" cy="978338"/>
            <a:chOff x="45038" y="1917262"/>
            <a:chExt cx="9015198" cy="978338"/>
          </a:xfrm>
        </p:grpSpPr>
        <p:sp>
          <p:nvSpPr>
            <p:cNvPr id="8" name="Rectangle 7"/>
            <p:cNvSpPr/>
            <p:nvPr/>
          </p:nvSpPr>
          <p:spPr>
            <a:xfrm>
              <a:off x="76200" y="1981200"/>
              <a:ext cx="898403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038" y="1917262"/>
              <a:ext cx="8994321" cy="73866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200" b="1" spc="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ernard MT Condensed" pitchFamily="18" charset="0"/>
                </a:rPr>
                <a:t>Where Does Your Weakness Lie?</a:t>
              </a:r>
              <a:endParaRPr lang="en-US" sz="4200" b="1" spc="6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ernard MT Condensed" pitchFamily="18" charset="0"/>
              </a:endParaRPr>
            </a:p>
          </p:txBody>
        </p:sp>
      </p:grpSp>
    </p:spTree>
    <p:extLst>
      <p:ext uri="{BB962C8B-B14F-4D97-AF65-F5344CB8AC3E}">
        <p14:creationId xmlns:p14="http://schemas.microsoft.com/office/powerpoint/2010/main" val="3981658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2000"/>
                                        <p:tgtEl>
                                          <p:spTgt spid="2"/>
                                        </p:tgtEl>
                                      </p:cBhvr>
                                    </p:animEffect>
                                    <p:set>
                                      <p:cBhvr>
                                        <p:cTn id="16" dur="1" fill="hold">
                                          <p:stCondLst>
                                            <p:cond delay="1999"/>
                                          </p:stCondLst>
                                        </p:cTn>
                                        <p:tgtEl>
                                          <p:spTgt spid="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5"/>
                                        </p:tgtEl>
                                      </p:cBhvr>
                                    </p:animEffect>
                                    <p:set>
                                      <p:cBhvr>
                                        <p:cTn id="22" dur="1" fill="hold">
                                          <p:stCondLst>
                                            <p:cond delay="1999"/>
                                          </p:stCondLst>
                                        </p:cTn>
                                        <p:tgtEl>
                                          <p:spTgt spid="5"/>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5038" y="-1"/>
            <a:ext cx="8994321" cy="73866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200" b="1" spc="600" dirty="0" smtClean="0">
                <a:ln w="0">
                  <a:solidFill>
                    <a:schemeClr val="bg1"/>
                  </a:solidFill>
                </a:ln>
                <a:solidFill>
                  <a:schemeClr val="bg1"/>
                </a:solidFill>
                <a:effectLst>
                  <a:reflection blurRad="12700" stA="50000" endPos="50000" dist="5000" dir="5400000" sy="-100000" rotWithShape="0"/>
                </a:effectLst>
                <a:latin typeface="Bernard MT Condensed" pitchFamily="18" charset="0"/>
              </a:rPr>
              <a:t>Where Does Your Weakness Lie?</a:t>
            </a:r>
            <a:endParaRPr lang="en-US" sz="4200" b="1" spc="600" dirty="0">
              <a:ln w="0">
                <a:solidFill>
                  <a:schemeClr val="bg1"/>
                </a:solidFill>
              </a:ln>
              <a:solidFill>
                <a:schemeClr val="bg1"/>
              </a:solidFill>
              <a:effectLst>
                <a:reflection blurRad="12700" stA="50000" endPos="50000" dist="5000" dir="5400000" sy="-100000" rotWithShape="0"/>
              </a:effectLst>
              <a:latin typeface="Bernard MT Condensed" pitchFamily="18" charset="0"/>
            </a:endParaRPr>
          </a:p>
        </p:txBody>
      </p:sp>
      <p:sp>
        <p:nvSpPr>
          <p:cNvPr id="5" name="TextBox 4"/>
          <p:cNvSpPr txBox="1"/>
          <p:nvPr/>
        </p:nvSpPr>
        <p:spPr>
          <a:xfrm>
            <a:off x="4572000" y="2412380"/>
            <a:ext cx="4572000" cy="4401205"/>
          </a:xfrm>
          <a:prstGeom prst="rect">
            <a:avLst/>
          </a:prstGeom>
          <a:solidFill>
            <a:schemeClr val="bg1"/>
          </a:solidFill>
          <a:effectLst>
            <a:softEdge rad="127000"/>
          </a:effectLst>
        </p:spPr>
        <p:txBody>
          <a:bodyPr wrap="square" rtlCol="0">
            <a:spAutoFit/>
          </a:bodyPr>
          <a:lstStyle/>
          <a:p>
            <a:pPr algn="ctr"/>
            <a:endParaRPr lang="en-US" sz="2000" b="1" dirty="0" smtClean="0">
              <a:latin typeface="Arial" pitchFamily="34" charset="0"/>
              <a:cs typeface="Arial" pitchFamily="34" charset="0"/>
            </a:endParaRPr>
          </a:p>
          <a:p>
            <a:pPr algn="ctr"/>
            <a:r>
              <a:rPr lang="en-US" sz="2000" b="1" dirty="0" smtClean="0">
                <a:latin typeface="Arial" pitchFamily="34" charset="0"/>
                <a:cs typeface="Arial" pitchFamily="34" charset="0"/>
              </a:rPr>
              <a:t>Then she lulled him to sleep on her knees, and called for a man and had him shave off the seven locks of his head. Then she began to torment him,</a:t>
            </a:r>
            <a:r>
              <a:rPr lang="en-US" sz="2000" b="1" baseline="30000" dirty="0">
                <a:latin typeface="Arial" pitchFamily="34" charset="0"/>
                <a:cs typeface="Arial" pitchFamily="34" charset="0"/>
              </a:rPr>
              <a:t> </a:t>
            </a:r>
            <a:r>
              <a:rPr lang="en-US" sz="2000" b="1" dirty="0" smtClean="0">
                <a:latin typeface="Arial" pitchFamily="34" charset="0"/>
                <a:cs typeface="Arial" pitchFamily="34" charset="0"/>
              </a:rPr>
              <a:t>and his strength left him. And she said, the Philistines are upon you, Samson! So he awoke from his sleep, and said, I will go out as before, at other times, and shake myself free! But he did not know that the </a:t>
            </a:r>
            <a:r>
              <a:rPr lang="en-US" sz="2000" b="1" cap="small" dirty="0" smtClean="0">
                <a:effectLst/>
                <a:latin typeface="Arial" pitchFamily="34" charset="0"/>
                <a:cs typeface="Arial" pitchFamily="34" charset="0"/>
              </a:rPr>
              <a:t>Lord</a:t>
            </a:r>
            <a:r>
              <a:rPr lang="en-US" sz="2000" b="1" dirty="0" smtClean="0">
                <a:latin typeface="Arial" pitchFamily="34" charset="0"/>
                <a:cs typeface="Arial" pitchFamily="34" charset="0"/>
              </a:rPr>
              <a:t> had departed from him. (Judges 16:19-20)</a:t>
            </a:r>
          </a:p>
          <a:p>
            <a:pPr algn="ctr"/>
            <a:endParaRPr lang="en-US" sz="2000" b="1" dirty="0">
              <a:latin typeface="Arial" pitchFamily="34" charset="0"/>
              <a:cs typeface="Arial" pitchFamily="34" charset="0"/>
            </a:endParaRPr>
          </a:p>
        </p:txBody>
      </p:sp>
      <p:sp>
        <p:nvSpPr>
          <p:cNvPr id="6" name="TextBox 5"/>
          <p:cNvSpPr txBox="1"/>
          <p:nvPr/>
        </p:nvSpPr>
        <p:spPr>
          <a:xfrm>
            <a:off x="4572000" y="2412379"/>
            <a:ext cx="4572000" cy="4401205"/>
          </a:xfrm>
          <a:prstGeom prst="rect">
            <a:avLst/>
          </a:prstGeom>
          <a:noFill/>
          <a:effectLst>
            <a:softEdge rad="127000"/>
          </a:effectLst>
        </p:spPr>
        <p:txBody>
          <a:bodyPr wrap="square" rtlCol="0">
            <a:spAutoFit/>
          </a:bodyPr>
          <a:lstStyle/>
          <a:p>
            <a:pPr algn="ctr"/>
            <a:endParaRPr lang="en-US" sz="2000" b="1" dirty="0" smtClean="0">
              <a:latin typeface="Arial" pitchFamily="34" charset="0"/>
              <a:cs typeface="Arial" pitchFamily="34" charset="0"/>
            </a:endParaRPr>
          </a:p>
          <a:p>
            <a:pPr algn="ctr"/>
            <a:r>
              <a:rPr lang="en-US" sz="2000" b="1" dirty="0" smtClean="0">
                <a:latin typeface="Arial" pitchFamily="34" charset="0"/>
                <a:cs typeface="Arial" pitchFamily="34" charset="0"/>
              </a:rPr>
              <a:t>Then she lulled him to sleep on her knees, and called for a man and had him shave off the seven locks of his head. Then she began to torment him,</a:t>
            </a:r>
            <a:r>
              <a:rPr lang="en-US" sz="2000" b="1" baseline="30000" dirty="0">
                <a:latin typeface="Arial" pitchFamily="34" charset="0"/>
                <a:cs typeface="Arial" pitchFamily="34" charset="0"/>
              </a:rPr>
              <a:t> </a:t>
            </a:r>
            <a:r>
              <a:rPr lang="en-US" sz="2000" b="1" dirty="0" smtClean="0">
                <a:latin typeface="Arial" pitchFamily="34" charset="0"/>
                <a:cs typeface="Arial" pitchFamily="34" charset="0"/>
              </a:rPr>
              <a:t>and his strength left him. And she said, the Philistines are upon you, Samson! So he awoke from his sleep, and said, I will go out as before, at other times, and shake myself free! </a:t>
            </a:r>
            <a:r>
              <a:rPr lang="en-US" sz="20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But he did not know that the </a:t>
            </a:r>
            <a:r>
              <a:rPr lang="en-US" sz="2000" b="1" u="sng" cap="small"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Lord</a:t>
            </a:r>
            <a:r>
              <a:rPr lang="en-US" sz="20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had departed from him</a:t>
            </a:r>
            <a:r>
              <a:rPr lang="en-US" sz="2000" b="1" dirty="0" smtClean="0">
                <a:latin typeface="Arial" pitchFamily="34" charset="0"/>
                <a:cs typeface="Arial" pitchFamily="34" charset="0"/>
              </a:rPr>
              <a:t>. (Judges 16:19-20)</a:t>
            </a:r>
          </a:p>
          <a:p>
            <a:pPr algn="ct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1708582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754544" y="2362200"/>
            <a:ext cx="3817456" cy="1107996"/>
          </a:xfrm>
          <a:prstGeom prst="rect">
            <a:avLst/>
          </a:prstGeom>
          <a:noFill/>
        </p:spPr>
        <p:txBody>
          <a:bodyPr wrap="none" lIns="91440" tIns="45720" rIns="91440" bIns="45720">
            <a:spAutoFit/>
          </a:bodyPr>
          <a:lstStyle/>
          <a:p>
            <a:pPr algn="ctr"/>
            <a:r>
              <a:rPr lang="en-US" sz="6600" b="1" cap="none"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Janda Quirkygirl" pitchFamily="2" charset="0"/>
              </a:rPr>
              <a:t>In His Lust</a:t>
            </a:r>
            <a:endParaRPr lang="en-US" sz="6600" b="1" cap="none"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Janda Quirkygirl" pitchFamily="2"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14711"/>
          <a:stretch/>
        </p:blipFill>
        <p:spPr>
          <a:xfrm>
            <a:off x="4861802" y="1295400"/>
            <a:ext cx="4159405" cy="3143250"/>
          </a:xfrm>
          <a:prstGeom prst="rect">
            <a:avLst/>
          </a:prstGeom>
        </p:spPr>
      </p:pic>
      <p:sp>
        <p:nvSpPr>
          <p:cNvPr id="6" name="Rectangle 5"/>
          <p:cNvSpPr/>
          <p:nvPr/>
        </p:nvSpPr>
        <p:spPr>
          <a:xfrm>
            <a:off x="208369" y="3429000"/>
            <a:ext cx="4363631" cy="1107996"/>
          </a:xfrm>
          <a:prstGeom prst="rect">
            <a:avLst/>
          </a:prstGeom>
          <a:noFill/>
        </p:spPr>
        <p:txBody>
          <a:bodyPr wrap="none" lIns="91440" tIns="45720" rIns="91440" bIns="45720">
            <a:spAutoFit/>
          </a:bodyPr>
          <a:lstStyle/>
          <a:p>
            <a:pPr algn="ctr"/>
            <a:r>
              <a:rPr lang="en-US" sz="6600" b="1" cap="none"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Janda Quirkygirl" pitchFamily="2" charset="0"/>
              </a:rPr>
              <a:t>In His Anger</a:t>
            </a:r>
            <a:endParaRPr lang="en-US" sz="6600" b="1" cap="none"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Janda Quirkygirl" pitchFamily="2" charset="0"/>
            </a:endParaRPr>
          </a:p>
        </p:txBody>
      </p:sp>
      <p:pic>
        <p:nvPicPr>
          <p:cNvPr id="7" name="Picture 6"/>
          <p:cNvPicPr>
            <a:picLocks noChangeAspect="1"/>
          </p:cNvPicPr>
          <p:nvPr/>
        </p:nvPicPr>
        <p:blipFill rotWithShape="1">
          <a:blip r:embed="rId5">
            <a:duotone>
              <a:prstClr val="black"/>
              <a:schemeClr val="accent2">
                <a:tint val="45000"/>
                <a:satMod val="400000"/>
              </a:schemeClr>
            </a:duotone>
            <a:extLst>
              <a:ext uri="{28A0092B-C50C-407E-A947-70E740481C1C}">
                <a14:useLocalDpi xmlns:a14="http://schemas.microsoft.com/office/drawing/2010/main" val="0"/>
              </a:ext>
            </a:extLst>
          </a:blip>
          <a:srcRect l="2000" t="2869" r="10508" b="2869"/>
          <a:stretch/>
        </p:blipFill>
        <p:spPr>
          <a:xfrm>
            <a:off x="4854368" y="2416252"/>
            <a:ext cx="4166839" cy="3133492"/>
          </a:xfrm>
          <a:prstGeom prst="rect">
            <a:avLst/>
          </a:prstGeom>
        </p:spPr>
      </p:pic>
      <p:sp>
        <p:nvSpPr>
          <p:cNvPr id="8" name="Rectangle 7"/>
          <p:cNvSpPr/>
          <p:nvPr/>
        </p:nvSpPr>
        <p:spPr>
          <a:xfrm>
            <a:off x="448691" y="4648200"/>
            <a:ext cx="4123309" cy="1107996"/>
          </a:xfrm>
          <a:prstGeom prst="rect">
            <a:avLst/>
          </a:prstGeom>
          <a:noFill/>
        </p:spPr>
        <p:txBody>
          <a:bodyPr wrap="none" lIns="91440" tIns="45720" rIns="91440" bIns="45720">
            <a:spAutoFit/>
          </a:bodyPr>
          <a:lstStyle/>
          <a:p>
            <a:pPr algn="ctr"/>
            <a:r>
              <a:rPr lang="en-US" sz="6600" b="1" cap="none"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Janda Quirkygirl" pitchFamily="2" charset="0"/>
              </a:rPr>
              <a:t>In His Pride</a:t>
            </a:r>
            <a:endParaRPr lang="en-US" sz="6600" b="1" cap="none"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Janda Quirkygirl" pitchFamily="2" charset="0"/>
            </a:endParaRP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802" r="12134" b="12038"/>
          <a:stretch/>
        </p:blipFill>
        <p:spPr>
          <a:xfrm>
            <a:off x="4876800" y="3648308"/>
            <a:ext cx="4146395" cy="3133492"/>
          </a:xfrm>
          <a:prstGeom prst="rect">
            <a:avLst/>
          </a:prstGeom>
        </p:spPr>
      </p:pic>
      <p:sp>
        <p:nvSpPr>
          <p:cNvPr id="10" name="Rectangle 9"/>
          <p:cNvSpPr/>
          <p:nvPr/>
        </p:nvSpPr>
        <p:spPr>
          <a:xfrm>
            <a:off x="45038" y="-1"/>
            <a:ext cx="8994321" cy="73866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200" b="1" spc="600" dirty="0" smtClean="0">
                <a:ln w="0">
                  <a:solidFill>
                    <a:schemeClr val="bg1"/>
                  </a:solidFill>
                </a:ln>
                <a:solidFill>
                  <a:schemeClr val="bg1"/>
                </a:solidFill>
                <a:effectLst>
                  <a:reflection blurRad="12700" stA="50000" endPos="50000" dist="5000" dir="5400000" sy="-100000" rotWithShape="0"/>
                </a:effectLst>
                <a:latin typeface="Bernard MT Condensed" pitchFamily="18" charset="0"/>
              </a:rPr>
              <a:t>Where Does Your Weakness Lie?</a:t>
            </a:r>
            <a:endParaRPr lang="en-US" sz="4200" b="1" spc="600" dirty="0">
              <a:ln w="0">
                <a:solidFill>
                  <a:schemeClr val="bg1"/>
                </a:solidFill>
              </a:ln>
              <a:solidFill>
                <a:schemeClr val="bg1"/>
              </a:solidFill>
              <a:effectLst>
                <a:reflection blurRad="12700" stA="50000" endPos="50000" dist="5000" dir="5400000" sy="-100000" rotWithShape="0"/>
              </a:effectLst>
              <a:latin typeface="Bernard MT Condensed" pitchFamily="18" charset="0"/>
            </a:endParaRPr>
          </a:p>
        </p:txBody>
      </p:sp>
    </p:spTree>
    <p:extLst>
      <p:ext uri="{BB962C8B-B14F-4D97-AF65-F5344CB8AC3E}">
        <p14:creationId xmlns:p14="http://schemas.microsoft.com/office/powerpoint/2010/main" val="10096312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anim calcmode="lin" valueType="num">
                                      <p:cBhvr>
                                        <p:cTn id="10" dur="3000" fill="hold"/>
                                        <p:tgtEl>
                                          <p:spTgt spid="4"/>
                                        </p:tgtEl>
                                        <p:attrNameLst>
                                          <p:attrName>ppt_x</p:attrName>
                                        </p:attrNameLst>
                                      </p:cBhvr>
                                      <p:tavLst>
                                        <p:tav tm="0">
                                          <p:val>
                                            <p:fltVal val="0.5"/>
                                          </p:val>
                                        </p:tav>
                                        <p:tav tm="100000">
                                          <p:val>
                                            <p:strVal val="#ppt_x"/>
                                          </p:val>
                                        </p:tav>
                                      </p:tavLst>
                                    </p:anim>
                                    <p:anim calcmode="lin" valueType="num">
                                      <p:cBhvr>
                                        <p:cTn id="11" dur="30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3000"/>
                            </p:stCondLst>
                            <p:childTnLst>
                              <p:par>
                                <p:cTn id="13" presetID="16" presetClass="entr" presetSubtype="37"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5"/>
                                        </p:tgtEl>
                                      </p:cBhvr>
                                    </p:animEffect>
                                    <p:set>
                                      <p:cBhvr>
                                        <p:cTn id="20" dur="1" fill="hold">
                                          <p:stCondLst>
                                            <p:cond delay="1999"/>
                                          </p:stCondLst>
                                        </p:cTn>
                                        <p:tgtEl>
                                          <p:spTgt spid="5"/>
                                        </p:tgtEl>
                                        <p:attrNameLst>
                                          <p:attrName>style.visibility</p:attrName>
                                        </p:attrNameLst>
                                      </p:cBhvr>
                                      <p:to>
                                        <p:strVal val="hidden"/>
                                      </p:to>
                                    </p:set>
                                  </p:childTnLst>
                                </p:cTn>
                              </p:par>
                              <p:par>
                                <p:cTn id="21" presetID="53" presetClass="entr" presetSubtype="52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3000" fill="hold"/>
                                        <p:tgtEl>
                                          <p:spTgt spid="6"/>
                                        </p:tgtEl>
                                        <p:attrNameLst>
                                          <p:attrName>ppt_w</p:attrName>
                                        </p:attrNameLst>
                                      </p:cBhvr>
                                      <p:tavLst>
                                        <p:tav tm="0">
                                          <p:val>
                                            <p:fltVal val="0"/>
                                          </p:val>
                                        </p:tav>
                                        <p:tav tm="100000">
                                          <p:val>
                                            <p:strVal val="#ppt_w"/>
                                          </p:val>
                                        </p:tav>
                                      </p:tavLst>
                                    </p:anim>
                                    <p:anim calcmode="lin" valueType="num">
                                      <p:cBhvr>
                                        <p:cTn id="24" dur="3000" fill="hold"/>
                                        <p:tgtEl>
                                          <p:spTgt spid="6"/>
                                        </p:tgtEl>
                                        <p:attrNameLst>
                                          <p:attrName>ppt_h</p:attrName>
                                        </p:attrNameLst>
                                      </p:cBhvr>
                                      <p:tavLst>
                                        <p:tav tm="0">
                                          <p:val>
                                            <p:fltVal val="0"/>
                                          </p:val>
                                        </p:tav>
                                        <p:tav tm="100000">
                                          <p:val>
                                            <p:strVal val="#ppt_h"/>
                                          </p:val>
                                        </p:tav>
                                      </p:tavLst>
                                    </p:anim>
                                    <p:animEffect transition="in" filter="fade">
                                      <p:cBhvr>
                                        <p:cTn id="25" dur="3000"/>
                                        <p:tgtEl>
                                          <p:spTgt spid="6"/>
                                        </p:tgtEl>
                                      </p:cBhvr>
                                    </p:animEffect>
                                    <p:anim calcmode="lin" valueType="num">
                                      <p:cBhvr>
                                        <p:cTn id="26" dur="3000" fill="hold"/>
                                        <p:tgtEl>
                                          <p:spTgt spid="6"/>
                                        </p:tgtEl>
                                        <p:attrNameLst>
                                          <p:attrName>ppt_x</p:attrName>
                                        </p:attrNameLst>
                                      </p:cBhvr>
                                      <p:tavLst>
                                        <p:tav tm="0">
                                          <p:val>
                                            <p:fltVal val="0.5"/>
                                          </p:val>
                                        </p:tav>
                                        <p:tav tm="100000">
                                          <p:val>
                                            <p:strVal val="#ppt_x"/>
                                          </p:val>
                                        </p:tav>
                                      </p:tavLst>
                                    </p:anim>
                                    <p:anim calcmode="lin" valueType="num">
                                      <p:cBhvr>
                                        <p:cTn id="27" dur="3000" fill="hold"/>
                                        <p:tgtEl>
                                          <p:spTgt spid="6"/>
                                        </p:tgtEl>
                                        <p:attrNameLst>
                                          <p:attrName>ppt_y</p:attrName>
                                        </p:attrNameLst>
                                      </p:cBhvr>
                                      <p:tavLst>
                                        <p:tav tm="0">
                                          <p:val>
                                            <p:fltVal val="0.5"/>
                                          </p:val>
                                        </p:tav>
                                        <p:tav tm="100000">
                                          <p:val>
                                            <p:strVal val="#ppt_y"/>
                                          </p:val>
                                        </p:tav>
                                      </p:tavLst>
                                    </p:anim>
                                  </p:childTnLst>
                                </p:cTn>
                              </p:par>
                            </p:childTnLst>
                          </p:cTn>
                        </p:par>
                        <p:par>
                          <p:cTn id="28" fill="hold">
                            <p:stCondLst>
                              <p:cond delay="3000"/>
                            </p:stCondLst>
                            <p:childTnLst>
                              <p:par>
                                <p:cTn id="29" presetID="16" presetClass="entr" presetSubtype="37"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7"/>
                                        </p:tgtEl>
                                      </p:cBhvr>
                                    </p:animEffect>
                                    <p:set>
                                      <p:cBhvr>
                                        <p:cTn id="36" dur="1" fill="hold">
                                          <p:stCondLst>
                                            <p:cond delay="1999"/>
                                          </p:stCondLst>
                                        </p:cTn>
                                        <p:tgtEl>
                                          <p:spTgt spid="7"/>
                                        </p:tgtEl>
                                        <p:attrNameLst>
                                          <p:attrName>style.visibility</p:attrName>
                                        </p:attrNameLst>
                                      </p:cBhvr>
                                      <p:to>
                                        <p:strVal val="hidden"/>
                                      </p:to>
                                    </p:set>
                                  </p:childTnLst>
                                </p:cTn>
                              </p:par>
                              <p:par>
                                <p:cTn id="37" presetID="53" presetClass="entr" presetSubtype="528"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3000" fill="hold"/>
                                        <p:tgtEl>
                                          <p:spTgt spid="8"/>
                                        </p:tgtEl>
                                        <p:attrNameLst>
                                          <p:attrName>ppt_w</p:attrName>
                                        </p:attrNameLst>
                                      </p:cBhvr>
                                      <p:tavLst>
                                        <p:tav tm="0">
                                          <p:val>
                                            <p:fltVal val="0"/>
                                          </p:val>
                                        </p:tav>
                                        <p:tav tm="100000">
                                          <p:val>
                                            <p:strVal val="#ppt_w"/>
                                          </p:val>
                                        </p:tav>
                                      </p:tavLst>
                                    </p:anim>
                                    <p:anim calcmode="lin" valueType="num">
                                      <p:cBhvr>
                                        <p:cTn id="40" dur="3000" fill="hold"/>
                                        <p:tgtEl>
                                          <p:spTgt spid="8"/>
                                        </p:tgtEl>
                                        <p:attrNameLst>
                                          <p:attrName>ppt_h</p:attrName>
                                        </p:attrNameLst>
                                      </p:cBhvr>
                                      <p:tavLst>
                                        <p:tav tm="0">
                                          <p:val>
                                            <p:fltVal val="0"/>
                                          </p:val>
                                        </p:tav>
                                        <p:tav tm="100000">
                                          <p:val>
                                            <p:strVal val="#ppt_h"/>
                                          </p:val>
                                        </p:tav>
                                      </p:tavLst>
                                    </p:anim>
                                    <p:animEffect transition="in" filter="fade">
                                      <p:cBhvr>
                                        <p:cTn id="41" dur="3000"/>
                                        <p:tgtEl>
                                          <p:spTgt spid="8"/>
                                        </p:tgtEl>
                                      </p:cBhvr>
                                    </p:animEffect>
                                    <p:anim calcmode="lin" valueType="num">
                                      <p:cBhvr>
                                        <p:cTn id="42" dur="3000" fill="hold"/>
                                        <p:tgtEl>
                                          <p:spTgt spid="8"/>
                                        </p:tgtEl>
                                        <p:attrNameLst>
                                          <p:attrName>ppt_x</p:attrName>
                                        </p:attrNameLst>
                                      </p:cBhvr>
                                      <p:tavLst>
                                        <p:tav tm="0">
                                          <p:val>
                                            <p:fltVal val="0.5"/>
                                          </p:val>
                                        </p:tav>
                                        <p:tav tm="100000">
                                          <p:val>
                                            <p:strVal val="#ppt_x"/>
                                          </p:val>
                                        </p:tav>
                                      </p:tavLst>
                                    </p:anim>
                                    <p:anim calcmode="lin" valueType="num">
                                      <p:cBhvr>
                                        <p:cTn id="43" dur="3000" fill="hold"/>
                                        <p:tgtEl>
                                          <p:spTgt spid="8"/>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16" presetClass="entr" presetSubtype="37"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outVertical)">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4824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682</Words>
  <Application>Microsoft Office PowerPoint</Application>
  <PresentationFormat>On-screen Show (4:3)</PresentationFormat>
  <Paragraphs>29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Chiller</vt:lpstr>
      <vt:lpstr>Calibri</vt:lpstr>
      <vt:lpstr>Bernard MT Condensed</vt:lpstr>
      <vt:lpstr>Janda Quirkygirl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AUDIOROOM</cp:lastModifiedBy>
  <cp:revision>14</cp:revision>
  <dcterms:created xsi:type="dcterms:W3CDTF">2012-11-22T15:59:18Z</dcterms:created>
  <dcterms:modified xsi:type="dcterms:W3CDTF">2012-11-25T16:23:06Z</dcterms:modified>
</cp:coreProperties>
</file>