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256" r:id="rId2"/>
    <p:sldId id="277" r:id="rId3"/>
    <p:sldId id="278" r:id="rId4"/>
    <p:sldId id="260" r:id="rId5"/>
    <p:sldId id="261" r:id="rId6"/>
    <p:sldId id="262" r:id="rId7"/>
    <p:sldId id="257" r:id="rId8"/>
    <p:sldId id="270" r:id="rId9"/>
    <p:sldId id="272" r:id="rId10"/>
    <p:sldId id="274" r:id="rId11"/>
    <p:sldId id="273" r:id="rId12"/>
    <p:sldId id="258" r:id="rId13"/>
    <p:sldId id="259" r:id="rId14"/>
    <p:sldId id="263" r:id="rId15"/>
    <p:sldId id="264" r:id="rId16"/>
    <p:sldId id="265" r:id="rId17"/>
    <p:sldId id="271" r:id="rId18"/>
    <p:sldId id="267" r:id="rId19"/>
    <p:sldId id="268" r:id="rId20"/>
    <p:sldId id="269" r:id="rId21"/>
    <p:sldId id="266" r:id="rId22"/>
    <p:sldId id="275" r:id="rId23"/>
    <p:sldId id="276" r:id="rId24"/>
  </p:sldIdLst>
  <p:sldSz cx="9144000" cy="6858000" type="screen4x3"/>
  <p:notesSz cx="6858000" cy="9144000"/>
  <p:embeddedFontLst>
    <p:embeddedFont>
      <p:font typeface="Calibri" pitchFamily="34" charset="0"/>
      <p:regular r:id="rId26"/>
      <p:bold r:id="rId27"/>
      <p:italic r:id="rId28"/>
      <p:boldItalic r:id="rId29"/>
    </p:embeddedFont>
    <p:embeddedFont>
      <p:font typeface="Monotype Corsiva" pitchFamily="66" charset="0"/>
      <p:italic r:id="rId30"/>
    </p:embeddedFont>
    <p:embeddedFont>
      <p:font typeface="Centaur" pitchFamily="18" charset="0"/>
      <p:regular r:id="rId31"/>
    </p:embeddedFont>
    <p:embeddedFont>
      <p:font typeface="Narkisim" pitchFamily="34" charset="-79"/>
      <p:regular r:id="rId32"/>
    </p:embeddedFont>
    <p:embeddedFont>
      <p:font typeface="Arial Rounded MT Bold" pitchFamily="34" charset="0"/>
      <p:regular r:id="rId33"/>
    </p:embeddedFont>
    <p:embeddedFont>
      <p:font typeface="Britannic Bold" pitchFamily="34" charset="0"/>
      <p:regular r:id="rId34"/>
    </p:embeddedFont>
    <p:embeddedFont>
      <p:font typeface="Chiller" pitchFamily="82" charset="0"/>
      <p:regular r:id="rId35"/>
    </p:embeddedFont>
    <p:embeddedFont>
      <p:font typeface="Lucida Console" pitchFamily="49" charset="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7E5"/>
    <a:srgbClr val="000000"/>
    <a:srgbClr val="800000"/>
    <a:srgbClr val="FFFFFF"/>
    <a:srgbClr val="DECB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5" d="100"/>
          <a:sy n="65" d="100"/>
        </p:scale>
        <p:origin x="-66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FF8152-8348-4916-8D01-FA69AA803511}" type="datetimeFigureOut">
              <a:rPr lang="en-US" smtClean="0"/>
              <a:t>4/7/2013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5CE57C-58EC-43A1-BB8A-72A5CF31603D}" type="slidenum">
              <a:rPr lang="en-US" smtClean="0"/>
              <a:t>‹#›</a:t>
            </a:fld>
            <a:endParaRPr lang="en-US"/>
          </a:p>
        </p:txBody>
      </p:sp>
    </p:spTree>
    <p:extLst>
      <p:ext uri="{BB962C8B-B14F-4D97-AF65-F5344CB8AC3E}">
        <p14:creationId xmlns:p14="http://schemas.microsoft.com/office/powerpoint/2010/main" val="762084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5CE57C-58EC-43A1-BB8A-72A5CF31603D}" type="slidenum">
              <a:rPr lang="en-US" smtClean="0"/>
              <a:t>1</a:t>
            </a:fld>
            <a:endParaRPr lang="en-US"/>
          </a:p>
        </p:txBody>
      </p:sp>
    </p:spTree>
    <p:extLst>
      <p:ext uri="{BB962C8B-B14F-4D97-AF65-F5344CB8AC3E}">
        <p14:creationId xmlns:p14="http://schemas.microsoft.com/office/powerpoint/2010/main" val="1007872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5CE57C-58EC-43A1-BB8A-72A5CF31603D}" type="slidenum">
              <a:rPr lang="en-US" smtClean="0"/>
              <a:t>10</a:t>
            </a:fld>
            <a:endParaRPr lang="en-US"/>
          </a:p>
        </p:txBody>
      </p:sp>
    </p:spTree>
    <p:extLst>
      <p:ext uri="{BB962C8B-B14F-4D97-AF65-F5344CB8AC3E}">
        <p14:creationId xmlns:p14="http://schemas.microsoft.com/office/powerpoint/2010/main" val="2308811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5CE57C-58EC-43A1-BB8A-72A5CF31603D}" type="slidenum">
              <a:rPr lang="en-US" smtClean="0"/>
              <a:t>11</a:t>
            </a:fld>
            <a:endParaRPr lang="en-US"/>
          </a:p>
        </p:txBody>
      </p:sp>
    </p:spTree>
    <p:extLst>
      <p:ext uri="{BB962C8B-B14F-4D97-AF65-F5344CB8AC3E}">
        <p14:creationId xmlns:p14="http://schemas.microsoft.com/office/powerpoint/2010/main" val="498898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5CE57C-58EC-43A1-BB8A-72A5CF31603D}" type="slidenum">
              <a:rPr lang="en-US" smtClean="0"/>
              <a:t>12</a:t>
            </a:fld>
            <a:endParaRPr lang="en-US"/>
          </a:p>
        </p:txBody>
      </p:sp>
    </p:spTree>
    <p:extLst>
      <p:ext uri="{BB962C8B-B14F-4D97-AF65-F5344CB8AC3E}">
        <p14:creationId xmlns:p14="http://schemas.microsoft.com/office/powerpoint/2010/main" val="910406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5CE57C-58EC-43A1-BB8A-72A5CF31603D}" type="slidenum">
              <a:rPr lang="en-US" smtClean="0"/>
              <a:t>13</a:t>
            </a:fld>
            <a:endParaRPr lang="en-US"/>
          </a:p>
        </p:txBody>
      </p:sp>
    </p:spTree>
    <p:extLst>
      <p:ext uri="{BB962C8B-B14F-4D97-AF65-F5344CB8AC3E}">
        <p14:creationId xmlns:p14="http://schemas.microsoft.com/office/powerpoint/2010/main" val="3072143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5CE57C-58EC-43A1-BB8A-72A5CF31603D}" type="slidenum">
              <a:rPr lang="en-US" smtClean="0"/>
              <a:t>14</a:t>
            </a:fld>
            <a:endParaRPr lang="en-US"/>
          </a:p>
        </p:txBody>
      </p:sp>
    </p:spTree>
    <p:extLst>
      <p:ext uri="{BB962C8B-B14F-4D97-AF65-F5344CB8AC3E}">
        <p14:creationId xmlns:p14="http://schemas.microsoft.com/office/powerpoint/2010/main" val="1825389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5CE57C-58EC-43A1-BB8A-72A5CF31603D}" type="slidenum">
              <a:rPr lang="en-US" smtClean="0"/>
              <a:t>15</a:t>
            </a:fld>
            <a:endParaRPr lang="en-US"/>
          </a:p>
        </p:txBody>
      </p:sp>
    </p:spTree>
    <p:extLst>
      <p:ext uri="{BB962C8B-B14F-4D97-AF65-F5344CB8AC3E}">
        <p14:creationId xmlns:p14="http://schemas.microsoft.com/office/powerpoint/2010/main" val="3308914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5CE57C-58EC-43A1-BB8A-72A5CF31603D}" type="slidenum">
              <a:rPr lang="en-US" smtClean="0"/>
              <a:t>16</a:t>
            </a:fld>
            <a:endParaRPr lang="en-US"/>
          </a:p>
        </p:txBody>
      </p:sp>
    </p:spTree>
    <p:extLst>
      <p:ext uri="{BB962C8B-B14F-4D97-AF65-F5344CB8AC3E}">
        <p14:creationId xmlns:p14="http://schemas.microsoft.com/office/powerpoint/2010/main" val="3354622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5CE57C-58EC-43A1-BB8A-72A5CF31603D}" type="slidenum">
              <a:rPr lang="en-US" smtClean="0"/>
              <a:t>17</a:t>
            </a:fld>
            <a:endParaRPr lang="en-US"/>
          </a:p>
        </p:txBody>
      </p:sp>
    </p:spTree>
    <p:extLst>
      <p:ext uri="{BB962C8B-B14F-4D97-AF65-F5344CB8AC3E}">
        <p14:creationId xmlns:p14="http://schemas.microsoft.com/office/powerpoint/2010/main" val="3902516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5CE57C-58EC-43A1-BB8A-72A5CF31603D}" type="slidenum">
              <a:rPr lang="en-US" smtClean="0"/>
              <a:t>18</a:t>
            </a:fld>
            <a:endParaRPr lang="en-US"/>
          </a:p>
        </p:txBody>
      </p:sp>
    </p:spTree>
    <p:extLst>
      <p:ext uri="{BB962C8B-B14F-4D97-AF65-F5344CB8AC3E}">
        <p14:creationId xmlns:p14="http://schemas.microsoft.com/office/powerpoint/2010/main" val="19814171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5CE57C-58EC-43A1-BB8A-72A5CF31603D}" type="slidenum">
              <a:rPr lang="en-US" smtClean="0"/>
              <a:t>19</a:t>
            </a:fld>
            <a:endParaRPr lang="en-US"/>
          </a:p>
        </p:txBody>
      </p:sp>
    </p:spTree>
    <p:extLst>
      <p:ext uri="{BB962C8B-B14F-4D97-AF65-F5344CB8AC3E}">
        <p14:creationId xmlns:p14="http://schemas.microsoft.com/office/powerpoint/2010/main" val="207825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5CE57C-58EC-43A1-BB8A-72A5CF31603D}" type="slidenum">
              <a:rPr lang="en-US" smtClean="0"/>
              <a:t>2</a:t>
            </a:fld>
            <a:endParaRPr lang="en-US"/>
          </a:p>
        </p:txBody>
      </p:sp>
    </p:spTree>
    <p:extLst>
      <p:ext uri="{BB962C8B-B14F-4D97-AF65-F5344CB8AC3E}">
        <p14:creationId xmlns:p14="http://schemas.microsoft.com/office/powerpoint/2010/main" val="21543350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5CE57C-58EC-43A1-BB8A-72A5CF31603D}" type="slidenum">
              <a:rPr lang="en-US" smtClean="0"/>
              <a:t>20</a:t>
            </a:fld>
            <a:endParaRPr lang="en-US"/>
          </a:p>
        </p:txBody>
      </p:sp>
    </p:spTree>
    <p:extLst>
      <p:ext uri="{BB962C8B-B14F-4D97-AF65-F5344CB8AC3E}">
        <p14:creationId xmlns:p14="http://schemas.microsoft.com/office/powerpoint/2010/main" val="24838296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5CE57C-58EC-43A1-BB8A-72A5CF31603D}" type="slidenum">
              <a:rPr lang="en-US" smtClean="0"/>
              <a:t>21</a:t>
            </a:fld>
            <a:endParaRPr lang="en-US"/>
          </a:p>
        </p:txBody>
      </p:sp>
    </p:spTree>
    <p:extLst>
      <p:ext uri="{BB962C8B-B14F-4D97-AF65-F5344CB8AC3E}">
        <p14:creationId xmlns:p14="http://schemas.microsoft.com/office/powerpoint/2010/main" val="9764659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5CE57C-58EC-43A1-BB8A-72A5CF31603D}" type="slidenum">
              <a:rPr lang="en-US" smtClean="0"/>
              <a:t>22</a:t>
            </a:fld>
            <a:endParaRPr lang="en-US"/>
          </a:p>
        </p:txBody>
      </p:sp>
    </p:spTree>
    <p:extLst>
      <p:ext uri="{BB962C8B-B14F-4D97-AF65-F5344CB8AC3E}">
        <p14:creationId xmlns:p14="http://schemas.microsoft.com/office/powerpoint/2010/main" val="1110448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5CE57C-58EC-43A1-BB8A-72A5CF31603D}" type="slidenum">
              <a:rPr lang="en-US" smtClean="0"/>
              <a:t>23</a:t>
            </a:fld>
            <a:endParaRPr lang="en-US"/>
          </a:p>
        </p:txBody>
      </p:sp>
    </p:spTree>
    <p:extLst>
      <p:ext uri="{BB962C8B-B14F-4D97-AF65-F5344CB8AC3E}">
        <p14:creationId xmlns:p14="http://schemas.microsoft.com/office/powerpoint/2010/main" val="1657229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5CE57C-58EC-43A1-BB8A-72A5CF31603D}" type="slidenum">
              <a:rPr lang="en-US" smtClean="0"/>
              <a:t>3</a:t>
            </a:fld>
            <a:endParaRPr lang="en-US"/>
          </a:p>
        </p:txBody>
      </p:sp>
    </p:spTree>
    <p:extLst>
      <p:ext uri="{BB962C8B-B14F-4D97-AF65-F5344CB8AC3E}">
        <p14:creationId xmlns:p14="http://schemas.microsoft.com/office/powerpoint/2010/main" val="1722327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5CE57C-58EC-43A1-BB8A-72A5CF31603D}" type="slidenum">
              <a:rPr lang="en-US" smtClean="0"/>
              <a:t>4</a:t>
            </a:fld>
            <a:endParaRPr lang="en-US"/>
          </a:p>
        </p:txBody>
      </p:sp>
    </p:spTree>
    <p:extLst>
      <p:ext uri="{BB962C8B-B14F-4D97-AF65-F5344CB8AC3E}">
        <p14:creationId xmlns:p14="http://schemas.microsoft.com/office/powerpoint/2010/main" val="3287670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5CE57C-58EC-43A1-BB8A-72A5CF31603D}" type="slidenum">
              <a:rPr lang="en-US" smtClean="0"/>
              <a:t>5</a:t>
            </a:fld>
            <a:endParaRPr lang="en-US"/>
          </a:p>
        </p:txBody>
      </p:sp>
    </p:spTree>
    <p:extLst>
      <p:ext uri="{BB962C8B-B14F-4D97-AF65-F5344CB8AC3E}">
        <p14:creationId xmlns:p14="http://schemas.microsoft.com/office/powerpoint/2010/main" val="2213542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5CE57C-58EC-43A1-BB8A-72A5CF31603D}" type="slidenum">
              <a:rPr lang="en-US" smtClean="0"/>
              <a:t>6</a:t>
            </a:fld>
            <a:endParaRPr lang="en-US"/>
          </a:p>
        </p:txBody>
      </p:sp>
    </p:spTree>
    <p:extLst>
      <p:ext uri="{BB962C8B-B14F-4D97-AF65-F5344CB8AC3E}">
        <p14:creationId xmlns:p14="http://schemas.microsoft.com/office/powerpoint/2010/main" val="3426347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5CE57C-58EC-43A1-BB8A-72A5CF31603D}" type="slidenum">
              <a:rPr lang="en-US" smtClean="0"/>
              <a:t>7</a:t>
            </a:fld>
            <a:endParaRPr lang="en-US"/>
          </a:p>
        </p:txBody>
      </p:sp>
    </p:spTree>
    <p:extLst>
      <p:ext uri="{BB962C8B-B14F-4D97-AF65-F5344CB8AC3E}">
        <p14:creationId xmlns:p14="http://schemas.microsoft.com/office/powerpoint/2010/main" val="3245392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5CE57C-58EC-43A1-BB8A-72A5CF31603D}" type="slidenum">
              <a:rPr lang="en-US" smtClean="0"/>
              <a:t>8</a:t>
            </a:fld>
            <a:endParaRPr lang="en-US"/>
          </a:p>
        </p:txBody>
      </p:sp>
    </p:spTree>
    <p:extLst>
      <p:ext uri="{BB962C8B-B14F-4D97-AF65-F5344CB8AC3E}">
        <p14:creationId xmlns:p14="http://schemas.microsoft.com/office/powerpoint/2010/main" val="1385584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5CE57C-58EC-43A1-BB8A-72A5CF31603D}" type="slidenum">
              <a:rPr lang="en-US" smtClean="0"/>
              <a:t>9</a:t>
            </a:fld>
            <a:endParaRPr lang="en-US"/>
          </a:p>
        </p:txBody>
      </p:sp>
    </p:spTree>
    <p:extLst>
      <p:ext uri="{BB962C8B-B14F-4D97-AF65-F5344CB8AC3E}">
        <p14:creationId xmlns:p14="http://schemas.microsoft.com/office/powerpoint/2010/main" val="3413701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DA3D0D-D411-4867-801B-A6170F4B579C}" type="datetimeFigureOut">
              <a:rPr lang="en-US" smtClean="0"/>
              <a:t>4/7/2013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C649B-1D5F-4D9E-981D-79A55F8A6248}" type="slidenum">
              <a:rPr lang="en-US" smtClean="0"/>
              <a:t>‹#›</a:t>
            </a:fld>
            <a:endParaRPr lang="en-US"/>
          </a:p>
        </p:txBody>
      </p:sp>
    </p:spTree>
    <p:extLst>
      <p:ext uri="{BB962C8B-B14F-4D97-AF65-F5344CB8AC3E}">
        <p14:creationId xmlns:p14="http://schemas.microsoft.com/office/powerpoint/2010/main" val="72744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DA3D0D-D411-4867-801B-A6170F4B579C}" type="datetimeFigureOut">
              <a:rPr lang="en-US" smtClean="0"/>
              <a:t>4/7/2013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C649B-1D5F-4D9E-981D-79A55F8A6248}" type="slidenum">
              <a:rPr lang="en-US" smtClean="0"/>
              <a:t>‹#›</a:t>
            </a:fld>
            <a:endParaRPr lang="en-US"/>
          </a:p>
        </p:txBody>
      </p:sp>
    </p:spTree>
    <p:extLst>
      <p:ext uri="{BB962C8B-B14F-4D97-AF65-F5344CB8AC3E}">
        <p14:creationId xmlns:p14="http://schemas.microsoft.com/office/powerpoint/2010/main" val="1352659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DA3D0D-D411-4867-801B-A6170F4B579C}" type="datetimeFigureOut">
              <a:rPr lang="en-US" smtClean="0"/>
              <a:t>4/7/2013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C649B-1D5F-4D9E-981D-79A55F8A6248}" type="slidenum">
              <a:rPr lang="en-US" smtClean="0"/>
              <a:t>‹#›</a:t>
            </a:fld>
            <a:endParaRPr lang="en-US"/>
          </a:p>
        </p:txBody>
      </p:sp>
    </p:spTree>
    <p:extLst>
      <p:ext uri="{BB962C8B-B14F-4D97-AF65-F5344CB8AC3E}">
        <p14:creationId xmlns:p14="http://schemas.microsoft.com/office/powerpoint/2010/main" val="37537918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DA3D0D-D411-4867-801B-A6170F4B579C}" type="datetimeFigureOut">
              <a:rPr lang="en-US" smtClean="0"/>
              <a:t>4/7/2013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C649B-1D5F-4D9E-981D-79A55F8A6248}" type="slidenum">
              <a:rPr lang="en-US" smtClean="0"/>
              <a:t>‹#›</a:t>
            </a:fld>
            <a:endParaRPr lang="en-US"/>
          </a:p>
        </p:txBody>
      </p:sp>
    </p:spTree>
    <p:extLst>
      <p:ext uri="{BB962C8B-B14F-4D97-AF65-F5344CB8AC3E}">
        <p14:creationId xmlns:p14="http://schemas.microsoft.com/office/powerpoint/2010/main" val="12387313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DA3D0D-D411-4867-801B-A6170F4B579C}" type="datetimeFigureOut">
              <a:rPr lang="en-US" smtClean="0"/>
              <a:t>4/7/2013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C649B-1D5F-4D9E-981D-79A55F8A6248}" type="slidenum">
              <a:rPr lang="en-US" smtClean="0"/>
              <a:t>‹#›</a:t>
            </a:fld>
            <a:endParaRPr lang="en-US"/>
          </a:p>
        </p:txBody>
      </p:sp>
    </p:spTree>
    <p:extLst>
      <p:ext uri="{BB962C8B-B14F-4D97-AF65-F5344CB8AC3E}">
        <p14:creationId xmlns:p14="http://schemas.microsoft.com/office/powerpoint/2010/main" val="42146402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DA3D0D-D411-4867-801B-A6170F4B579C}" type="datetimeFigureOut">
              <a:rPr lang="en-US" smtClean="0"/>
              <a:t>4/7/2013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4C649B-1D5F-4D9E-981D-79A55F8A6248}" type="slidenum">
              <a:rPr lang="en-US" smtClean="0"/>
              <a:t>‹#›</a:t>
            </a:fld>
            <a:endParaRPr lang="en-US"/>
          </a:p>
        </p:txBody>
      </p:sp>
    </p:spTree>
    <p:extLst>
      <p:ext uri="{BB962C8B-B14F-4D97-AF65-F5344CB8AC3E}">
        <p14:creationId xmlns:p14="http://schemas.microsoft.com/office/powerpoint/2010/main" val="36389503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DA3D0D-D411-4867-801B-A6170F4B579C}" type="datetimeFigureOut">
              <a:rPr lang="en-US" smtClean="0"/>
              <a:t>4/7/2013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4C649B-1D5F-4D9E-981D-79A55F8A6248}" type="slidenum">
              <a:rPr lang="en-US" smtClean="0"/>
              <a:t>‹#›</a:t>
            </a:fld>
            <a:endParaRPr lang="en-US"/>
          </a:p>
        </p:txBody>
      </p:sp>
    </p:spTree>
    <p:extLst>
      <p:ext uri="{BB962C8B-B14F-4D97-AF65-F5344CB8AC3E}">
        <p14:creationId xmlns:p14="http://schemas.microsoft.com/office/powerpoint/2010/main" val="30375418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DA3D0D-D411-4867-801B-A6170F4B579C}" type="datetimeFigureOut">
              <a:rPr lang="en-US" smtClean="0"/>
              <a:t>4/7/2013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4C649B-1D5F-4D9E-981D-79A55F8A6248}" type="slidenum">
              <a:rPr lang="en-US" smtClean="0"/>
              <a:t>‹#›</a:t>
            </a:fld>
            <a:endParaRPr lang="en-US"/>
          </a:p>
        </p:txBody>
      </p:sp>
    </p:spTree>
    <p:extLst>
      <p:ext uri="{BB962C8B-B14F-4D97-AF65-F5344CB8AC3E}">
        <p14:creationId xmlns:p14="http://schemas.microsoft.com/office/powerpoint/2010/main" val="20944122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A3D0D-D411-4867-801B-A6170F4B579C}" type="datetimeFigureOut">
              <a:rPr lang="en-US" smtClean="0"/>
              <a:t>4/7/2013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4C649B-1D5F-4D9E-981D-79A55F8A6248}" type="slidenum">
              <a:rPr lang="en-US" smtClean="0"/>
              <a:t>‹#›</a:t>
            </a:fld>
            <a:endParaRPr lang="en-US"/>
          </a:p>
        </p:txBody>
      </p:sp>
    </p:spTree>
    <p:extLst>
      <p:ext uri="{BB962C8B-B14F-4D97-AF65-F5344CB8AC3E}">
        <p14:creationId xmlns:p14="http://schemas.microsoft.com/office/powerpoint/2010/main" val="28237264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DA3D0D-D411-4867-801B-A6170F4B579C}" type="datetimeFigureOut">
              <a:rPr lang="en-US" smtClean="0"/>
              <a:t>4/7/2013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4C649B-1D5F-4D9E-981D-79A55F8A6248}" type="slidenum">
              <a:rPr lang="en-US" smtClean="0"/>
              <a:t>‹#›</a:t>
            </a:fld>
            <a:endParaRPr lang="en-US"/>
          </a:p>
        </p:txBody>
      </p:sp>
    </p:spTree>
    <p:extLst>
      <p:ext uri="{BB962C8B-B14F-4D97-AF65-F5344CB8AC3E}">
        <p14:creationId xmlns:p14="http://schemas.microsoft.com/office/powerpoint/2010/main" val="13687291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DA3D0D-D411-4867-801B-A6170F4B579C}" type="datetimeFigureOut">
              <a:rPr lang="en-US" smtClean="0"/>
              <a:t>4/7/2013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4C649B-1D5F-4D9E-981D-79A55F8A6248}" type="slidenum">
              <a:rPr lang="en-US" smtClean="0"/>
              <a:t>‹#›</a:t>
            </a:fld>
            <a:endParaRPr lang="en-US"/>
          </a:p>
        </p:txBody>
      </p:sp>
    </p:spTree>
    <p:extLst>
      <p:ext uri="{BB962C8B-B14F-4D97-AF65-F5344CB8AC3E}">
        <p14:creationId xmlns:p14="http://schemas.microsoft.com/office/powerpoint/2010/main" val="21235214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DA3D0D-D411-4867-801B-A6170F4B579C}" type="datetimeFigureOut">
              <a:rPr lang="en-US" smtClean="0"/>
              <a:t>4/7/2013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4C649B-1D5F-4D9E-981D-79A55F8A6248}" type="slidenum">
              <a:rPr lang="en-US" smtClean="0"/>
              <a:t>‹#›</a:t>
            </a:fld>
            <a:endParaRPr lang="en-US"/>
          </a:p>
        </p:txBody>
      </p:sp>
    </p:spTree>
    <p:extLst>
      <p:ext uri="{BB962C8B-B14F-4D97-AF65-F5344CB8AC3E}">
        <p14:creationId xmlns:p14="http://schemas.microsoft.com/office/powerpoint/2010/main" val="1442345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hyperlink" Target="http://www.google.com/url?sa=i&amp;rct=j&amp;q=no+sign&amp;source=images&amp;cd=&amp;cad=rja&amp;docid=MFcXljffDfsc5M&amp;tbnid=N9vB47_ObuYmEM:&amp;ved=0CAUQjRw&amp;url=http://kootation.com/sign-company-would-like-to-findmc.html&amp;ei=TfBeUciEB4jBygH5qYDYCw&amp;bvm=bv.44770516,d.aWc&amp;psig=AFQjCNG1FDVmoACcx6UXAvNDu8xuF5cU1Q&amp;ust=1365262778635595"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g"/><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www.google.com/url?sa=i&amp;rct=j&amp;q=indianapolis+star+logo&amp;source=images&amp;cd=&amp;cad=rja&amp;docid=4zXSQfc8xTkCcM&amp;tbnid=k8kpQ3NJrt1mHM:&amp;ved=0CAUQjRw&amp;url=http://gulenlibrary.org/index.php?option=com_content&amp;view=article&amp;id=14:turkey-balances-democracy-and-islam&amp;catid=1:news&amp;Itemid=3&amp;ei=40JfUfjrLqfl4AP2rYCgBA&amp;bvm=bv.44770516,d.dmg&amp;psig=AFQjCNFf-kuEqd2qwSf7gq7lklpOH0Sf3g&amp;ust=1365283933202933" TargetMode="External"/><Relationship Id="rId5" Type="http://schemas.openxmlformats.org/officeDocument/2006/relationships/image" Target="../media/image21.jpeg"/><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28.jp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32.jp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 Id="rId9" Type="http://schemas.openxmlformats.org/officeDocument/2006/relationships/image" Target="../media/image39.jpeg"/></Relationships>
</file>

<file path=ppt/slides/_rels/slide17.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40.png"/><Relationship Id="rId7" Type="http://schemas.openxmlformats.org/officeDocument/2006/relationships/image" Target="../media/image43.jp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2.jpg"/><Relationship Id="rId5" Type="http://schemas.openxmlformats.org/officeDocument/2006/relationships/image" Target="../media/image41.jpeg"/><Relationship Id="rId4" Type="http://schemas.openxmlformats.org/officeDocument/2006/relationships/hyperlink" Target="http://www.google.com/url?sa=i&amp;rct=j&amp;q=facebook+logo&amp;source=images&amp;cd=&amp;cad=rja&amp;docid=R__gpVyKSBWyxM&amp;tbnid=63WJyqPXKfzplM:&amp;ved=0CAUQjRw&amp;url=http://www.yellowdaymovie.com/2013/01/facebook-update/facebook-logo/&amp;ei=c0VfUe_HI9K24APmqYDYBQ&amp;bvm=bv.44770516,d.dmg&amp;psig=AFQjCNEnlN64AMlr_6nHAr0BbiVRhuLB4g&amp;ust=1365284593298656"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7.jpg"/></Relationships>
</file>

<file path=ppt/slides/_rels/slide22.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gif"/><Relationship Id="rId7"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jpg"/><Relationship Id="rId11" Type="http://schemas.openxmlformats.org/officeDocument/2006/relationships/image" Target="../media/image12.png"/><Relationship Id="rId5" Type="http://schemas.openxmlformats.org/officeDocument/2006/relationships/image" Target="../media/image6.jpg"/><Relationship Id="rId10"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10364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2400" y="3810000"/>
            <a:ext cx="8839200" cy="156966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txBody>
          <a:bodyPr wrap="square" rtlCol="0">
            <a:spAutoFit/>
          </a:bodyPr>
          <a:lstStyle/>
          <a:p>
            <a:r>
              <a:rPr lang="en-US" sz="9600" b="1" dirty="0" smtClean="0">
                <a:solidFill>
                  <a:srgbClr val="DECB7A"/>
                </a:solidFill>
                <a:effectLst>
                  <a:outerShdw blurRad="38100" dist="38100" dir="2700000" algn="tl">
                    <a:srgbClr val="000000">
                      <a:alpha val="43137"/>
                    </a:srgbClr>
                  </a:outerShdw>
                </a:effectLst>
                <a:latin typeface="Narkisim" pitchFamily="34" charset="-79"/>
                <a:cs typeface="Narkisim" pitchFamily="34" charset="-79"/>
              </a:rPr>
              <a:t>The Forces of Evil</a:t>
            </a:r>
            <a:endParaRPr lang="en-US" sz="9600" b="1" dirty="0">
              <a:solidFill>
                <a:srgbClr val="DECB7A"/>
              </a:solidFill>
              <a:effectLst>
                <a:outerShdw blurRad="38100" dist="38100" dir="2700000" algn="tl">
                  <a:srgbClr val="000000">
                    <a:alpha val="43137"/>
                  </a:srgbClr>
                </a:outerShdw>
              </a:effectLst>
              <a:latin typeface="Narkisim" pitchFamily="34" charset="-79"/>
              <a:cs typeface="Narkisim" pitchFamily="34" charset="-79"/>
            </a:endParaRPr>
          </a:p>
        </p:txBody>
      </p:sp>
    </p:spTree>
    <p:extLst>
      <p:ext uri="{BB962C8B-B14F-4D97-AF65-F5344CB8AC3E}">
        <p14:creationId xmlns:p14="http://schemas.microsoft.com/office/powerpoint/2010/main" val="39526349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TextBox 1"/>
          <p:cNvSpPr txBox="1"/>
          <p:nvPr/>
        </p:nvSpPr>
        <p:spPr>
          <a:xfrm>
            <a:off x="3390900" y="3167390"/>
            <a:ext cx="2362200" cy="523220"/>
          </a:xfrm>
          <a:prstGeom prst="rect">
            <a:avLst/>
          </a:prstGeom>
          <a:noFill/>
        </p:spPr>
        <p:txBody>
          <a:bodyPr wrap="square" rtlCol="0">
            <a:spAutoFit/>
          </a:bodyPr>
          <a:lstStyle/>
          <a:p>
            <a:r>
              <a:rPr lang="en-US" sz="2800" b="1" dirty="0" smtClean="0">
                <a:ln>
                  <a:solidFill>
                    <a:srgbClr val="800000"/>
                  </a:solidFill>
                </a:ln>
                <a:solidFill>
                  <a:srgbClr val="FF0000"/>
                </a:solidFill>
                <a:effectLst>
                  <a:outerShdw blurRad="38100" dist="38100" dir="2700000" algn="tl">
                    <a:srgbClr val="000000">
                      <a:alpha val="43137"/>
                    </a:srgbClr>
                  </a:outerShdw>
                </a:effectLst>
                <a:latin typeface="Lucida Console" pitchFamily="49" charset="0"/>
              </a:rPr>
              <a:t>Redefining</a:t>
            </a:r>
            <a:endParaRPr lang="en-US" b="1" dirty="0">
              <a:ln>
                <a:solidFill>
                  <a:srgbClr val="800000"/>
                </a:solidFill>
              </a:ln>
              <a:solidFill>
                <a:srgbClr val="FF0000"/>
              </a:solidFill>
              <a:effectLst>
                <a:outerShdw blurRad="38100" dist="38100" dir="2700000" algn="tl">
                  <a:srgbClr val="000000">
                    <a:alpha val="43137"/>
                  </a:srgbClr>
                </a:outerShdw>
              </a:effectLst>
              <a:latin typeface="Lucida Console" pitchFamily="49" charset="0"/>
            </a:endParaRPr>
          </a:p>
        </p:txBody>
      </p:sp>
      <p:sp>
        <p:nvSpPr>
          <p:cNvPr id="3" name="TextBox 2"/>
          <p:cNvSpPr txBox="1"/>
          <p:nvPr/>
        </p:nvSpPr>
        <p:spPr>
          <a:xfrm>
            <a:off x="152400" y="378767"/>
            <a:ext cx="4191000" cy="461665"/>
          </a:xfrm>
          <a:prstGeom prst="rect">
            <a:avLst/>
          </a:prstGeom>
          <a:solidFill>
            <a:srgbClr val="000000">
              <a:alpha val="50196"/>
            </a:srgbClr>
          </a:solidFill>
        </p:spPr>
        <p:txBody>
          <a:bodyPr wrap="square" rtlCol="0">
            <a:spAutoFit/>
          </a:bodyPr>
          <a:lstStyle/>
          <a:p>
            <a:r>
              <a:rPr lang="en-US" sz="2400" b="1" dirty="0" smtClean="0">
                <a:solidFill>
                  <a:schemeClr val="bg1"/>
                </a:solidFill>
                <a:effectLst>
                  <a:outerShdw blurRad="38100" dist="38100" dir="2700000" algn="tl">
                    <a:srgbClr val="000000">
                      <a:alpha val="43137"/>
                    </a:srgbClr>
                  </a:outerShdw>
                </a:effectLst>
              </a:rPr>
              <a:t>Marriage (A hyphenated word)</a:t>
            </a:r>
            <a:endParaRPr lang="en-US" sz="2400" b="1"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551595" y="3690610"/>
            <a:ext cx="8040810" cy="2369880"/>
          </a:xfrm>
          <a:prstGeom prst="rect">
            <a:avLst/>
          </a:prstGeom>
          <a:solidFill>
            <a:srgbClr val="FFFFFF">
              <a:alpha val="80000"/>
            </a:srgbClr>
          </a:solidFill>
        </p:spPr>
        <p:txBody>
          <a:bodyPr wrap="square" rtlCol="0">
            <a:spAutoFit/>
          </a:bodyPr>
          <a:lstStyle/>
          <a:p>
            <a:pPr algn="ctr"/>
            <a:r>
              <a:rPr lang="en-US" sz="2400" b="1" dirty="0" smtClean="0">
                <a:latin typeface="Arial" pitchFamily="34" charset="0"/>
                <a:cs typeface="Arial" pitchFamily="34" charset="0"/>
              </a:rPr>
              <a:t>Marriage can only be defined as between a man and woman:</a:t>
            </a:r>
          </a:p>
          <a:p>
            <a:endParaRPr lang="en-US" sz="2000" b="1" dirty="0" smtClean="0">
              <a:latin typeface="Times New Roman" pitchFamily="18" charset="0"/>
              <a:cs typeface="Times New Roman" pitchFamily="18" charset="0"/>
            </a:endParaRPr>
          </a:p>
          <a:p>
            <a:pPr marL="285750" indent="-285750">
              <a:buClr>
                <a:srgbClr val="FF0000"/>
              </a:buClr>
              <a:buSzPct val="150000"/>
              <a:buFont typeface="Wingdings" pitchFamily="2" charset="2"/>
              <a:buChar char="ü"/>
            </a:pPr>
            <a:r>
              <a:rPr lang="en-US" sz="2000" b="1" dirty="0" smtClean="0">
                <a:latin typeface="Times New Roman" pitchFamily="18" charset="0"/>
                <a:cs typeface="Times New Roman" pitchFamily="18" charset="0"/>
              </a:rPr>
              <a:t>“And </a:t>
            </a:r>
            <a:r>
              <a:rPr lang="en-US" sz="2000" b="1" dirty="0">
                <a:latin typeface="Times New Roman" pitchFamily="18" charset="0"/>
                <a:cs typeface="Times New Roman" pitchFamily="18" charset="0"/>
              </a:rPr>
              <a:t>Adam </a:t>
            </a:r>
            <a:r>
              <a:rPr lang="en-US" sz="2000" b="1" dirty="0" smtClean="0">
                <a:latin typeface="Times New Roman" pitchFamily="18" charset="0"/>
                <a:cs typeface="Times New Roman" pitchFamily="18" charset="0"/>
              </a:rPr>
              <a:t>said: This </a:t>
            </a:r>
            <a:r>
              <a:rPr lang="en-US" sz="2000" b="1" dirty="0">
                <a:latin typeface="Times New Roman" pitchFamily="18" charset="0"/>
                <a:cs typeface="Times New Roman" pitchFamily="18" charset="0"/>
              </a:rPr>
              <a:t>is now bone of my </a:t>
            </a:r>
            <a:r>
              <a:rPr lang="en-US" sz="2000" b="1" dirty="0" smtClean="0">
                <a:latin typeface="Times New Roman" pitchFamily="18" charset="0"/>
                <a:cs typeface="Times New Roman" pitchFamily="18" charset="0"/>
              </a:rPr>
              <a:t>bones and </a:t>
            </a:r>
            <a:r>
              <a:rPr lang="en-US" sz="2000" b="1" dirty="0">
                <a:latin typeface="Times New Roman" pitchFamily="18" charset="0"/>
                <a:cs typeface="Times New Roman" pitchFamily="18" charset="0"/>
              </a:rPr>
              <a:t>flesh of my flesh</a:t>
            </a:r>
            <a:r>
              <a:rPr lang="en-US" sz="2000" b="1" dirty="0" smtClean="0">
                <a:latin typeface="Times New Roman" pitchFamily="18" charset="0"/>
                <a:cs typeface="Times New Roman" pitchFamily="18" charset="0"/>
              </a:rPr>
              <a:t>; she </a:t>
            </a:r>
            <a:r>
              <a:rPr lang="en-US" sz="2000" b="1" dirty="0">
                <a:latin typeface="Times New Roman" pitchFamily="18" charset="0"/>
                <a:cs typeface="Times New Roman" pitchFamily="18" charset="0"/>
              </a:rPr>
              <a:t>shall be called </a:t>
            </a:r>
            <a:r>
              <a:rPr lang="en-US" sz="2000" b="1" u="sng" dirty="0" smtClean="0">
                <a:effectLst>
                  <a:outerShdw blurRad="38100" dist="38100" dir="2700000" algn="tl">
                    <a:srgbClr val="000000">
                      <a:alpha val="43137"/>
                    </a:srgbClr>
                  </a:outerShdw>
                </a:effectLst>
                <a:latin typeface="Times New Roman" pitchFamily="18" charset="0"/>
                <a:cs typeface="Times New Roman" pitchFamily="18" charset="0"/>
              </a:rPr>
              <a:t>woman</a:t>
            </a:r>
            <a:r>
              <a:rPr lang="en-US" sz="2000" b="1" dirty="0" smtClean="0">
                <a:latin typeface="Times New Roman" pitchFamily="18" charset="0"/>
                <a:cs typeface="Times New Roman" pitchFamily="18" charset="0"/>
              </a:rPr>
              <a:t>, because </a:t>
            </a:r>
            <a:r>
              <a:rPr lang="en-US" sz="2000" b="1" dirty="0">
                <a:latin typeface="Times New Roman" pitchFamily="18" charset="0"/>
                <a:cs typeface="Times New Roman" pitchFamily="18" charset="0"/>
              </a:rPr>
              <a:t>she was taken out of </a:t>
            </a:r>
            <a:r>
              <a:rPr lang="en-US" sz="2000" b="1" u="sng" dirty="0" smtClean="0">
                <a:effectLst>
                  <a:outerShdw blurRad="38100" dist="38100" dir="2700000" algn="tl">
                    <a:srgbClr val="000000">
                      <a:alpha val="43137"/>
                    </a:srgbClr>
                  </a:outerShdw>
                </a:effectLst>
                <a:latin typeface="Times New Roman" pitchFamily="18" charset="0"/>
                <a:cs typeface="Times New Roman" pitchFamily="18" charset="0"/>
              </a:rPr>
              <a:t>man</a:t>
            </a:r>
            <a:r>
              <a:rPr lang="en-US" sz="2000" b="1" dirty="0" smtClean="0">
                <a:latin typeface="Times New Roman" pitchFamily="18" charset="0"/>
                <a:cs typeface="Times New Roman" pitchFamily="18" charset="0"/>
              </a:rPr>
              <a:t>. Therefore </a:t>
            </a:r>
            <a:r>
              <a:rPr lang="en-US" sz="2000" b="1" dirty="0">
                <a:latin typeface="Times New Roman" pitchFamily="18" charset="0"/>
                <a:cs typeface="Times New Roman" pitchFamily="18" charset="0"/>
              </a:rPr>
              <a:t>a </a:t>
            </a:r>
            <a:r>
              <a:rPr lang="en-US" sz="2000" b="1" u="sng" dirty="0">
                <a:effectLst>
                  <a:outerShdw blurRad="38100" dist="38100" dir="2700000" algn="tl">
                    <a:srgbClr val="000000">
                      <a:alpha val="43137"/>
                    </a:srgbClr>
                  </a:outerShdw>
                </a:effectLst>
                <a:latin typeface="Times New Roman" pitchFamily="18" charset="0"/>
                <a:cs typeface="Times New Roman" pitchFamily="18" charset="0"/>
              </a:rPr>
              <a:t>man</a:t>
            </a:r>
            <a:r>
              <a:rPr lang="en-US" sz="2000" b="1" dirty="0">
                <a:latin typeface="Times New Roman" pitchFamily="18" charset="0"/>
                <a:cs typeface="Times New Roman" pitchFamily="18" charset="0"/>
              </a:rPr>
              <a:t> shall leave his father and mother and be joined to his </a:t>
            </a:r>
            <a:r>
              <a:rPr lang="en-US" sz="2000" b="1" u="sng" dirty="0">
                <a:effectLst>
                  <a:outerShdw blurRad="38100" dist="38100" dir="2700000" algn="tl">
                    <a:srgbClr val="000000">
                      <a:alpha val="43137"/>
                    </a:srgbClr>
                  </a:outerShdw>
                </a:effectLst>
                <a:latin typeface="Times New Roman" pitchFamily="18" charset="0"/>
                <a:cs typeface="Times New Roman" pitchFamily="18" charset="0"/>
              </a:rPr>
              <a:t>wife</a:t>
            </a:r>
            <a:r>
              <a:rPr lang="en-US" sz="2000" b="1" dirty="0">
                <a:latin typeface="Times New Roman" pitchFamily="18" charset="0"/>
                <a:cs typeface="Times New Roman" pitchFamily="18" charset="0"/>
              </a:rPr>
              <a:t>, and they shall become one flesh</a:t>
            </a:r>
            <a:r>
              <a:rPr lang="en-US" sz="2000" b="1" dirty="0" smtClean="0">
                <a:latin typeface="Times New Roman" pitchFamily="18" charset="0"/>
                <a:cs typeface="Times New Roman" pitchFamily="18" charset="0"/>
              </a:rPr>
              <a:t>.” (Genesis 2:23-24)</a:t>
            </a:r>
            <a:endParaRPr lang="en-US" sz="2000" b="1" dirty="0">
              <a:latin typeface="Times New Roman" pitchFamily="18" charset="0"/>
              <a:cs typeface="Times New Roman" pitchFamily="18" charset="0"/>
            </a:endParaRPr>
          </a:p>
        </p:txBody>
      </p:sp>
      <p:sp>
        <p:nvSpPr>
          <p:cNvPr id="6" name="TextBox 5"/>
          <p:cNvSpPr txBox="1"/>
          <p:nvPr/>
        </p:nvSpPr>
        <p:spPr>
          <a:xfrm>
            <a:off x="132303" y="990600"/>
            <a:ext cx="5596984" cy="461665"/>
          </a:xfrm>
          <a:prstGeom prst="rect">
            <a:avLst/>
          </a:prstGeom>
          <a:solidFill>
            <a:srgbClr val="000000">
              <a:alpha val="50196"/>
            </a:srgbClr>
          </a:solidFill>
        </p:spPr>
        <p:txBody>
          <a:bodyPr wrap="square" rtlCol="0">
            <a:spAutoFit/>
          </a:bodyPr>
          <a:lstStyle/>
          <a:p>
            <a:r>
              <a:rPr lang="en-US" sz="2400" b="1" dirty="0" smtClean="0">
                <a:solidFill>
                  <a:schemeClr val="bg1"/>
                </a:solidFill>
                <a:effectLst>
                  <a:outerShdw blurRad="38100" dist="38100" dir="2700000" algn="tl">
                    <a:srgbClr val="000000">
                      <a:alpha val="43137"/>
                    </a:srgbClr>
                  </a:outerShdw>
                </a:effectLst>
              </a:rPr>
              <a:t>Homosexuality (An act not an orientation)</a:t>
            </a:r>
            <a:endParaRPr lang="en-US" sz="2400" b="1"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551595" y="3690610"/>
            <a:ext cx="8040810" cy="2677656"/>
          </a:xfrm>
          <a:prstGeom prst="rect">
            <a:avLst/>
          </a:prstGeom>
          <a:solidFill>
            <a:srgbClr val="FFFFFF">
              <a:alpha val="80000"/>
            </a:srgbClr>
          </a:solidFill>
        </p:spPr>
        <p:txBody>
          <a:bodyPr wrap="square" rtlCol="0">
            <a:spAutoFit/>
          </a:bodyPr>
          <a:lstStyle/>
          <a:p>
            <a:pPr algn="ctr"/>
            <a:r>
              <a:rPr lang="en-US" sz="2400" b="1" dirty="0" smtClean="0">
                <a:latin typeface="Arial" pitchFamily="34" charset="0"/>
                <a:cs typeface="Arial" pitchFamily="34" charset="0"/>
              </a:rPr>
              <a:t>Marriage can only be defined as between a man and woman:</a:t>
            </a:r>
          </a:p>
          <a:p>
            <a:endParaRPr lang="en-US" sz="2000" b="1" dirty="0" smtClean="0">
              <a:latin typeface="Times New Roman" pitchFamily="18" charset="0"/>
              <a:cs typeface="Times New Roman" pitchFamily="18" charset="0"/>
            </a:endParaRPr>
          </a:p>
          <a:p>
            <a:pPr marL="285750" indent="-285750">
              <a:buClr>
                <a:srgbClr val="FF0000"/>
              </a:buClr>
              <a:buSzPct val="150000"/>
              <a:buFont typeface="Wingdings" pitchFamily="2" charset="2"/>
              <a:buChar char="ü"/>
            </a:pPr>
            <a:r>
              <a:rPr lang="en-US" sz="2000" b="1" dirty="0" smtClean="0">
                <a:latin typeface="Times New Roman" pitchFamily="18" charset="0"/>
                <a:cs typeface="Times New Roman" pitchFamily="18" charset="0"/>
              </a:rPr>
              <a:t>“Have </a:t>
            </a:r>
            <a:r>
              <a:rPr lang="en-US" sz="2000" b="1" dirty="0">
                <a:latin typeface="Times New Roman" pitchFamily="18" charset="0"/>
                <a:cs typeface="Times New Roman" pitchFamily="18" charset="0"/>
              </a:rPr>
              <a:t>you not read that He who </a:t>
            </a:r>
            <a:r>
              <a:rPr lang="en-US" sz="2000" b="1" dirty="0" smtClean="0">
                <a:latin typeface="Times New Roman" pitchFamily="18" charset="0"/>
                <a:cs typeface="Times New Roman" pitchFamily="18" charset="0"/>
              </a:rPr>
              <a:t>made </a:t>
            </a:r>
            <a:r>
              <a:rPr lang="en-US" sz="2000" b="1" dirty="0">
                <a:latin typeface="Times New Roman" pitchFamily="18" charset="0"/>
                <a:cs typeface="Times New Roman" pitchFamily="18" charset="0"/>
              </a:rPr>
              <a:t>them at the beginning </a:t>
            </a:r>
            <a:r>
              <a:rPr lang="en-US" sz="2000" b="1" dirty="0" smtClean="0">
                <a:latin typeface="Times New Roman" pitchFamily="18" charset="0"/>
                <a:cs typeface="Times New Roman" pitchFamily="18" charset="0"/>
              </a:rPr>
              <a:t>made </a:t>
            </a:r>
            <a:r>
              <a:rPr lang="en-US" sz="2000" b="1" dirty="0">
                <a:latin typeface="Times New Roman" pitchFamily="18" charset="0"/>
                <a:cs typeface="Times New Roman" pitchFamily="18" charset="0"/>
              </a:rPr>
              <a:t>them </a:t>
            </a:r>
            <a:r>
              <a:rPr lang="en-US" sz="2000" b="1" u="sng" dirty="0">
                <a:effectLst>
                  <a:outerShdw blurRad="38100" dist="38100" dir="2700000" algn="tl">
                    <a:srgbClr val="000000">
                      <a:alpha val="43137"/>
                    </a:srgbClr>
                  </a:outerShdw>
                </a:effectLst>
                <a:latin typeface="Times New Roman" pitchFamily="18" charset="0"/>
                <a:cs typeface="Times New Roman" pitchFamily="18" charset="0"/>
              </a:rPr>
              <a:t>male</a:t>
            </a:r>
            <a:r>
              <a:rPr lang="en-US" sz="2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000" b="1" dirty="0">
                <a:latin typeface="Times New Roman" pitchFamily="18" charset="0"/>
                <a:cs typeface="Times New Roman" pitchFamily="18" charset="0"/>
              </a:rPr>
              <a:t>and </a:t>
            </a:r>
            <a:r>
              <a:rPr lang="en-US" sz="2000" b="1" u="sng" dirty="0" smtClean="0">
                <a:effectLst>
                  <a:outerShdw blurRad="38100" dist="38100" dir="2700000" algn="tl">
                    <a:srgbClr val="000000">
                      <a:alpha val="43137"/>
                    </a:srgbClr>
                  </a:outerShdw>
                </a:effectLst>
                <a:latin typeface="Times New Roman" pitchFamily="18" charset="0"/>
                <a:cs typeface="Times New Roman" pitchFamily="18" charset="0"/>
              </a:rPr>
              <a:t>female</a:t>
            </a:r>
            <a:r>
              <a:rPr lang="en-US" sz="2000" b="1" dirty="0" smtClean="0">
                <a:latin typeface="Times New Roman" pitchFamily="18" charset="0"/>
                <a:cs typeface="Times New Roman" pitchFamily="18" charset="0"/>
              </a:rPr>
              <a:t>, and </a:t>
            </a:r>
            <a:r>
              <a:rPr lang="en-US" sz="2000" b="1" dirty="0">
                <a:latin typeface="Times New Roman" pitchFamily="18" charset="0"/>
                <a:cs typeface="Times New Roman" pitchFamily="18" charset="0"/>
              </a:rPr>
              <a:t>said, f</a:t>
            </a:r>
            <a:r>
              <a:rPr lang="en-US" sz="2000" b="1" dirty="0" smtClean="0">
                <a:latin typeface="Times New Roman" pitchFamily="18" charset="0"/>
                <a:cs typeface="Times New Roman" pitchFamily="18" charset="0"/>
              </a:rPr>
              <a:t>or </a:t>
            </a:r>
            <a:r>
              <a:rPr lang="en-US" sz="2000" b="1" dirty="0">
                <a:latin typeface="Times New Roman" pitchFamily="18" charset="0"/>
                <a:cs typeface="Times New Roman" pitchFamily="18" charset="0"/>
              </a:rPr>
              <a:t>this reason a </a:t>
            </a:r>
            <a:r>
              <a:rPr lang="en-US" sz="2000" b="1" u="sng" dirty="0">
                <a:effectLst>
                  <a:outerShdw blurRad="38100" dist="38100" dir="2700000" algn="tl">
                    <a:srgbClr val="000000">
                      <a:alpha val="43137"/>
                    </a:srgbClr>
                  </a:outerShdw>
                </a:effectLst>
                <a:latin typeface="Times New Roman" pitchFamily="18" charset="0"/>
                <a:cs typeface="Times New Roman" pitchFamily="18" charset="0"/>
              </a:rPr>
              <a:t>man</a:t>
            </a:r>
            <a:r>
              <a:rPr lang="en-US" sz="2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000" b="1" dirty="0">
                <a:latin typeface="Times New Roman" pitchFamily="18" charset="0"/>
                <a:cs typeface="Times New Roman" pitchFamily="18" charset="0"/>
              </a:rPr>
              <a:t>shall leave his father and mother and be joined to his </a:t>
            </a:r>
            <a:r>
              <a:rPr lang="en-US" sz="2000" b="1" u="sng" dirty="0">
                <a:effectLst>
                  <a:outerShdw blurRad="38100" dist="38100" dir="2700000" algn="tl">
                    <a:srgbClr val="000000">
                      <a:alpha val="43137"/>
                    </a:srgbClr>
                  </a:outerShdw>
                </a:effectLst>
                <a:latin typeface="Times New Roman" pitchFamily="18" charset="0"/>
                <a:cs typeface="Times New Roman" pitchFamily="18" charset="0"/>
              </a:rPr>
              <a:t>wife</a:t>
            </a:r>
            <a:r>
              <a:rPr lang="en-US" sz="2000" b="1" dirty="0">
                <a:latin typeface="Times New Roman" pitchFamily="18" charset="0"/>
                <a:cs typeface="Times New Roman" pitchFamily="18" charset="0"/>
              </a:rPr>
              <a:t>, and the two shall become one </a:t>
            </a:r>
            <a:r>
              <a:rPr lang="en-US" sz="2000" b="1" dirty="0" smtClean="0">
                <a:latin typeface="Times New Roman" pitchFamily="18" charset="0"/>
                <a:cs typeface="Times New Roman" pitchFamily="18" charset="0"/>
              </a:rPr>
              <a:t>flesh? So </a:t>
            </a:r>
            <a:r>
              <a:rPr lang="en-US" sz="2000" b="1" dirty="0">
                <a:latin typeface="Times New Roman" pitchFamily="18" charset="0"/>
                <a:cs typeface="Times New Roman" pitchFamily="18" charset="0"/>
              </a:rPr>
              <a:t>then, they are no longer two but one flesh</a:t>
            </a:r>
            <a:r>
              <a:rPr lang="en-US" sz="2000" b="1" dirty="0" smtClean="0">
                <a:latin typeface="Times New Roman" pitchFamily="18" charset="0"/>
                <a:cs typeface="Times New Roman" pitchFamily="18" charset="0"/>
              </a:rPr>
              <a:t>.”(Matthew 19:4-6)</a:t>
            </a:r>
            <a:endParaRPr lang="en-US" sz="2000" b="1" dirty="0">
              <a:latin typeface="Times New Roman" pitchFamily="18" charset="0"/>
              <a:cs typeface="Times New Roman" pitchFamily="18" charset="0"/>
            </a:endParaRPr>
          </a:p>
        </p:txBody>
      </p:sp>
      <p:sp>
        <p:nvSpPr>
          <p:cNvPr id="8" name="TextBox 7"/>
          <p:cNvSpPr txBox="1"/>
          <p:nvPr/>
        </p:nvSpPr>
        <p:spPr>
          <a:xfrm>
            <a:off x="551595" y="3690610"/>
            <a:ext cx="8040810" cy="2616101"/>
          </a:xfrm>
          <a:prstGeom prst="rect">
            <a:avLst/>
          </a:prstGeom>
          <a:solidFill>
            <a:srgbClr val="FFFFFF">
              <a:alpha val="80000"/>
            </a:srgbClr>
          </a:solidFill>
        </p:spPr>
        <p:txBody>
          <a:bodyPr wrap="square" rtlCol="0">
            <a:spAutoFit/>
          </a:bodyPr>
          <a:lstStyle/>
          <a:p>
            <a:pPr algn="ctr"/>
            <a:r>
              <a:rPr lang="en-US" sz="2400" b="1" dirty="0" smtClean="0">
                <a:latin typeface="Arial" pitchFamily="34" charset="0"/>
                <a:cs typeface="Arial" pitchFamily="34" charset="0"/>
              </a:rPr>
              <a:t>Paul addresses the orientation (thoughts):</a:t>
            </a:r>
          </a:p>
          <a:p>
            <a:endParaRPr lang="en-US" sz="2000" b="1" dirty="0" smtClean="0">
              <a:latin typeface="Times New Roman" pitchFamily="18" charset="0"/>
              <a:cs typeface="Times New Roman" pitchFamily="18" charset="0"/>
            </a:endParaRPr>
          </a:p>
          <a:p>
            <a:pPr marL="285750" indent="-285750">
              <a:buClr>
                <a:srgbClr val="FF0000"/>
              </a:buClr>
              <a:buSzPct val="150000"/>
              <a:buFont typeface="Wingdings" pitchFamily="2" charset="2"/>
              <a:buChar char="ü"/>
            </a:pPr>
            <a:r>
              <a:rPr lang="en-US" sz="2000" b="1" dirty="0">
                <a:latin typeface="Times New Roman" pitchFamily="18" charset="0"/>
                <a:cs typeface="Times New Roman" pitchFamily="18" charset="0"/>
              </a:rPr>
              <a:t>For this reason God gave them up to </a:t>
            </a:r>
            <a:r>
              <a:rPr lang="en-US" sz="2000" b="1" u="sng" dirty="0">
                <a:effectLst>
                  <a:outerShdw blurRad="38100" dist="38100" dir="2700000" algn="tl">
                    <a:srgbClr val="000000">
                      <a:alpha val="43137"/>
                    </a:srgbClr>
                  </a:outerShdw>
                </a:effectLst>
                <a:latin typeface="Times New Roman" pitchFamily="18" charset="0"/>
                <a:cs typeface="Times New Roman" pitchFamily="18" charset="0"/>
              </a:rPr>
              <a:t>vile passions</a:t>
            </a:r>
            <a:r>
              <a:rPr lang="en-US" sz="2000" b="1" dirty="0">
                <a:latin typeface="Times New Roman" pitchFamily="18" charset="0"/>
                <a:cs typeface="Times New Roman" pitchFamily="18" charset="0"/>
              </a:rPr>
              <a:t>. For even their women exchanged the natural use for what is against nature. </a:t>
            </a:r>
            <a:r>
              <a:rPr lang="en-US" sz="2000" b="1" dirty="0" smtClean="0">
                <a:latin typeface="Times New Roman" pitchFamily="18" charset="0"/>
                <a:cs typeface="Times New Roman" pitchFamily="18" charset="0"/>
              </a:rPr>
              <a:t>Likewise </a:t>
            </a:r>
            <a:r>
              <a:rPr lang="en-US" sz="2000" b="1" dirty="0">
                <a:latin typeface="Times New Roman" pitchFamily="18" charset="0"/>
                <a:cs typeface="Times New Roman" pitchFamily="18" charset="0"/>
              </a:rPr>
              <a:t>also the men, leaving the natural use of the woman, </a:t>
            </a:r>
            <a:r>
              <a:rPr lang="en-US" sz="2000" b="1" u="sng" dirty="0">
                <a:effectLst>
                  <a:outerShdw blurRad="38100" dist="38100" dir="2700000" algn="tl">
                    <a:srgbClr val="000000">
                      <a:alpha val="43137"/>
                    </a:srgbClr>
                  </a:outerShdw>
                </a:effectLst>
                <a:latin typeface="Times New Roman" pitchFamily="18" charset="0"/>
                <a:cs typeface="Times New Roman" pitchFamily="18" charset="0"/>
              </a:rPr>
              <a:t>burned in their lust </a:t>
            </a:r>
            <a:r>
              <a:rPr lang="en-US" sz="2000" b="1" dirty="0">
                <a:latin typeface="Times New Roman" pitchFamily="18" charset="0"/>
                <a:cs typeface="Times New Roman" pitchFamily="18" charset="0"/>
              </a:rPr>
              <a:t>for one another, men with men committing what is shameful, and receiving in themselves the penalty of their error which was due</a:t>
            </a:r>
            <a:r>
              <a:rPr lang="en-US" sz="2000" b="1" dirty="0" smtClean="0">
                <a:latin typeface="Times New Roman" pitchFamily="18" charset="0"/>
                <a:cs typeface="Times New Roman" pitchFamily="18" charset="0"/>
              </a:rPr>
              <a:t>. (Romans 1:26-27)</a:t>
            </a:r>
            <a:endParaRPr lang="en-US" sz="2000" b="1" dirty="0">
              <a:latin typeface="Times New Roman" pitchFamily="18" charset="0"/>
              <a:cs typeface="Times New Roman" pitchFamily="18" charset="0"/>
            </a:endParaRPr>
          </a:p>
        </p:txBody>
      </p:sp>
      <p:sp>
        <p:nvSpPr>
          <p:cNvPr id="10" name="TextBox 9"/>
          <p:cNvSpPr txBox="1"/>
          <p:nvPr/>
        </p:nvSpPr>
        <p:spPr>
          <a:xfrm>
            <a:off x="156116" y="1600200"/>
            <a:ext cx="4187284" cy="461665"/>
          </a:xfrm>
          <a:prstGeom prst="rect">
            <a:avLst/>
          </a:prstGeom>
          <a:solidFill>
            <a:srgbClr val="000000">
              <a:alpha val="50196"/>
            </a:srgbClr>
          </a:solidFill>
        </p:spPr>
        <p:txBody>
          <a:bodyPr wrap="square" rtlCol="0">
            <a:spAutoFit/>
          </a:bodyPr>
          <a:lstStyle/>
          <a:p>
            <a:r>
              <a:rPr lang="en-US" sz="2400" b="1" dirty="0" smtClean="0">
                <a:solidFill>
                  <a:schemeClr val="bg1"/>
                </a:solidFill>
                <a:effectLst>
                  <a:outerShdw blurRad="38100" dist="38100" dir="2700000" algn="tl">
                    <a:srgbClr val="000000">
                      <a:alpha val="43137"/>
                    </a:srgbClr>
                  </a:outerShdw>
                </a:effectLst>
              </a:rPr>
              <a:t>Family (Parent A and Parent B)</a:t>
            </a:r>
            <a:endParaRPr lang="en-US" sz="2400" b="1" dirty="0">
              <a:solidFill>
                <a:schemeClr val="bg1"/>
              </a:solidFill>
              <a:effectLst>
                <a:outerShdw blurRad="38100" dist="38100" dir="2700000" algn="tl">
                  <a:srgbClr val="000000">
                    <a:alpha val="43137"/>
                  </a:srgbClr>
                </a:outerShdw>
              </a:effectLst>
            </a:endParaRPr>
          </a:p>
        </p:txBody>
      </p:sp>
      <p:sp>
        <p:nvSpPr>
          <p:cNvPr id="11" name="TextBox 10"/>
          <p:cNvSpPr txBox="1"/>
          <p:nvPr/>
        </p:nvSpPr>
        <p:spPr>
          <a:xfrm>
            <a:off x="551595" y="3690610"/>
            <a:ext cx="8040810" cy="2000548"/>
          </a:xfrm>
          <a:prstGeom prst="rect">
            <a:avLst/>
          </a:prstGeom>
          <a:solidFill>
            <a:srgbClr val="FFFFFF">
              <a:alpha val="80000"/>
            </a:srgbClr>
          </a:solidFill>
        </p:spPr>
        <p:txBody>
          <a:bodyPr wrap="square" rtlCol="0">
            <a:spAutoFit/>
          </a:bodyPr>
          <a:lstStyle/>
          <a:p>
            <a:pPr algn="ctr"/>
            <a:r>
              <a:rPr lang="en-US" sz="2400" b="1" dirty="0" smtClean="0">
                <a:latin typeface="Arial" pitchFamily="34" charset="0"/>
                <a:cs typeface="Arial" pitchFamily="34" charset="0"/>
              </a:rPr>
              <a:t>Children are to be raised by a father and a mother:</a:t>
            </a:r>
          </a:p>
          <a:p>
            <a:endParaRPr lang="en-US" sz="2000" b="1" dirty="0" smtClean="0">
              <a:latin typeface="Times New Roman" pitchFamily="18" charset="0"/>
              <a:cs typeface="Times New Roman" pitchFamily="18" charset="0"/>
            </a:endParaRPr>
          </a:p>
          <a:p>
            <a:pPr marL="285750" indent="-285750">
              <a:buClr>
                <a:srgbClr val="FF0000"/>
              </a:buClr>
              <a:buSzPct val="150000"/>
              <a:buFont typeface="Wingdings" pitchFamily="2" charset="2"/>
              <a:buChar char="ü"/>
            </a:pPr>
            <a:r>
              <a:rPr lang="en-US" sz="2000" b="1" dirty="0">
                <a:latin typeface="Times New Roman" pitchFamily="18" charset="0"/>
                <a:cs typeface="Times New Roman" pitchFamily="18" charset="0"/>
              </a:rPr>
              <a:t>So God created man in His own image; in the image of God He created him; </a:t>
            </a:r>
            <a:r>
              <a:rPr lang="en-US" sz="2000" b="1" u="sng" dirty="0">
                <a:effectLst>
                  <a:outerShdw blurRad="38100" dist="38100" dir="2700000" algn="tl">
                    <a:srgbClr val="000000">
                      <a:alpha val="43137"/>
                    </a:srgbClr>
                  </a:outerShdw>
                </a:effectLst>
                <a:latin typeface="Times New Roman" pitchFamily="18" charset="0"/>
                <a:cs typeface="Times New Roman" pitchFamily="18" charset="0"/>
              </a:rPr>
              <a:t>male</a:t>
            </a:r>
            <a:r>
              <a:rPr lang="en-US" sz="2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000" b="1" dirty="0">
                <a:latin typeface="Times New Roman" pitchFamily="18" charset="0"/>
                <a:cs typeface="Times New Roman" pitchFamily="18" charset="0"/>
              </a:rPr>
              <a:t>and </a:t>
            </a:r>
            <a:r>
              <a:rPr lang="en-US" sz="2000" b="1" u="sng" dirty="0">
                <a:effectLst>
                  <a:outerShdw blurRad="38100" dist="38100" dir="2700000" algn="tl">
                    <a:srgbClr val="000000">
                      <a:alpha val="43137"/>
                    </a:srgbClr>
                  </a:outerShdw>
                </a:effectLst>
                <a:latin typeface="Times New Roman" pitchFamily="18" charset="0"/>
                <a:cs typeface="Times New Roman" pitchFamily="18" charset="0"/>
              </a:rPr>
              <a:t>female</a:t>
            </a:r>
            <a:r>
              <a:rPr lang="en-US" sz="2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000" b="1" dirty="0">
                <a:latin typeface="Times New Roman" pitchFamily="18" charset="0"/>
                <a:cs typeface="Times New Roman" pitchFamily="18" charset="0"/>
              </a:rPr>
              <a:t>He created them. </a:t>
            </a:r>
            <a:r>
              <a:rPr lang="en-US" sz="2000" b="1" dirty="0" smtClean="0">
                <a:latin typeface="Times New Roman" pitchFamily="18" charset="0"/>
                <a:cs typeface="Times New Roman" pitchFamily="18" charset="0"/>
              </a:rPr>
              <a:t>Then </a:t>
            </a:r>
            <a:r>
              <a:rPr lang="en-US" sz="2000" b="1" dirty="0">
                <a:latin typeface="Times New Roman" pitchFamily="18" charset="0"/>
                <a:cs typeface="Times New Roman" pitchFamily="18" charset="0"/>
              </a:rPr>
              <a:t>God blessed </a:t>
            </a:r>
            <a:r>
              <a:rPr lang="en-US" sz="2000" b="1" u="sng" dirty="0">
                <a:effectLst>
                  <a:outerShdw blurRad="38100" dist="38100" dir="2700000" algn="tl">
                    <a:srgbClr val="000000">
                      <a:alpha val="43137"/>
                    </a:srgbClr>
                  </a:outerShdw>
                </a:effectLst>
                <a:latin typeface="Times New Roman" pitchFamily="18" charset="0"/>
                <a:cs typeface="Times New Roman" pitchFamily="18" charset="0"/>
              </a:rPr>
              <a:t>them</a:t>
            </a:r>
            <a:r>
              <a:rPr lang="en-US" sz="2000" b="1" dirty="0">
                <a:latin typeface="Times New Roman" pitchFamily="18" charset="0"/>
                <a:cs typeface="Times New Roman" pitchFamily="18" charset="0"/>
              </a:rPr>
              <a:t>, and God said to </a:t>
            </a:r>
            <a:r>
              <a:rPr lang="en-US" sz="2000" b="1" u="sng" dirty="0">
                <a:effectLst>
                  <a:outerShdw blurRad="38100" dist="38100" dir="2700000" algn="tl">
                    <a:srgbClr val="000000">
                      <a:alpha val="43137"/>
                    </a:srgbClr>
                  </a:outerShdw>
                </a:effectLst>
                <a:latin typeface="Times New Roman" pitchFamily="18" charset="0"/>
                <a:cs typeface="Times New Roman" pitchFamily="18" charset="0"/>
              </a:rPr>
              <a:t>them</a:t>
            </a:r>
            <a:r>
              <a:rPr lang="en-US" sz="2000" b="1" dirty="0">
                <a:latin typeface="Times New Roman" pitchFamily="18" charset="0"/>
                <a:cs typeface="Times New Roman" pitchFamily="18" charset="0"/>
              </a:rPr>
              <a:t>, b</a:t>
            </a:r>
            <a:r>
              <a:rPr lang="en-US" sz="2000" b="1" dirty="0" smtClean="0">
                <a:latin typeface="Times New Roman" pitchFamily="18" charset="0"/>
                <a:cs typeface="Times New Roman" pitchFamily="18" charset="0"/>
              </a:rPr>
              <a:t>e </a:t>
            </a:r>
            <a:r>
              <a:rPr lang="en-US" sz="2000" b="1" dirty="0">
                <a:latin typeface="Times New Roman" pitchFamily="18" charset="0"/>
                <a:cs typeface="Times New Roman" pitchFamily="18" charset="0"/>
              </a:rPr>
              <a:t>fruitful and </a:t>
            </a:r>
            <a:r>
              <a:rPr lang="en-US" sz="2000" b="1" u="sng" dirty="0">
                <a:effectLst>
                  <a:outerShdw blurRad="38100" dist="38100" dir="2700000" algn="tl">
                    <a:srgbClr val="000000">
                      <a:alpha val="43137"/>
                    </a:srgbClr>
                  </a:outerShdw>
                </a:effectLst>
                <a:latin typeface="Times New Roman" pitchFamily="18" charset="0"/>
                <a:cs typeface="Times New Roman" pitchFamily="18" charset="0"/>
              </a:rPr>
              <a:t>multiply</a:t>
            </a:r>
            <a:r>
              <a:rPr lang="en-US" sz="2000" b="1" dirty="0">
                <a:latin typeface="Times New Roman" pitchFamily="18" charset="0"/>
                <a:cs typeface="Times New Roman" pitchFamily="18" charset="0"/>
              </a:rPr>
              <a:t>; fill the earth and subdue </a:t>
            </a:r>
            <a:r>
              <a:rPr lang="en-US" sz="2000" b="1" dirty="0" smtClean="0">
                <a:latin typeface="Times New Roman" pitchFamily="18" charset="0"/>
                <a:cs typeface="Times New Roman" pitchFamily="18" charset="0"/>
              </a:rPr>
              <a:t>it . . . (Genesis 1:27-28)</a:t>
            </a:r>
            <a:endParaRPr lang="en-US" sz="2000" b="1" dirty="0">
              <a:latin typeface="Times New Roman" pitchFamily="18" charset="0"/>
              <a:cs typeface="Times New Roman" pitchFamily="18" charset="0"/>
            </a:endParaRPr>
          </a:p>
        </p:txBody>
      </p:sp>
      <p:sp>
        <p:nvSpPr>
          <p:cNvPr id="13" name="TextBox 12"/>
          <p:cNvSpPr txBox="1"/>
          <p:nvPr/>
        </p:nvSpPr>
        <p:spPr>
          <a:xfrm>
            <a:off x="154258" y="2209800"/>
            <a:ext cx="4187284" cy="461665"/>
          </a:xfrm>
          <a:prstGeom prst="rect">
            <a:avLst/>
          </a:prstGeom>
          <a:solidFill>
            <a:srgbClr val="000000">
              <a:alpha val="50196"/>
            </a:srgbClr>
          </a:solidFill>
        </p:spPr>
        <p:txBody>
          <a:bodyPr wrap="square" rtlCol="0">
            <a:spAutoFit/>
          </a:bodyPr>
          <a:lstStyle/>
          <a:p>
            <a:r>
              <a:rPr lang="en-US" sz="2400" b="1" dirty="0" smtClean="0">
                <a:solidFill>
                  <a:schemeClr val="bg1"/>
                </a:solidFill>
                <a:effectLst>
                  <a:outerShdw blurRad="38100" dist="38100" dir="2700000" algn="tl">
                    <a:srgbClr val="000000">
                      <a:alpha val="43137"/>
                    </a:srgbClr>
                  </a:outerShdw>
                </a:effectLst>
              </a:rPr>
              <a:t>Born homosexual—not Choose</a:t>
            </a:r>
            <a:endParaRPr lang="en-US" sz="2400" b="1" dirty="0">
              <a:solidFill>
                <a:schemeClr val="bg1"/>
              </a:solidFill>
              <a:effectLst>
                <a:outerShdw blurRad="38100" dist="38100" dir="2700000" algn="tl">
                  <a:srgbClr val="000000">
                    <a:alpha val="43137"/>
                  </a:srgbClr>
                </a:outerShdw>
              </a:effectLst>
            </a:endParaRPr>
          </a:p>
        </p:txBody>
      </p:sp>
      <p:sp>
        <p:nvSpPr>
          <p:cNvPr id="14" name="TextBox 13"/>
          <p:cNvSpPr txBox="1"/>
          <p:nvPr/>
        </p:nvSpPr>
        <p:spPr>
          <a:xfrm>
            <a:off x="551595" y="3690610"/>
            <a:ext cx="8040810" cy="2923877"/>
          </a:xfrm>
          <a:prstGeom prst="rect">
            <a:avLst/>
          </a:prstGeom>
          <a:solidFill>
            <a:srgbClr val="FFFFFF">
              <a:alpha val="80000"/>
            </a:srgbClr>
          </a:solidFill>
        </p:spPr>
        <p:txBody>
          <a:bodyPr wrap="square" rtlCol="0">
            <a:spAutoFit/>
          </a:bodyPr>
          <a:lstStyle/>
          <a:p>
            <a:pPr algn="ctr"/>
            <a:r>
              <a:rPr lang="en-US" sz="2400" b="1" dirty="0" smtClean="0">
                <a:latin typeface="Arial" pitchFamily="34" charset="0"/>
                <a:cs typeface="Arial" pitchFamily="34" charset="0"/>
              </a:rPr>
              <a:t>Homosexuality is a Choice that can be Repented of:</a:t>
            </a:r>
          </a:p>
          <a:p>
            <a:endParaRPr lang="en-US" sz="2000" b="1" dirty="0" smtClean="0">
              <a:latin typeface="Times New Roman" pitchFamily="18" charset="0"/>
              <a:cs typeface="Times New Roman" pitchFamily="18" charset="0"/>
            </a:endParaRPr>
          </a:p>
          <a:p>
            <a:pPr marL="285750" indent="-285750">
              <a:buClr>
                <a:srgbClr val="FF0000"/>
              </a:buClr>
              <a:buSzPct val="150000"/>
              <a:buFont typeface="Wingdings" pitchFamily="2" charset="2"/>
              <a:buChar char="ü"/>
            </a:pPr>
            <a:r>
              <a:rPr lang="en-US" sz="2000" b="1" dirty="0">
                <a:latin typeface="Times New Roman" pitchFamily="18" charset="0"/>
                <a:cs typeface="Times New Roman" pitchFamily="18" charset="0"/>
              </a:rPr>
              <a:t>Do you not know that the unrighteous will not inherit the kingdom of God? Do not be deceived. Neither fornicators, nor idolaters, nor adulterers, nor </a:t>
            </a:r>
            <a:r>
              <a:rPr lang="en-US" sz="2000" b="1" u="sng" dirty="0" smtClean="0">
                <a:effectLst>
                  <a:outerShdw blurRad="38100" dist="38100" dir="2700000" algn="tl">
                    <a:srgbClr val="000000">
                      <a:alpha val="43137"/>
                    </a:srgbClr>
                  </a:outerShdw>
                </a:effectLst>
                <a:latin typeface="Times New Roman" pitchFamily="18" charset="0"/>
                <a:cs typeface="Times New Roman" pitchFamily="18" charset="0"/>
              </a:rPr>
              <a:t>homosexuals</a:t>
            </a:r>
            <a:r>
              <a:rPr lang="en-US" sz="2000" b="1" dirty="0" smtClean="0">
                <a:latin typeface="Times New Roman" pitchFamily="18" charset="0"/>
                <a:cs typeface="Times New Roman" pitchFamily="18" charset="0"/>
              </a:rPr>
              <a:t>, nor </a:t>
            </a:r>
            <a:r>
              <a:rPr lang="en-US" sz="2000" b="1" u="sng" dirty="0">
                <a:effectLst>
                  <a:outerShdw blurRad="38100" dist="38100" dir="2700000" algn="tl">
                    <a:srgbClr val="000000">
                      <a:alpha val="43137"/>
                    </a:srgbClr>
                  </a:outerShdw>
                </a:effectLst>
                <a:latin typeface="Times New Roman" pitchFamily="18" charset="0"/>
                <a:cs typeface="Times New Roman" pitchFamily="18" charset="0"/>
              </a:rPr>
              <a:t>sodomites</a:t>
            </a:r>
            <a:r>
              <a:rPr lang="en-US" sz="2000" b="1" dirty="0">
                <a:latin typeface="Times New Roman" pitchFamily="18" charset="0"/>
                <a:cs typeface="Times New Roman" pitchFamily="18" charset="0"/>
              </a:rPr>
              <a:t>,  </a:t>
            </a:r>
            <a:r>
              <a:rPr lang="en-US" sz="2000" b="1" dirty="0" smtClean="0">
                <a:latin typeface="Times New Roman" pitchFamily="18" charset="0"/>
                <a:cs typeface="Times New Roman" pitchFamily="18" charset="0"/>
              </a:rPr>
              <a:t>nor </a:t>
            </a:r>
            <a:r>
              <a:rPr lang="en-US" sz="2000" b="1" dirty="0">
                <a:latin typeface="Times New Roman" pitchFamily="18" charset="0"/>
                <a:cs typeface="Times New Roman" pitchFamily="18" charset="0"/>
              </a:rPr>
              <a:t>thieves, nor covetous, nor drunkards, nor revilers, nor extortioners will inherit the kingdom of God.  </a:t>
            </a:r>
            <a:r>
              <a:rPr lang="en-US" sz="2000" b="1" u="sng" dirty="0" smtClean="0">
                <a:effectLst>
                  <a:outerShdw blurRad="38100" dist="38100" dir="2700000" algn="tl">
                    <a:srgbClr val="000000">
                      <a:alpha val="43137"/>
                    </a:srgbClr>
                  </a:outerShdw>
                </a:effectLst>
                <a:latin typeface="Times New Roman" pitchFamily="18" charset="0"/>
                <a:cs typeface="Times New Roman" pitchFamily="18" charset="0"/>
              </a:rPr>
              <a:t>And </a:t>
            </a:r>
            <a:r>
              <a:rPr lang="en-US" sz="2000" b="1" u="sng" dirty="0">
                <a:effectLst>
                  <a:outerShdw blurRad="38100" dist="38100" dir="2700000" algn="tl">
                    <a:srgbClr val="000000">
                      <a:alpha val="43137"/>
                    </a:srgbClr>
                  </a:outerShdw>
                </a:effectLst>
                <a:latin typeface="Times New Roman" pitchFamily="18" charset="0"/>
                <a:cs typeface="Times New Roman" pitchFamily="18" charset="0"/>
              </a:rPr>
              <a:t>such were some of you</a:t>
            </a:r>
            <a:r>
              <a:rPr lang="en-US" sz="2000" b="1" dirty="0">
                <a:latin typeface="Times New Roman" pitchFamily="18" charset="0"/>
                <a:cs typeface="Times New Roman" pitchFamily="18" charset="0"/>
              </a:rPr>
              <a:t>. But you were </a:t>
            </a:r>
            <a:r>
              <a:rPr lang="en-US" sz="2000" b="1" u="sng" dirty="0">
                <a:effectLst>
                  <a:outerShdw blurRad="38100" dist="38100" dir="2700000" algn="tl">
                    <a:srgbClr val="000000">
                      <a:alpha val="43137"/>
                    </a:srgbClr>
                  </a:outerShdw>
                </a:effectLst>
                <a:latin typeface="Times New Roman" pitchFamily="18" charset="0"/>
                <a:cs typeface="Times New Roman" pitchFamily="18" charset="0"/>
              </a:rPr>
              <a:t>washed</a:t>
            </a:r>
            <a:r>
              <a:rPr lang="en-US" sz="2000" b="1" dirty="0">
                <a:latin typeface="Times New Roman" pitchFamily="18" charset="0"/>
                <a:cs typeface="Times New Roman" pitchFamily="18" charset="0"/>
              </a:rPr>
              <a:t>, but you were </a:t>
            </a:r>
            <a:r>
              <a:rPr lang="en-US" sz="2000" b="1" u="sng" dirty="0">
                <a:effectLst>
                  <a:outerShdw blurRad="38100" dist="38100" dir="2700000" algn="tl">
                    <a:srgbClr val="000000">
                      <a:alpha val="43137"/>
                    </a:srgbClr>
                  </a:outerShdw>
                </a:effectLst>
                <a:latin typeface="Times New Roman" pitchFamily="18" charset="0"/>
                <a:cs typeface="Times New Roman" pitchFamily="18" charset="0"/>
              </a:rPr>
              <a:t>sanctified</a:t>
            </a:r>
            <a:r>
              <a:rPr lang="en-US" sz="2000" b="1" dirty="0">
                <a:latin typeface="Times New Roman" pitchFamily="18" charset="0"/>
                <a:cs typeface="Times New Roman" pitchFamily="18" charset="0"/>
              </a:rPr>
              <a:t>, but you were </a:t>
            </a:r>
            <a:r>
              <a:rPr lang="en-US" sz="2000" b="1" u="sng" dirty="0">
                <a:effectLst>
                  <a:outerShdw blurRad="38100" dist="38100" dir="2700000" algn="tl">
                    <a:srgbClr val="000000">
                      <a:alpha val="43137"/>
                    </a:srgbClr>
                  </a:outerShdw>
                </a:effectLst>
                <a:latin typeface="Times New Roman" pitchFamily="18" charset="0"/>
                <a:cs typeface="Times New Roman" pitchFamily="18" charset="0"/>
              </a:rPr>
              <a:t>justified</a:t>
            </a:r>
            <a:r>
              <a:rPr lang="en-US" sz="2000" b="1" dirty="0">
                <a:latin typeface="Times New Roman" pitchFamily="18" charset="0"/>
                <a:cs typeface="Times New Roman" pitchFamily="18" charset="0"/>
              </a:rPr>
              <a:t> in the name of the Lord Jesus and by the Spirit of our God</a:t>
            </a:r>
            <a:r>
              <a:rPr lang="en-US" sz="2000" b="1" dirty="0" smtClean="0">
                <a:latin typeface="Times New Roman" pitchFamily="18" charset="0"/>
                <a:cs typeface="Times New Roman" pitchFamily="18" charset="0"/>
              </a:rPr>
              <a:t>. (1 Corinthians 6:9-11)</a:t>
            </a:r>
            <a:endParaRPr lang="en-US" sz="2000" b="1" dirty="0">
              <a:latin typeface="Times New Roman" pitchFamily="18" charset="0"/>
              <a:cs typeface="Times New Roman" pitchFamily="18" charset="0"/>
            </a:endParaRPr>
          </a:p>
        </p:txBody>
      </p:sp>
      <p:pic>
        <p:nvPicPr>
          <p:cNvPr id="15" name="Picture 2" descr="http://www.leadershipsuccesssummit.com/wp-content/uploads/2011/08/NO-sign.jpg">
            <a:hlinkClick r:id="rId4"/>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6800" y="1987798"/>
            <a:ext cx="1377472" cy="106449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leadershipsuccesssummit.com/wp-content/uploads/2011/08/NO-sign.jpg">
            <a:hlinkClick r:id="rId4"/>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28800" y="77350"/>
            <a:ext cx="1377472" cy="10644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leadershipsuccesssummit.com/wp-content/uploads/2011/08/NO-sign.jpg">
            <a:hlinkClick r:id="rId4"/>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12534" y="685800"/>
            <a:ext cx="1377472" cy="106449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leadershipsuccesssummit.com/wp-content/uploads/2011/08/NO-sign.jpg">
            <a:hlinkClick r:id="rId4"/>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5000" y="1295400"/>
            <a:ext cx="1377472" cy="1064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242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grpId="1" nodeType="clickEffect">
                                  <p:stCondLst>
                                    <p:cond delay="0"/>
                                  </p:stCondLst>
                                  <p:childTnLst>
                                    <p:animEffect transition="out" filter="circle(out)">
                                      <p:cBhvr>
                                        <p:cTn id="16" dur="2000"/>
                                        <p:tgtEl>
                                          <p:spTgt spid="4"/>
                                        </p:tgtEl>
                                      </p:cBhvr>
                                    </p:animEffect>
                                    <p:set>
                                      <p:cBhvr>
                                        <p:cTn id="17" dur="1" fill="hold">
                                          <p:stCondLst>
                                            <p:cond delay="1999"/>
                                          </p:stCondLst>
                                        </p:cTn>
                                        <p:tgtEl>
                                          <p:spTgt spid="4"/>
                                        </p:tgtEl>
                                        <p:attrNameLst>
                                          <p:attrName>style.visibility</p:attrName>
                                        </p:attrNameLst>
                                      </p:cBhvr>
                                      <p:to>
                                        <p:strVal val="hidden"/>
                                      </p:to>
                                    </p:set>
                                  </p:childTnLst>
                                </p:cTn>
                              </p:par>
                              <p:par>
                                <p:cTn id="18" presetID="6" presetClass="entr" presetSubtype="16"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2000"/>
                                        <p:tgtEl>
                                          <p:spTgt spid="7"/>
                                        </p:tgtEl>
                                      </p:cBhvr>
                                    </p:animEffect>
                                  </p:childTnLst>
                                </p:cTn>
                              </p:par>
                            </p:childTnLst>
                          </p:cTn>
                        </p:par>
                        <p:par>
                          <p:cTn id="21" fill="hold">
                            <p:stCondLst>
                              <p:cond delay="2000"/>
                            </p:stCondLst>
                            <p:childTnLst>
                              <p:par>
                                <p:cTn id="22" presetID="6" presetClass="entr" presetSubtype="16" fill="hold" nodeType="after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circle(in)">
                                      <p:cBhvr>
                                        <p:cTn id="24" dur="2000"/>
                                        <p:tgtEl>
                                          <p:spTgt spid="102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2000"/>
                                        <p:tgtEl>
                                          <p:spTgt spid="6"/>
                                        </p:tgtEl>
                                      </p:cBhvr>
                                    </p:animEffect>
                                  </p:childTnLst>
                                </p:cTn>
                              </p:par>
                              <p:par>
                                <p:cTn id="30" presetID="6" presetClass="exit" presetSubtype="32" fill="hold" grpId="1" nodeType="withEffect">
                                  <p:stCondLst>
                                    <p:cond delay="0"/>
                                  </p:stCondLst>
                                  <p:childTnLst>
                                    <p:animEffect transition="out" filter="circle(out)">
                                      <p:cBhvr>
                                        <p:cTn id="31" dur="2000"/>
                                        <p:tgtEl>
                                          <p:spTgt spid="7"/>
                                        </p:tgtEl>
                                      </p:cBhvr>
                                    </p:animEffect>
                                    <p:set>
                                      <p:cBhvr>
                                        <p:cTn id="32" dur="1" fill="hold">
                                          <p:stCondLst>
                                            <p:cond delay="1999"/>
                                          </p:stCondLst>
                                        </p:cTn>
                                        <p:tgtEl>
                                          <p:spTgt spid="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ircle(in)">
                                      <p:cBhvr>
                                        <p:cTn id="37" dur="2000"/>
                                        <p:tgtEl>
                                          <p:spTgt spid="8"/>
                                        </p:tgtEl>
                                      </p:cBhvr>
                                    </p:animEffect>
                                  </p:childTnLst>
                                </p:cTn>
                              </p:par>
                            </p:childTnLst>
                          </p:cTn>
                        </p:par>
                        <p:par>
                          <p:cTn id="38" fill="hold">
                            <p:stCondLst>
                              <p:cond delay="2000"/>
                            </p:stCondLst>
                            <p:childTnLst>
                              <p:par>
                                <p:cTn id="39" presetID="6"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circle(in)">
                                      <p:cBhvr>
                                        <p:cTn id="41" dur="20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2000"/>
                                        <p:tgtEl>
                                          <p:spTgt spid="10"/>
                                        </p:tgtEl>
                                      </p:cBhvr>
                                    </p:animEffect>
                                  </p:childTnLst>
                                </p:cTn>
                              </p:par>
                              <p:par>
                                <p:cTn id="47" presetID="6" presetClass="exit" presetSubtype="32" fill="hold" grpId="1" nodeType="withEffect">
                                  <p:stCondLst>
                                    <p:cond delay="0"/>
                                  </p:stCondLst>
                                  <p:childTnLst>
                                    <p:animEffect transition="out" filter="circle(out)">
                                      <p:cBhvr>
                                        <p:cTn id="48" dur="2000"/>
                                        <p:tgtEl>
                                          <p:spTgt spid="8"/>
                                        </p:tgtEl>
                                      </p:cBhvr>
                                    </p:animEffect>
                                    <p:set>
                                      <p:cBhvr>
                                        <p:cTn id="49" dur="1" fill="hold">
                                          <p:stCondLst>
                                            <p:cond delay="1999"/>
                                          </p:stCondLst>
                                        </p:cTn>
                                        <p:tgtEl>
                                          <p:spTgt spid="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circle(in)">
                                      <p:cBhvr>
                                        <p:cTn id="54" dur="2000"/>
                                        <p:tgtEl>
                                          <p:spTgt spid="11"/>
                                        </p:tgtEl>
                                      </p:cBhvr>
                                    </p:animEffect>
                                  </p:childTnLst>
                                </p:cTn>
                              </p:par>
                            </p:childTnLst>
                          </p:cTn>
                        </p:par>
                        <p:par>
                          <p:cTn id="55" fill="hold">
                            <p:stCondLst>
                              <p:cond delay="2000"/>
                            </p:stCondLst>
                            <p:childTnLst>
                              <p:par>
                                <p:cTn id="56" presetID="6" presetClass="entr" presetSubtype="16" fill="hold"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circle(in)">
                                      <p:cBhvr>
                                        <p:cTn id="58" dur="20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wipe(left)">
                                      <p:cBhvr>
                                        <p:cTn id="63" dur="2000"/>
                                        <p:tgtEl>
                                          <p:spTgt spid="13"/>
                                        </p:tgtEl>
                                      </p:cBhvr>
                                    </p:animEffect>
                                  </p:childTnLst>
                                </p:cTn>
                              </p:par>
                              <p:par>
                                <p:cTn id="64" presetID="6" presetClass="exit" presetSubtype="32" fill="hold" grpId="1" nodeType="withEffect">
                                  <p:stCondLst>
                                    <p:cond delay="0"/>
                                  </p:stCondLst>
                                  <p:childTnLst>
                                    <p:animEffect transition="out" filter="circle(out)">
                                      <p:cBhvr>
                                        <p:cTn id="65" dur="2000"/>
                                        <p:tgtEl>
                                          <p:spTgt spid="11"/>
                                        </p:tgtEl>
                                      </p:cBhvr>
                                    </p:animEffect>
                                    <p:set>
                                      <p:cBhvr>
                                        <p:cTn id="66" dur="1" fill="hold">
                                          <p:stCondLst>
                                            <p:cond delay="1999"/>
                                          </p:stCondLst>
                                        </p:cTn>
                                        <p:tgtEl>
                                          <p:spTgt spid="11"/>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6" presetClass="entr" presetSubtype="16"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circle(in)">
                                      <p:cBhvr>
                                        <p:cTn id="71" dur="2000"/>
                                        <p:tgtEl>
                                          <p:spTgt spid="14"/>
                                        </p:tgtEl>
                                      </p:cBhvr>
                                    </p:animEffect>
                                  </p:childTnLst>
                                </p:cTn>
                              </p:par>
                            </p:childTnLst>
                          </p:cTn>
                        </p:par>
                        <p:par>
                          <p:cTn id="72" fill="hold">
                            <p:stCondLst>
                              <p:cond delay="2000"/>
                            </p:stCondLst>
                            <p:childTnLst>
                              <p:par>
                                <p:cTn id="73" presetID="6"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circle(in)">
                                      <p:cBhvr>
                                        <p:cTn id="75"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6" grpId="0" animBg="1"/>
      <p:bldP spid="7" grpId="0" animBg="1"/>
      <p:bldP spid="7" grpId="1" animBg="1"/>
      <p:bldP spid="8" grpId="0" animBg="1"/>
      <p:bldP spid="8" grpId="1" animBg="1"/>
      <p:bldP spid="10" grpId="0" animBg="1"/>
      <p:bldP spid="11" grpId="0" animBg="1"/>
      <p:bldP spid="11" grpId="1"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sp>
        <p:nvSpPr>
          <p:cNvPr id="4" name="Rectangle 3"/>
          <p:cNvSpPr/>
          <p:nvPr/>
        </p:nvSpPr>
        <p:spPr>
          <a:xfrm>
            <a:off x="0" y="1066800"/>
            <a:ext cx="9144000" cy="57912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60702" y="0"/>
            <a:ext cx="8949886" cy="769441"/>
          </a:xfrm>
          <a:prstGeom prst="rect">
            <a:avLst/>
          </a:prstGeom>
          <a:noFill/>
        </p:spPr>
        <p:txBody>
          <a:bodyPr wrap="none" lIns="91440" tIns="45720" rIns="91440" bIns="45720">
            <a:spAutoFit/>
          </a:bodyPr>
          <a:lstStyle/>
          <a:p>
            <a:pPr algn="ctr"/>
            <a:r>
              <a:rPr lang="en-US" sz="4400" b="1" cap="none" spc="0" dirty="0" smtClean="0">
                <a:ln w="18415" cmpd="sng">
                  <a:solidFill>
                    <a:schemeClr val="bg1"/>
                  </a:solidFill>
                  <a:prstDash val="solid"/>
                </a:ln>
                <a:solidFill>
                  <a:srgbClr val="FFFF00"/>
                </a:solidFill>
                <a:effectLst>
                  <a:outerShdw blurRad="63500" dir="3600000" algn="tl" rotWithShape="0">
                    <a:srgbClr val="000000">
                      <a:alpha val="70000"/>
                    </a:srgbClr>
                  </a:outerShdw>
                </a:effectLst>
                <a:latin typeface="Monotype Corsiva" pitchFamily="66" charset="0"/>
              </a:rPr>
              <a:t>Are You For It, Against It, Or Nonaligned?</a:t>
            </a:r>
            <a:endParaRPr lang="en-US" sz="4400" b="1" cap="none" spc="0" dirty="0">
              <a:ln w="18415" cmpd="sng">
                <a:solidFill>
                  <a:schemeClr val="bg1"/>
                </a:solidFill>
                <a:prstDash val="solid"/>
              </a:ln>
              <a:solidFill>
                <a:srgbClr val="FFFF00"/>
              </a:solidFill>
              <a:effectLst>
                <a:outerShdw blurRad="63500" dir="3600000" algn="tl" rotWithShape="0">
                  <a:srgbClr val="000000">
                    <a:alpha val="70000"/>
                  </a:srgbClr>
                </a:outerShdw>
              </a:effectLst>
              <a:latin typeface="Monotype Corsiva" pitchFamily="66" charset="0"/>
            </a:endParaRPr>
          </a:p>
        </p:txBody>
      </p:sp>
      <p:pic>
        <p:nvPicPr>
          <p:cNvPr id="3" name="Picture 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1000" y="1049617"/>
            <a:ext cx="3507511" cy="271089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2400" y="1066800"/>
            <a:ext cx="4762500" cy="2676525"/>
          </a:xfrm>
          <a:prstGeom prst="rect">
            <a:avLst/>
          </a:prstGeom>
        </p:spPr>
      </p:pic>
      <p:sp>
        <p:nvSpPr>
          <p:cNvPr id="7" name="Rounded Rectangle 6"/>
          <p:cNvSpPr/>
          <p:nvPr/>
        </p:nvSpPr>
        <p:spPr>
          <a:xfrm>
            <a:off x="3962400" y="3200401"/>
            <a:ext cx="4762500" cy="4572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14425" r="13031"/>
          <a:stretch/>
        </p:blipFill>
        <p:spPr>
          <a:xfrm>
            <a:off x="4527394" y="3780951"/>
            <a:ext cx="4159406" cy="3077049"/>
          </a:xfrm>
          <a:prstGeom prst="rect">
            <a:avLst/>
          </a:prstGeom>
        </p:spPr>
      </p:pic>
      <p:sp>
        <p:nvSpPr>
          <p:cNvPr id="9" name="TextBox 8"/>
          <p:cNvSpPr txBox="1"/>
          <p:nvPr/>
        </p:nvSpPr>
        <p:spPr>
          <a:xfrm>
            <a:off x="0" y="3780951"/>
            <a:ext cx="4527394" cy="3139321"/>
          </a:xfrm>
          <a:prstGeom prst="rect">
            <a:avLst/>
          </a:prstGeom>
          <a:noFill/>
        </p:spPr>
        <p:txBody>
          <a:bodyPr wrap="square" rtlCol="0">
            <a:spAutoFit/>
          </a:bodyPr>
          <a:lstStyle/>
          <a:p>
            <a:r>
              <a:rPr lang="en-US" b="1" dirty="0" smtClean="0">
                <a:latin typeface="Arial" pitchFamily="34" charset="0"/>
                <a:cs typeface="Arial" pitchFamily="34" charset="0"/>
              </a:rPr>
              <a:t>As of January 2013, nine states—Connecticut, Iowa, Maine, Maryland, Massachusetts, New Hampshire, New York, Vermont, and Washington—and the District of Columbia. Also three Indian tribes</a:t>
            </a:r>
            <a:r>
              <a:rPr lang="en-US" b="1" baseline="30000" dirty="0">
                <a:latin typeface="Arial" pitchFamily="34" charset="0"/>
                <a:cs typeface="Arial" pitchFamily="34" charset="0"/>
              </a:rPr>
              <a:t> </a:t>
            </a:r>
            <a:r>
              <a:rPr lang="en-US" b="1" dirty="0" smtClean="0">
                <a:latin typeface="Arial" pitchFamily="34" charset="0"/>
                <a:cs typeface="Arial" pitchFamily="34" charset="0"/>
              </a:rPr>
              <a:t>have legalized same-sex marriage, representing 15.7% of the U.S. population. </a:t>
            </a:r>
          </a:p>
          <a:p>
            <a:r>
              <a:rPr lang="en-US" b="1" dirty="0" smtClean="0">
                <a:latin typeface="Arial" pitchFamily="34" charset="0"/>
                <a:cs typeface="Arial" pitchFamily="34" charset="0"/>
              </a:rPr>
              <a:t>Additionally, Rhode Island recognizes same-sex marriages performed in other jurisdictions.</a:t>
            </a:r>
            <a:endParaRPr lang="en-US" b="1" dirty="0">
              <a:latin typeface="Arial" pitchFamily="34" charset="0"/>
              <a:cs typeface="Arial" pitchFamily="34" charset="0"/>
            </a:endParaRPr>
          </a:p>
        </p:txBody>
      </p:sp>
      <p:sp>
        <p:nvSpPr>
          <p:cNvPr id="6" name="Oval 5"/>
          <p:cNvSpPr/>
          <p:nvPr/>
        </p:nvSpPr>
        <p:spPr>
          <a:xfrm>
            <a:off x="2514600" y="5319475"/>
            <a:ext cx="838200" cy="62412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05645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32"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out)">
                                      <p:cBhvr>
                                        <p:cTn id="16" dur="2000"/>
                                        <p:tgtEl>
                                          <p:spTgt spid="5"/>
                                        </p:tgtEl>
                                      </p:cBhvr>
                                    </p:animEffect>
                                  </p:childTnLst>
                                </p:cTn>
                              </p:par>
                            </p:childTnLst>
                          </p:cTn>
                        </p:par>
                        <p:par>
                          <p:cTn id="17" fill="hold">
                            <p:stCondLst>
                              <p:cond delay="2000"/>
                            </p:stCondLst>
                            <p:childTnLst>
                              <p:par>
                                <p:cTn id="18" presetID="6"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2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2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up)">
                                      <p:cBhvr>
                                        <p:cTn id="30" dur="2000"/>
                                        <p:tgtEl>
                                          <p:spTgt spid="9"/>
                                        </p:tgtEl>
                                      </p:cBhvr>
                                    </p:animEffect>
                                  </p:childTnLst>
                                </p:cTn>
                              </p:par>
                            </p:childTnLst>
                          </p:cTn>
                        </p:par>
                        <p:par>
                          <p:cTn id="31" fill="hold">
                            <p:stCondLst>
                              <p:cond delay="2000"/>
                            </p:stCondLst>
                            <p:childTnLst>
                              <p:par>
                                <p:cTn id="32" presetID="6" presetClass="entr" presetSubtype="16" fill="hold" grpId="0" nodeType="afterEffect">
                                  <p:stCondLst>
                                    <p:cond delay="200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sp>
        <p:nvSpPr>
          <p:cNvPr id="4" name="Rectangle 3"/>
          <p:cNvSpPr/>
          <p:nvPr/>
        </p:nvSpPr>
        <p:spPr>
          <a:xfrm>
            <a:off x="0" y="1066800"/>
            <a:ext cx="9144000" cy="57912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60702" y="0"/>
            <a:ext cx="8949886" cy="769441"/>
          </a:xfrm>
          <a:prstGeom prst="rect">
            <a:avLst/>
          </a:prstGeom>
          <a:noFill/>
        </p:spPr>
        <p:txBody>
          <a:bodyPr wrap="none" lIns="91440" tIns="45720" rIns="91440" bIns="45720">
            <a:spAutoFit/>
          </a:bodyPr>
          <a:lstStyle/>
          <a:p>
            <a:pPr algn="ctr"/>
            <a:r>
              <a:rPr lang="en-US" sz="4400" b="1" cap="none" spc="0" dirty="0" smtClean="0">
                <a:ln w="18415" cmpd="sng">
                  <a:solidFill>
                    <a:schemeClr val="bg1"/>
                  </a:solidFill>
                  <a:prstDash val="solid"/>
                </a:ln>
                <a:solidFill>
                  <a:srgbClr val="FFFF00"/>
                </a:solidFill>
                <a:effectLst>
                  <a:outerShdw blurRad="63500" dir="3600000" algn="tl" rotWithShape="0">
                    <a:srgbClr val="000000">
                      <a:alpha val="70000"/>
                    </a:srgbClr>
                  </a:outerShdw>
                </a:effectLst>
                <a:latin typeface="Monotype Corsiva" pitchFamily="66" charset="0"/>
              </a:rPr>
              <a:t>Are You For It, Against It, Or Nonaligned?</a:t>
            </a:r>
            <a:endParaRPr lang="en-US" sz="4400" b="1" cap="none" spc="0" dirty="0">
              <a:ln w="18415" cmpd="sng">
                <a:solidFill>
                  <a:schemeClr val="bg1"/>
                </a:solidFill>
                <a:prstDash val="solid"/>
              </a:ln>
              <a:solidFill>
                <a:srgbClr val="FFFF00"/>
              </a:solidFill>
              <a:effectLst>
                <a:outerShdw blurRad="63500" dir="3600000" algn="tl" rotWithShape="0">
                  <a:srgbClr val="000000">
                    <a:alpha val="70000"/>
                  </a:srgbClr>
                </a:outerShdw>
              </a:effectLst>
              <a:latin typeface="Monotype Corsiva" pitchFamily="66"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390" y="1676400"/>
            <a:ext cx="3162300" cy="2908300"/>
          </a:xfrm>
          <a:prstGeom prst="rect">
            <a:avLst/>
          </a:prstGeom>
        </p:spPr>
      </p:pic>
      <p:sp>
        <p:nvSpPr>
          <p:cNvPr id="10" name="TextBox 9"/>
          <p:cNvSpPr txBox="1"/>
          <p:nvPr/>
        </p:nvSpPr>
        <p:spPr>
          <a:xfrm>
            <a:off x="125390" y="1276290"/>
            <a:ext cx="3162300" cy="400110"/>
          </a:xfrm>
          <a:prstGeom prst="rect">
            <a:avLst/>
          </a:prstGeom>
          <a:solidFill>
            <a:schemeClr val="tx1"/>
          </a:solidFill>
        </p:spPr>
        <p:txBody>
          <a:bodyPr wrap="square" rtlCol="0">
            <a:spAutoFit/>
          </a:bodyPr>
          <a:lstStyle/>
          <a:p>
            <a:pPr algn="ctr"/>
            <a:r>
              <a:rPr lang="en-US" sz="2000" b="1" dirty="0" smtClean="0">
                <a:solidFill>
                  <a:schemeClr val="bg1"/>
                </a:solidFill>
                <a:latin typeface="Arial" pitchFamily="34" charset="0"/>
                <a:cs typeface="Arial" pitchFamily="34" charset="0"/>
              </a:rPr>
              <a:t>September 21, 1996</a:t>
            </a:r>
            <a:endParaRPr lang="en-US" sz="2000" b="1" dirty="0">
              <a:solidFill>
                <a:schemeClr val="bg1"/>
              </a:solidFill>
              <a:latin typeface="Arial" pitchFamily="34" charset="0"/>
              <a:cs typeface="Arial" pitchFamily="34" charset="0"/>
            </a:endParaRPr>
          </a:p>
        </p:txBody>
      </p:sp>
      <p:sp>
        <p:nvSpPr>
          <p:cNvPr id="11" name="TextBox 10"/>
          <p:cNvSpPr txBox="1"/>
          <p:nvPr/>
        </p:nvSpPr>
        <p:spPr>
          <a:xfrm>
            <a:off x="125390" y="4563946"/>
            <a:ext cx="3162300" cy="400110"/>
          </a:xfrm>
          <a:prstGeom prst="rect">
            <a:avLst/>
          </a:prstGeom>
          <a:solidFill>
            <a:schemeClr val="tx1"/>
          </a:solidFill>
        </p:spPr>
        <p:txBody>
          <a:bodyPr wrap="square" rtlCol="0">
            <a:spAutoFit/>
          </a:bodyPr>
          <a:lstStyle/>
          <a:p>
            <a:pPr algn="ctr"/>
            <a:r>
              <a:rPr lang="en-US" sz="2000" b="1" dirty="0" smtClean="0">
                <a:solidFill>
                  <a:schemeClr val="bg1"/>
                </a:solidFill>
                <a:latin typeface="Arial" pitchFamily="34" charset="0"/>
                <a:cs typeface="Arial" pitchFamily="34" charset="0"/>
              </a:rPr>
              <a:t>Defense of Marriage Act</a:t>
            </a:r>
            <a:endParaRPr lang="en-US" sz="2000" b="1" dirty="0">
              <a:solidFill>
                <a:schemeClr val="bg1"/>
              </a:solidFill>
              <a:latin typeface="Arial" pitchFamily="34" charset="0"/>
              <a:cs typeface="Arial" pitchFamily="34" charset="0"/>
            </a:endParaRPr>
          </a:p>
        </p:txBody>
      </p:sp>
      <p:sp>
        <p:nvSpPr>
          <p:cNvPr id="12" name="TextBox 11"/>
          <p:cNvSpPr txBox="1"/>
          <p:nvPr/>
        </p:nvSpPr>
        <p:spPr>
          <a:xfrm>
            <a:off x="4038600" y="1276290"/>
            <a:ext cx="4572000" cy="3970318"/>
          </a:xfrm>
          <a:prstGeom prst="rect">
            <a:avLst/>
          </a:prstGeom>
          <a:solidFill>
            <a:srgbClr val="FFFFFF">
              <a:alpha val="69804"/>
            </a:srgbClr>
          </a:solidFill>
        </p:spPr>
        <p:txBody>
          <a:bodyPr wrap="square" rtlCol="0">
            <a:spAutoFit/>
          </a:bodyPr>
          <a:lstStyle/>
          <a:p>
            <a:r>
              <a:rPr lang="en-US" b="1" dirty="0"/>
              <a:t>SEC. 3. DEFINITION OF MARRIAGE.</a:t>
            </a:r>
          </a:p>
          <a:p>
            <a:r>
              <a:rPr lang="en-US" dirty="0"/>
              <a:t>(a) IN GENERAL- Chapter 1 of title 1, United States Code, is amended by adding at the end the following:</a:t>
            </a:r>
          </a:p>
          <a:p>
            <a:r>
              <a:rPr lang="en-US" b="1" dirty="0"/>
              <a:t>`Sec. 7. Definition of `marriage' and `spouse'</a:t>
            </a:r>
          </a:p>
          <a:p>
            <a:r>
              <a:rPr lang="en-US" dirty="0" smtClean="0"/>
              <a:t>“In </a:t>
            </a:r>
            <a:r>
              <a:rPr lang="en-US" dirty="0"/>
              <a:t>determining the meaning of any Act of Congress, or of any ruling, regulation, or interpretation of the various administrative bureaus and agencies of the United States, </a:t>
            </a:r>
            <a:r>
              <a:rPr lang="en-US" b="1" u="sng" dirty="0"/>
              <a:t>the word </a:t>
            </a:r>
            <a:r>
              <a:rPr lang="en-US" b="1" u="sng" dirty="0" smtClean="0"/>
              <a:t>‘marriage’ </a:t>
            </a:r>
            <a:r>
              <a:rPr lang="en-US" b="1" u="sng" dirty="0"/>
              <a:t>means only a legal union between one man and one woman as husband and wife, and the word </a:t>
            </a:r>
            <a:r>
              <a:rPr lang="en-US" b="1" u="sng" dirty="0" smtClean="0"/>
              <a:t>‘spouse’ </a:t>
            </a:r>
            <a:r>
              <a:rPr lang="en-US" b="1" u="sng" dirty="0"/>
              <a:t>refers only to a person of the opposite sex who is a husband or a wife</a:t>
            </a:r>
            <a:r>
              <a:rPr lang="en-US" b="1" u="sng" dirty="0" smtClean="0"/>
              <a:t>.</a:t>
            </a:r>
            <a:r>
              <a:rPr lang="en-US" dirty="0" smtClean="0"/>
              <a:t>”</a:t>
            </a:r>
            <a:endParaRPr lang="en-US" dirty="0"/>
          </a:p>
        </p:txBody>
      </p:sp>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19958" r="21268"/>
          <a:stretch/>
        </p:blipFill>
        <p:spPr>
          <a:xfrm>
            <a:off x="125389" y="1676400"/>
            <a:ext cx="3162301" cy="2887546"/>
          </a:xfrm>
          <a:prstGeom prst="rect">
            <a:avLst/>
          </a:prstGeom>
        </p:spPr>
      </p:pic>
      <p:sp>
        <p:nvSpPr>
          <p:cNvPr id="14" name="TextBox 13"/>
          <p:cNvSpPr txBox="1"/>
          <p:nvPr/>
        </p:nvSpPr>
        <p:spPr>
          <a:xfrm>
            <a:off x="685800" y="5410200"/>
            <a:ext cx="7696200" cy="1323439"/>
          </a:xfrm>
          <a:prstGeom prst="rect">
            <a:avLst/>
          </a:prstGeom>
          <a:solidFill>
            <a:schemeClr val="tx1"/>
          </a:solidFill>
        </p:spPr>
        <p:txBody>
          <a:bodyPr wrap="square" rtlCol="0">
            <a:spAutoFit/>
          </a:bodyPr>
          <a:lstStyle/>
          <a:p>
            <a:r>
              <a:rPr lang="en-US" sz="2000" b="1" dirty="0" smtClean="0">
                <a:solidFill>
                  <a:schemeClr val="bg1"/>
                </a:solidFill>
                <a:latin typeface="Arial" pitchFamily="34" charset="0"/>
                <a:cs typeface="Arial" pitchFamily="34" charset="0"/>
              </a:rPr>
              <a:t>Even though the federal government does not issue marriage licenses, there are over 1,000 federal laws that take marriage into account. For example, Social Security provides survivor benefits to spouses of deceased beneficiaries.</a:t>
            </a:r>
            <a:endParaRPr lang="en-US" sz="2000" b="1" dirty="0">
              <a:solidFill>
                <a:schemeClr val="bg1"/>
              </a:solidFill>
              <a:latin typeface="Arial" pitchFamily="34" charset="0"/>
              <a:cs typeface="Arial" pitchFamily="34" charset="0"/>
            </a:endParaRPr>
          </a:p>
        </p:txBody>
      </p:sp>
      <p:grpSp>
        <p:nvGrpSpPr>
          <p:cNvPr id="16" name="Group 15"/>
          <p:cNvGrpSpPr/>
          <p:nvPr/>
        </p:nvGrpSpPr>
        <p:grpSpPr>
          <a:xfrm>
            <a:off x="1005840" y="1053885"/>
            <a:ext cx="7132320" cy="4848758"/>
            <a:chOff x="1005840" y="1053885"/>
            <a:chExt cx="7132320" cy="4848758"/>
          </a:xfrm>
        </p:grpSpPr>
        <p:pic>
          <p:nvPicPr>
            <p:cNvPr id="17" name="Picture 2" descr="http://gulenlibrary.org/documents/images/logo_indianapolisstar.jpe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5840" y="1053885"/>
              <a:ext cx="7132320" cy="29718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005840" y="3009543"/>
              <a:ext cx="7132320" cy="2893100"/>
            </a:xfrm>
            <a:prstGeom prst="rect">
              <a:avLst/>
            </a:prstGeom>
            <a:solidFill>
              <a:schemeClr val="bg1"/>
            </a:solidFill>
          </p:spPr>
          <p:txBody>
            <a:bodyPr wrap="square" rtlCol="0">
              <a:spAutoFit/>
            </a:bodyPr>
            <a:lstStyle/>
            <a:p>
              <a:pPr algn="ctr"/>
              <a:r>
                <a:rPr lang="en-US" sz="2400" b="1" dirty="0" smtClean="0">
                  <a:latin typeface="Centaur" pitchFamily="18" charset="0"/>
                </a:rPr>
                <a:t>Editorial </a:t>
              </a:r>
              <a:r>
                <a:rPr lang="en-US" sz="2400" b="1" dirty="0">
                  <a:latin typeface="Centaur" pitchFamily="18" charset="0"/>
                </a:rPr>
                <a:t>3-26-2013</a:t>
              </a:r>
            </a:p>
            <a:p>
              <a:r>
                <a:rPr lang="en-US" sz="2000" b="1" dirty="0">
                  <a:latin typeface="Times New Roman" pitchFamily="18" charset="0"/>
                  <a:cs typeface="Times New Roman" pitchFamily="18" charset="0"/>
                </a:rPr>
                <a:t>The two big cases being argued this week could turn out to be landmarks that confirm the nation’s progress toward marriage equality -- or speed bumps that impede it. Either way, the destination is clear: Six out of 10 Americans approve of gay marriage, according to a Washington Post poll, including 80 percent of adults under 30. That looks less like a question than a decision.</a:t>
              </a:r>
            </a:p>
            <a:p>
              <a:endParaRPr lang="en-US" dirty="0"/>
            </a:p>
          </p:txBody>
        </p:sp>
      </p:grpSp>
    </p:spTree>
    <p:extLst>
      <p:ext uri="{BB962C8B-B14F-4D97-AF65-F5344CB8AC3E}">
        <p14:creationId xmlns:p14="http://schemas.microsoft.com/office/powerpoint/2010/main" val="35645597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out)">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2000"/>
                                        <p:tgtEl>
                                          <p:spTgt spid="14"/>
                                        </p:tgtEl>
                                      </p:cBhvr>
                                    </p:animEffect>
                                    <p:anim calcmode="lin" valueType="num">
                                      <p:cBhvr>
                                        <p:cTn id="18" dur="2000" fill="hold"/>
                                        <p:tgtEl>
                                          <p:spTgt spid="14"/>
                                        </p:tgtEl>
                                        <p:attrNameLst>
                                          <p:attrName>ppt_x</p:attrName>
                                        </p:attrNameLst>
                                      </p:cBhvr>
                                      <p:tavLst>
                                        <p:tav tm="0">
                                          <p:val>
                                            <p:strVal val="#ppt_x"/>
                                          </p:val>
                                        </p:tav>
                                        <p:tav tm="100000">
                                          <p:val>
                                            <p:strVal val="#ppt_x"/>
                                          </p:val>
                                        </p:tav>
                                      </p:tavLst>
                                    </p:anim>
                                    <p:anim calcmode="lin" valueType="num">
                                      <p:cBhvr>
                                        <p:cTn id="19" dur="2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heel(1)">
                                      <p:cBhvr>
                                        <p:cTn id="24"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60702" y="0"/>
            <a:ext cx="8949886" cy="769441"/>
          </a:xfrm>
          <a:prstGeom prst="rect">
            <a:avLst/>
          </a:prstGeom>
          <a:noFill/>
        </p:spPr>
        <p:txBody>
          <a:bodyPr wrap="none" lIns="91440" tIns="45720" rIns="91440" bIns="45720">
            <a:spAutoFit/>
          </a:bodyPr>
          <a:lstStyle/>
          <a:p>
            <a:pPr algn="ctr"/>
            <a:r>
              <a:rPr lang="en-US" sz="4400" b="1" cap="none" spc="0" dirty="0" smtClean="0">
                <a:ln w="18415" cmpd="sng">
                  <a:solidFill>
                    <a:schemeClr val="bg1"/>
                  </a:solidFill>
                  <a:prstDash val="solid"/>
                </a:ln>
                <a:solidFill>
                  <a:srgbClr val="FFFF00"/>
                </a:solidFill>
                <a:effectLst>
                  <a:outerShdw blurRad="63500" dir="3600000" algn="tl" rotWithShape="0">
                    <a:srgbClr val="000000">
                      <a:alpha val="70000"/>
                    </a:srgbClr>
                  </a:outerShdw>
                </a:effectLst>
                <a:latin typeface="Monotype Corsiva" pitchFamily="66" charset="0"/>
              </a:rPr>
              <a:t>Are You For It, Against It, Or Nonaligned?</a:t>
            </a:r>
            <a:endParaRPr lang="en-US" sz="4400" b="1" cap="none" spc="0" dirty="0">
              <a:ln w="18415" cmpd="sng">
                <a:solidFill>
                  <a:schemeClr val="bg1"/>
                </a:solidFill>
                <a:prstDash val="solid"/>
              </a:ln>
              <a:solidFill>
                <a:srgbClr val="FFFF00"/>
              </a:solidFill>
              <a:effectLst>
                <a:outerShdw blurRad="63500" dir="3600000" algn="tl" rotWithShape="0">
                  <a:srgbClr val="000000">
                    <a:alpha val="70000"/>
                  </a:srgbClr>
                </a:outerShdw>
              </a:effectLst>
              <a:latin typeface="Monotype Corsiva" pitchFamily="66"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717143"/>
            <a:ext cx="9122998" cy="6140857"/>
          </a:xfrm>
          <a:prstGeom prst="rect">
            <a:avLst/>
          </a:prstGeom>
        </p:spPr>
      </p:pic>
      <p:sp>
        <p:nvSpPr>
          <p:cNvPr id="4" name="TextBox 3"/>
          <p:cNvSpPr txBox="1"/>
          <p:nvPr/>
        </p:nvSpPr>
        <p:spPr>
          <a:xfrm>
            <a:off x="76200" y="838200"/>
            <a:ext cx="4474943" cy="2031325"/>
          </a:xfrm>
          <a:prstGeom prst="rect">
            <a:avLst/>
          </a:prstGeom>
          <a:solidFill>
            <a:srgbClr val="000000">
              <a:alpha val="69804"/>
            </a:srgbClr>
          </a:solid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By Executive </a:t>
            </a:r>
            <a:r>
              <a:rPr lang="en-US" b="1" dirty="0" smtClean="0">
                <a:solidFill>
                  <a:schemeClr val="bg1"/>
                </a:solidFill>
                <a:effectLst>
                  <a:outerShdw blurRad="38100" dist="38100" dir="2700000" algn="tl">
                    <a:srgbClr val="000000">
                      <a:alpha val="43137"/>
                    </a:srgbClr>
                  </a:outerShdw>
                </a:effectLst>
              </a:rPr>
              <a:t>order to </a:t>
            </a:r>
            <a:r>
              <a:rPr lang="en-US" b="1" dirty="0">
                <a:solidFill>
                  <a:schemeClr val="bg1"/>
                </a:solidFill>
                <a:effectLst>
                  <a:outerShdw blurRad="38100" dist="38100" dir="2700000" algn="tl">
                    <a:srgbClr val="000000">
                      <a:alpha val="43137"/>
                    </a:srgbClr>
                  </a:outerShdw>
                </a:effectLst>
              </a:rPr>
              <a:t>date, the Obama-Biden Administration has appointed more than 250 openly LGBT </a:t>
            </a:r>
            <a:r>
              <a:rPr lang="en-US" b="1" dirty="0" smtClean="0">
                <a:solidFill>
                  <a:schemeClr val="bg1"/>
                </a:solidFill>
                <a:effectLst>
                  <a:outerShdw blurRad="38100" dist="38100" dir="2700000" algn="tl">
                    <a:srgbClr val="000000">
                      <a:alpha val="43137"/>
                    </a:srgbClr>
                  </a:outerShdw>
                </a:effectLst>
              </a:rPr>
              <a:t>(</a:t>
            </a:r>
            <a:r>
              <a:rPr lang="en-US" b="1" i="1" dirty="0" smtClean="0">
                <a:solidFill>
                  <a:schemeClr val="bg1"/>
                </a:solidFill>
                <a:effectLst>
                  <a:outerShdw blurRad="38100" dist="38100" dir="2700000" algn="tl">
                    <a:srgbClr val="000000">
                      <a:alpha val="43137"/>
                    </a:srgbClr>
                  </a:outerShdw>
                </a:effectLst>
              </a:rPr>
              <a:t>lesbian, gay, bisexual, transgender</a:t>
            </a:r>
            <a:r>
              <a:rPr lang="en-US" b="1" dirty="0" smtClean="0">
                <a:solidFill>
                  <a:schemeClr val="bg1"/>
                </a:solidFill>
                <a:effectLst>
                  <a:outerShdw blurRad="38100" dist="38100" dir="2700000" algn="tl">
                    <a:srgbClr val="000000">
                      <a:alpha val="43137"/>
                    </a:srgbClr>
                  </a:outerShdw>
                </a:effectLst>
              </a:rPr>
              <a:t>) professionals </a:t>
            </a:r>
            <a:r>
              <a:rPr lang="en-US" b="1" dirty="0">
                <a:solidFill>
                  <a:schemeClr val="bg1"/>
                </a:solidFill>
                <a:effectLst>
                  <a:outerShdw blurRad="38100" dist="38100" dir="2700000" algn="tl">
                    <a:srgbClr val="000000">
                      <a:alpha val="43137"/>
                    </a:srgbClr>
                  </a:outerShdw>
                </a:effectLst>
              </a:rPr>
              <a:t>to full-time and advisory positions in the executive branch; more than all known LGBT appointments of other presidential administrations combined. </a:t>
            </a:r>
          </a:p>
        </p:txBody>
      </p:sp>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210" r="14097" b="25212"/>
          <a:stretch/>
        </p:blipFill>
        <p:spPr>
          <a:xfrm>
            <a:off x="-76200" y="685800"/>
            <a:ext cx="9244231" cy="6140858"/>
          </a:xfrm>
          <a:prstGeom prst="rect">
            <a:avLst/>
          </a:prstGeom>
        </p:spPr>
      </p:pic>
      <p:sp>
        <p:nvSpPr>
          <p:cNvPr id="6" name="TextBox 5"/>
          <p:cNvSpPr txBox="1"/>
          <p:nvPr/>
        </p:nvSpPr>
        <p:spPr>
          <a:xfrm>
            <a:off x="5715000" y="838200"/>
            <a:ext cx="3276600" cy="3416320"/>
          </a:xfrm>
          <a:prstGeom prst="rect">
            <a:avLst/>
          </a:prstGeom>
          <a:solidFill>
            <a:srgbClr val="000000">
              <a:alpha val="69804"/>
            </a:srgbClr>
          </a:solidFill>
        </p:spPr>
        <p:txBody>
          <a:bodyPr wrap="square" rtlCol="0">
            <a:spAutoFit/>
          </a:bodyPr>
          <a:lstStyle/>
          <a:p>
            <a:r>
              <a:rPr lang="en-US" b="1" dirty="0" smtClean="0">
                <a:solidFill>
                  <a:schemeClr val="bg1"/>
                </a:solidFill>
                <a:effectLst>
                  <a:outerShdw blurRad="38100" dist="38100" dir="2700000" algn="tl">
                    <a:srgbClr val="000000">
                      <a:alpha val="43137"/>
                    </a:srgbClr>
                  </a:outerShdw>
                </a:effectLst>
              </a:rPr>
              <a:t>Hillary Clinton (March 18, 2013).</a:t>
            </a:r>
          </a:p>
          <a:p>
            <a:r>
              <a:rPr lang="en-US" b="1" dirty="0" smtClean="0">
                <a:solidFill>
                  <a:schemeClr val="bg1"/>
                </a:solidFill>
                <a:effectLst>
                  <a:outerShdw blurRad="38100" dist="38100" dir="2700000" algn="tl">
                    <a:srgbClr val="000000">
                      <a:alpha val="43137"/>
                    </a:srgbClr>
                  </a:outerShdw>
                </a:effectLst>
              </a:rPr>
              <a:t>Announced in </a:t>
            </a:r>
            <a:r>
              <a:rPr lang="en-US" b="1" dirty="0">
                <a:solidFill>
                  <a:schemeClr val="bg1"/>
                </a:solidFill>
                <a:effectLst>
                  <a:outerShdw blurRad="38100" dist="38100" dir="2700000" algn="tl">
                    <a:srgbClr val="000000">
                      <a:alpha val="43137"/>
                    </a:srgbClr>
                  </a:outerShdw>
                </a:effectLst>
              </a:rPr>
              <a:t>an online video </a:t>
            </a:r>
            <a:r>
              <a:rPr lang="en-US" b="1" dirty="0" smtClean="0">
                <a:solidFill>
                  <a:schemeClr val="bg1"/>
                </a:solidFill>
                <a:effectLst>
                  <a:outerShdw blurRad="38100" dist="38100" dir="2700000" algn="tl">
                    <a:srgbClr val="000000">
                      <a:alpha val="43137"/>
                    </a:srgbClr>
                  </a:outerShdw>
                </a:effectLst>
              </a:rPr>
              <a:t>that she now supports same-sex marriage.</a:t>
            </a:r>
          </a:p>
          <a:p>
            <a:r>
              <a:rPr lang="en-US" b="1" dirty="0" smtClean="0">
                <a:solidFill>
                  <a:schemeClr val="bg1"/>
                </a:solidFill>
                <a:effectLst>
                  <a:outerShdw blurRad="38100" dist="38100" dir="2700000" algn="tl">
                    <a:srgbClr val="000000">
                      <a:alpha val="43137"/>
                    </a:srgbClr>
                  </a:outerShdw>
                </a:effectLst>
              </a:rPr>
              <a:t>She </a:t>
            </a:r>
            <a:r>
              <a:rPr lang="en-US" b="1" dirty="0">
                <a:solidFill>
                  <a:schemeClr val="bg1"/>
                </a:solidFill>
                <a:effectLst>
                  <a:outerShdw blurRad="38100" dist="38100" dir="2700000" algn="tl">
                    <a:srgbClr val="000000">
                      <a:alpha val="43137"/>
                    </a:srgbClr>
                  </a:outerShdw>
                </a:effectLst>
              </a:rPr>
              <a:t>says in the six-minute video that gays and lesbians are </a:t>
            </a:r>
            <a:r>
              <a:rPr lang="en-US" b="1" i="1" dirty="0" smtClean="0">
                <a:solidFill>
                  <a:schemeClr val="bg1"/>
                </a:solidFill>
                <a:effectLst>
                  <a:outerShdw blurRad="38100" dist="38100" dir="2700000" algn="tl">
                    <a:srgbClr val="000000">
                      <a:alpha val="43137"/>
                    </a:srgbClr>
                  </a:outerShdw>
                </a:effectLst>
              </a:rPr>
              <a:t>“full </a:t>
            </a:r>
            <a:r>
              <a:rPr lang="en-US" b="1" i="1" dirty="0">
                <a:solidFill>
                  <a:schemeClr val="bg1"/>
                </a:solidFill>
                <a:effectLst>
                  <a:outerShdw blurRad="38100" dist="38100" dir="2700000" algn="tl">
                    <a:srgbClr val="000000">
                      <a:alpha val="43137"/>
                    </a:srgbClr>
                  </a:outerShdw>
                </a:effectLst>
              </a:rPr>
              <a:t>and equal citizens and deserve the rights of citizenship</a:t>
            </a:r>
            <a:r>
              <a:rPr lang="en-US" b="1" i="1" dirty="0" smtClean="0">
                <a:solidFill>
                  <a:schemeClr val="bg1"/>
                </a:solidFill>
                <a:effectLst>
                  <a:outerShdw blurRad="38100" dist="38100" dir="2700000" algn="tl">
                    <a:srgbClr val="000000">
                      <a:alpha val="43137"/>
                    </a:srgbClr>
                  </a:outerShdw>
                </a:effectLst>
              </a:rPr>
              <a:t>. That </a:t>
            </a:r>
            <a:r>
              <a:rPr lang="en-US" b="1" i="1" dirty="0">
                <a:solidFill>
                  <a:schemeClr val="bg1"/>
                </a:solidFill>
                <a:effectLst>
                  <a:outerShdw blurRad="38100" dist="38100" dir="2700000" algn="tl">
                    <a:srgbClr val="000000">
                      <a:alpha val="43137"/>
                    </a:srgbClr>
                  </a:outerShdw>
                </a:effectLst>
              </a:rPr>
              <a:t>includes </a:t>
            </a:r>
            <a:r>
              <a:rPr lang="en-US" b="1" i="1" dirty="0" smtClean="0">
                <a:solidFill>
                  <a:schemeClr val="bg1"/>
                </a:solidFill>
                <a:effectLst>
                  <a:outerShdw blurRad="38100" dist="38100" dir="2700000" algn="tl">
                    <a:srgbClr val="000000">
                      <a:alpha val="43137"/>
                    </a:srgbClr>
                  </a:outerShdw>
                </a:effectLst>
              </a:rPr>
              <a:t>marriage</a:t>
            </a:r>
            <a:r>
              <a:rPr lang="en-US" b="1" i="1" dirty="0">
                <a:solidFill>
                  <a:schemeClr val="bg1"/>
                </a:solidFill>
                <a:effectLst>
                  <a:outerShdw blurRad="38100" dist="38100" dir="2700000" algn="tl">
                    <a:srgbClr val="000000">
                      <a:alpha val="43137"/>
                    </a:srgbClr>
                  </a:outerShdw>
                </a:effectLst>
              </a:rPr>
              <a:t> </a:t>
            </a:r>
            <a:r>
              <a:rPr lang="en-US" b="1" i="1" dirty="0" smtClean="0">
                <a:solidFill>
                  <a:schemeClr val="bg1"/>
                </a:solidFill>
                <a:effectLst>
                  <a:outerShdw blurRad="38100" dist="38100" dir="2700000" algn="tl">
                    <a:srgbClr val="000000">
                      <a:alpha val="43137"/>
                    </a:srgbClr>
                  </a:outerShdw>
                </a:effectLst>
              </a:rPr>
              <a:t>. . .”</a:t>
            </a:r>
          </a:p>
          <a:p>
            <a:r>
              <a:rPr lang="en-US" b="1" dirty="0" smtClean="0">
                <a:solidFill>
                  <a:schemeClr val="bg1"/>
                </a:solidFill>
                <a:effectLst>
                  <a:outerShdw blurRad="38100" dist="38100" dir="2700000" algn="tl">
                    <a:srgbClr val="000000">
                      <a:alpha val="43137"/>
                    </a:srgbClr>
                  </a:outerShdw>
                </a:effectLst>
              </a:rPr>
              <a:t>Adding that </a:t>
            </a:r>
            <a:r>
              <a:rPr lang="en-US" b="1" dirty="0">
                <a:solidFill>
                  <a:schemeClr val="bg1"/>
                </a:solidFill>
                <a:effectLst>
                  <a:outerShdw blurRad="38100" dist="38100" dir="2700000" algn="tl">
                    <a:srgbClr val="000000">
                      <a:alpha val="43137"/>
                    </a:srgbClr>
                  </a:outerShdw>
                </a:effectLst>
              </a:rPr>
              <a:t>she backs </a:t>
            </a:r>
            <a:r>
              <a:rPr lang="en-US" b="1" dirty="0" smtClean="0">
                <a:solidFill>
                  <a:schemeClr val="bg1"/>
                </a:solidFill>
                <a:effectLst>
                  <a:outerShdw blurRad="38100" dist="38100" dir="2700000" algn="tl">
                    <a:srgbClr val="000000">
                      <a:alpha val="43137"/>
                    </a:srgbClr>
                  </a:outerShdw>
                </a:effectLst>
              </a:rPr>
              <a:t>same-sex marriage </a:t>
            </a:r>
            <a:r>
              <a:rPr lang="en-US" b="1" dirty="0">
                <a:solidFill>
                  <a:schemeClr val="bg1"/>
                </a:solidFill>
                <a:effectLst>
                  <a:outerShdw blurRad="38100" dist="38100" dir="2700000" algn="tl">
                    <a:srgbClr val="000000">
                      <a:alpha val="43137"/>
                    </a:srgbClr>
                  </a:outerShdw>
                </a:effectLst>
              </a:rPr>
              <a:t>both </a:t>
            </a:r>
            <a:r>
              <a:rPr lang="en-US" b="1" i="1" dirty="0" smtClean="0">
                <a:solidFill>
                  <a:schemeClr val="bg1"/>
                </a:solidFill>
                <a:effectLst>
                  <a:outerShdw blurRad="38100" dist="38100" dir="2700000" algn="tl">
                    <a:srgbClr val="000000">
                      <a:alpha val="43137"/>
                    </a:srgbClr>
                  </a:outerShdw>
                </a:effectLst>
              </a:rPr>
              <a:t>“personally </a:t>
            </a:r>
            <a:r>
              <a:rPr lang="en-US" b="1" i="1" dirty="0">
                <a:solidFill>
                  <a:schemeClr val="bg1"/>
                </a:solidFill>
                <a:effectLst>
                  <a:outerShdw blurRad="38100" dist="38100" dir="2700000" algn="tl">
                    <a:srgbClr val="000000">
                      <a:alpha val="43137"/>
                    </a:srgbClr>
                  </a:outerShdw>
                </a:effectLst>
              </a:rPr>
              <a:t>and as a matter of policy and law</a:t>
            </a:r>
            <a:r>
              <a:rPr lang="en-US" b="1" i="1" dirty="0" smtClean="0">
                <a:solidFill>
                  <a:schemeClr val="bg1"/>
                </a:solidFill>
                <a:effectLst>
                  <a:outerShdw blurRad="38100" dist="38100" dir="2700000" algn="tl">
                    <a:srgbClr val="000000">
                      <a:alpha val="43137"/>
                    </a:srgbClr>
                  </a:outerShdw>
                </a:effectLst>
              </a:rPr>
              <a:t>.”</a:t>
            </a:r>
            <a:endParaRPr lang="en-US" b="1" i="1" dirty="0">
              <a:solidFill>
                <a:schemeClr val="bg1"/>
              </a:solidFill>
              <a:effectLst>
                <a:outerShdw blurRad="38100" dist="38100" dir="2700000" algn="tl">
                  <a:srgbClr val="000000">
                    <a:alpha val="43137"/>
                  </a:srgbClr>
                </a:outerShdw>
              </a:effectLst>
            </a:endParaRPr>
          </a:p>
        </p:txBody>
      </p:sp>
      <p:sp>
        <p:nvSpPr>
          <p:cNvPr id="7" name="Rounded Rectangle 6"/>
          <p:cNvSpPr/>
          <p:nvPr/>
        </p:nvSpPr>
        <p:spPr>
          <a:xfrm>
            <a:off x="7162800" y="3886200"/>
            <a:ext cx="1524000" cy="36832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l="811" r="1522" b="5387"/>
          <a:stretch/>
        </p:blipFill>
        <p:spPr>
          <a:xfrm>
            <a:off x="-24031" y="717143"/>
            <a:ext cx="9168031" cy="6140858"/>
          </a:xfrm>
          <a:prstGeom prst="rect">
            <a:avLst/>
          </a:prstGeom>
        </p:spPr>
      </p:pic>
      <p:sp>
        <p:nvSpPr>
          <p:cNvPr id="10" name="TextBox 9"/>
          <p:cNvSpPr txBox="1"/>
          <p:nvPr/>
        </p:nvSpPr>
        <p:spPr>
          <a:xfrm>
            <a:off x="6553200" y="1676400"/>
            <a:ext cx="2557388" cy="646331"/>
          </a:xfrm>
          <a:prstGeom prst="rect">
            <a:avLst/>
          </a:prstGeom>
          <a:noFill/>
        </p:spPr>
        <p:txBody>
          <a:bodyPr wrap="square" rtlCol="0">
            <a:spAutoFit/>
          </a:bodyPr>
          <a:lstStyle/>
          <a:p>
            <a:r>
              <a:rPr lang="en-US" b="1" dirty="0" smtClean="0">
                <a:solidFill>
                  <a:schemeClr val="bg1"/>
                </a:solidFill>
                <a:effectLst>
                  <a:outerShdw blurRad="38100" dist="38100" dir="2700000" algn="tl">
                    <a:srgbClr val="000000">
                      <a:alpha val="43137"/>
                    </a:srgbClr>
                  </a:outerShdw>
                </a:effectLst>
              </a:rPr>
              <a:t>Senator Tammy Baldwin, D. Wisconsin (Lesbian)</a:t>
            </a:r>
            <a:endParaRPr lang="en-US" b="1" dirty="0">
              <a:solidFill>
                <a:schemeClr val="bg1"/>
              </a:solidFill>
              <a:effectLst>
                <a:outerShdw blurRad="38100" dist="38100" dir="2700000" algn="tl">
                  <a:srgbClr val="000000">
                    <a:alpha val="43137"/>
                  </a:srgbClr>
                </a:outerShdw>
              </a:effectLst>
            </a:endParaRPr>
          </a:p>
        </p:txBody>
      </p:sp>
      <p:pic>
        <p:nvPicPr>
          <p:cNvPr id="11" name="Picture 10"/>
          <p:cNvPicPr>
            <a:picLocks noChangeAspect="1"/>
          </p:cNvPicPr>
          <p:nvPr/>
        </p:nvPicPr>
        <p:blipFill rotWithShape="1">
          <a:blip r:embed="rId7">
            <a:extLst>
              <a:ext uri="{28A0092B-C50C-407E-A947-70E740481C1C}">
                <a14:useLocalDpi xmlns:a14="http://schemas.microsoft.com/office/drawing/2010/main" val="0"/>
              </a:ext>
            </a:extLst>
          </a:blip>
          <a:srcRect b="12899"/>
          <a:stretch/>
        </p:blipFill>
        <p:spPr>
          <a:xfrm>
            <a:off x="-63531" y="684817"/>
            <a:ext cx="9207531" cy="4877783"/>
          </a:xfrm>
          <a:prstGeom prst="rect">
            <a:avLst/>
          </a:prstGeom>
        </p:spPr>
      </p:pic>
      <p:sp>
        <p:nvSpPr>
          <p:cNvPr id="12" name="TextBox 11"/>
          <p:cNvSpPr txBox="1"/>
          <p:nvPr/>
        </p:nvSpPr>
        <p:spPr>
          <a:xfrm>
            <a:off x="0" y="5562600"/>
            <a:ext cx="9144000" cy="1508105"/>
          </a:xfrm>
          <a:prstGeom prst="rect">
            <a:avLst/>
          </a:prstGeom>
          <a:solidFill>
            <a:schemeClr val="tx1"/>
          </a:solidFill>
        </p:spPr>
        <p:txBody>
          <a:bodyPr wrap="square" rtlCol="0">
            <a:spAutoFit/>
          </a:bodyPr>
          <a:lstStyle/>
          <a:p>
            <a:pPr algn="ctr"/>
            <a:r>
              <a:rPr lang="en-US" sz="19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David Cicilline (RI), Tammy Baldwin (WI), Kyrsten Sinema (AZ), Mark Pocan (WI)</a:t>
            </a:r>
          </a:p>
          <a:p>
            <a:pPr algn="ctr"/>
            <a:r>
              <a:rPr lang="en-US" sz="19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Jared Polis (CO), Sean </a:t>
            </a:r>
            <a:r>
              <a:rPr lang="en-US" sz="19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P</a:t>
            </a:r>
            <a:r>
              <a:rPr lang="en-US" sz="19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atrick Maloney (NY), Mark Takano (CA).</a:t>
            </a:r>
          </a:p>
          <a:p>
            <a:pPr algn="ctr"/>
            <a:endParaRPr lang="en-US"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n-US"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n-US"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3" name="Rectangle 12"/>
          <p:cNvSpPr/>
          <p:nvPr/>
        </p:nvSpPr>
        <p:spPr>
          <a:xfrm>
            <a:off x="914400" y="685800"/>
            <a:ext cx="7326043" cy="707886"/>
          </a:xfrm>
          <a:prstGeom prst="rect">
            <a:avLst/>
          </a:prstGeom>
          <a:noFill/>
        </p:spPr>
        <p:txBody>
          <a:bodyPr wrap="none" lIns="91440" tIns="45720" rIns="91440" bIns="45720">
            <a:spAutoFit/>
          </a:bodyPr>
          <a:lstStyle/>
          <a:p>
            <a:pPr algn="ctr"/>
            <a:r>
              <a:rPr lang="en-US"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Monotype Corsiva" pitchFamily="66" charset="0"/>
              </a:rPr>
              <a:t>2013 Homosexual Members of Congress</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Monotype Corsiva" pitchFamily="66" charset="0"/>
            </a:endParaRPr>
          </a:p>
        </p:txBody>
      </p:sp>
    </p:spTree>
    <p:extLst>
      <p:ext uri="{BB962C8B-B14F-4D97-AF65-F5344CB8AC3E}">
        <p14:creationId xmlns:p14="http://schemas.microsoft.com/office/powerpoint/2010/main" val="1260429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52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2000" fill="hold"/>
                                        <p:tgtEl>
                                          <p:spTgt spid="4"/>
                                        </p:tgtEl>
                                        <p:attrNameLst>
                                          <p:attrName>ppt_w</p:attrName>
                                        </p:attrNameLst>
                                      </p:cBhvr>
                                      <p:tavLst>
                                        <p:tav tm="0">
                                          <p:val>
                                            <p:fltVal val="0"/>
                                          </p:val>
                                        </p:tav>
                                        <p:tav tm="100000">
                                          <p:val>
                                            <p:strVal val="#ppt_w"/>
                                          </p:val>
                                        </p:tav>
                                      </p:tavLst>
                                    </p:anim>
                                    <p:anim calcmode="lin" valueType="num">
                                      <p:cBhvr>
                                        <p:cTn id="13" dur="2000" fill="hold"/>
                                        <p:tgtEl>
                                          <p:spTgt spid="4"/>
                                        </p:tgtEl>
                                        <p:attrNameLst>
                                          <p:attrName>ppt_h</p:attrName>
                                        </p:attrNameLst>
                                      </p:cBhvr>
                                      <p:tavLst>
                                        <p:tav tm="0">
                                          <p:val>
                                            <p:fltVal val="0"/>
                                          </p:val>
                                        </p:tav>
                                        <p:tav tm="100000">
                                          <p:val>
                                            <p:strVal val="#ppt_h"/>
                                          </p:val>
                                        </p:tav>
                                      </p:tavLst>
                                    </p:anim>
                                    <p:animEffect transition="in" filter="fade">
                                      <p:cBhvr>
                                        <p:cTn id="14" dur="2000"/>
                                        <p:tgtEl>
                                          <p:spTgt spid="4"/>
                                        </p:tgtEl>
                                      </p:cBhvr>
                                    </p:animEffect>
                                    <p:anim calcmode="lin" valueType="num">
                                      <p:cBhvr>
                                        <p:cTn id="15" dur="2000" fill="hold"/>
                                        <p:tgtEl>
                                          <p:spTgt spid="4"/>
                                        </p:tgtEl>
                                        <p:attrNameLst>
                                          <p:attrName>ppt_x</p:attrName>
                                        </p:attrNameLst>
                                      </p:cBhvr>
                                      <p:tavLst>
                                        <p:tav tm="0">
                                          <p:val>
                                            <p:fltVal val="0.5"/>
                                          </p:val>
                                        </p:tav>
                                        <p:tav tm="100000">
                                          <p:val>
                                            <p:strVal val="#ppt_x"/>
                                          </p:val>
                                        </p:tav>
                                      </p:tavLst>
                                    </p:anim>
                                    <p:anim calcmode="lin" valueType="num">
                                      <p:cBhvr>
                                        <p:cTn id="16" dur="20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up)">
                                      <p:cBhvr>
                                        <p:cTn id="21" dur="2000"/>
                                        <p:tgtEl>
                                          <p:spTgt spid="5"/>
                                        </p:tgtEl>
                                      </p:cBhvr>
                                    </p:animEffect>
                                  </p:childTnLst>
                                </p:cTn>
                              </p:par>
                            </p:childTnLst>
                          </p:cTn>
                        </p:par>
                        <p:par>
                          <p:cTn id="22" fill="hold">
                            <p:stCondLst>
                              <p:cond delay="2000"/>
                            </p:stCondLst>
                            <p:childTnLst>
                              <p:par>
                                <p:cTn id="23" presetID="53" presetClass="entr" presetSubtype="52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2000" fill="hold"/>
                                        <p:tgtEl>
                                          <p:spTgt spid="6"/>
                                        </p:tgtEl>
                                        <p:attrNameLst>
                                          <p:attrName>ppt_w</p:attrName>
                                        </p:attrNameLst>
                                      </p:cBhvr>
                                      <p:tavLst>
                                        <p:tav tm="0">
                                          <p:val>
                                            <p:fltVal val="0"/>
                                          </p:val>
                                        </p:tav>
                                        <p:tav tm="100000">
                                          <p:val>
                                            <p:strVal val="#ppt_w"/>
                                          </p:val>
                                        </p:tav>
                                      </p:tavLst>
                                    </p:anim>
                                    <p:anim calcmode="lin" valueType="num">
                                      <p:cBhvr>
                                        <p:cTn id="26" dur="2000" fill="hold"/>
                                        <p:tgtEl>
                                          <p:spTgt spid="6"/>
                                        </p:tgtEl>
                                        <p:attrNameLst>
                                          <p:attrName>ppt_h</p:attrName>
                                        </p:attrNameLst>
                                      </p:cBhvr>
                                      <p:tavLst>
                                        <p:tav tm="0">
                                          <p:val>
                                            <p:fltVal val="0"/>
                                          </p:val>
                                        </p:tav>
                                        <p:tav tm="100000">
                                          <p:val>
                                            <p:strVal val="#ppt_h"/>
                                          </p:val>
                                        </p:tav>
                                      </p:tavLst>
                                    </p:anim>
                                    <p:animEffect transition="in" filter="fade">
                                      <p:cBhvr>
                                        <p:cTn id="27" dur="2000"/>
                                        <p:tgtEl>
                                          <p:spTgt spid="6"/>
                                        </p:tgtEl>
                                      </p:cBhvr>
                                    </p:animEffect>
                                    <p:anim calcmode="lin" valueType="num">
                                      <p:cBhvr>
                                        <p:cTn id="28" dur="2000" fill="hold"/>
                                        <p:tgtEl>
                                          <p:spTgt spid="6"/>
                                        </p:tgtEl>
                                        <p:attrNameLst>
                                          <p:attrName>ppt_x</p:attrName>
                                        </p:attrNameLst>
                                      </p:cBhvr>
                                      <p:tavLst>
                                        <p:tav tm="0">
                                          <p:val>
                                            <p:fltVal val="0.5"/>
                                          </p:val>
                                        </p:tav>
                                        <p:tav tm="100000">
                                          <p:val>
                                            <p:strVal val="#ppt_x"/>
                                          </p:val>
                                        </p:tav>
                                      </p:tavLst>
                                    </p:anim>
                                    <p:anim calcmode="lin" valueType="num">
                                      <p:cBhvr>
                                        <p:cTn id="29" dur="2000" fill="hold"/>
                                        <p:tgtEl>
                                          <p:spTgt spid="6"/>
                                        </p:tgtEl>
                                        <p:attrNameLst>
                                          <p:attrName>ppt_y</p:attrName>
                                        </p:attrNameLst>
                                      </p:cBhvr>
                                      <p:tavLst>
                                        <p:tav tm="0">
                                          <p:val>
                                            <p:fltVal val="0.5"/>
                                          </p:val>
                                        </p:tav>
                                        <p:tav tm="100000">
                                          <p:val>
                                            <p:strVal val="#ppt_y"/>
                                          </p:val>
                                        </p:tav>
                                      </p:tavLst>
                                    </p:anim>
                                  </p:childTnLst>
                                </p:cTn>
                              </p:par>
                            </p:childTnLst>
                          </p:cTn>
                        </p:par>
                        <p:par>
                          <p:cTn id="30" fill="hold">
                            <p:stCondLst>
                              <p:cond delay="4000"/>
                            </p:stCondLst>
                            <p:childTnLst>
                              <p:par>
                                <p:cTn id="31" presetID="6" presetClass="entr" presetSubtype="16" fill="hold" grpId="0" nodeType="afterEffect">
                                  <p:stCondLst>
                                    <p:cond delay="2000"/>
                                  </p:stCondLst>
                                  <p:childTnLst>
                                    <p:set>
                                      <p:cBhvr>
                                        <p:cTn id="32" dur="1" fill="hold">
                                          <p:stCondLst>
                                            <p:cond delay="0"/>
                                          </p:stCondLst>
                                        </p:cTn>
                                        <p:tgtEl>
                                          <p:spTgt spid="7"/>
                                        </p:tgtEl>
                                        <p:attrNameLst>
                                          <p:attrName>style.visibility</p:attrName>
                                        </p:attrNameLst>
                                      </p:cBhvr>
                                      <p:to>
                                        <p:strVal val="visible"/>
                                      </p:to>
                                    </p:set>
                                    <p:animEffect transition="in" filter="circle(in)">
                                      <p:cBhvr>
                                        <p:cTn id="33" dur="20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up)">
                                      <p:cBhvr>
                                        <p:cTn id="38" dur="2000"/>
                                        <p:tgtEl>
                                          <p:spTgt spid="9"/>
                                        </p:tgtEl>
                                      </p:cBhvr>
                                    </p:animEffect>
                                  </p:childTnLst>
                                </p:cTn>
                              </p:par>
                            </p:childTnLst>
                          </p:cTn>
                        </p:par>
                        <p:par>
                          <p:cTn id="39" fill="hold">
                            <p:stCondLst>
                              <p:cond delay="2000"/>
                            </p:stCondLst>
                            <p:childTnLst>
                              <p:par>
                                <p:cTn id="40" presetID="22" presetClass="entr" presetSubtype="1"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up)">
                                      <p:cBhvr>
                                        <p:cTn id="42" dur="2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up)">
                                      <p:cBhvr>
                                        <p:cTn id="47" dur="2000"/>
                                        <p:tgtEl>
                                          <p:spTgt spid="11"/>
                                        </p:tgtEl>
                                      </p:cBhvr>
                                    </p:animEffect>
                                  </p:childTnLst>
                                </p:cTn>
                              </p:par>
                            </p:childTnLst>
                          </p:cTn>
                        </p:par>
                        <p:par>
                          <p:cTn id="48" fill="hold">
                            <p:stCondLst>
                              <p:cond delay="2000"/>
                            </p:stCondLst>
                            <p:childTnLst>
                              <p:par>
                                <p:cTn id="49" presetID="22" presetClass="entr" presetSubtype="1"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2000"/>
                                        <p:tgtEl>
                                          <p:spTgt spid="12"/>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up)">
                                      <p:cBhvr>
                                        <p:cTn id="5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10" grpId="0"/>
      <p:bldP spid="12" grpId="0" animBg="1"/>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60702" y="0"/>
            <a:ext cx="8949886" cy="769441"/>
          </a:xfrm>
          <a:prstGeom prst="rect">
            <a:avLst/>
          </a:prstGeom>
          <a:noFill/>
        </p:spPr>
        <p:txBody>
          <a:bodyPr wrap="none" lIns="91440" tIns="45720" rIns="91440" bIns="45720">
            <a:spAutoFit/>
          </a:bodyPr>
          <a:lstStyle/>
          <a:p>
            <a:pPr algn="ctr"/>
            <a:r>
              <a:rPr lang="en-US" sz="4400" b="1" cap="none" spc="0" dirty="0" smtClean="0">
                <a:ln w="18415" cmpd="sng">
                  <a:solidFill>
                    <a:schemeClr val="bg1"/>
                  </a:solidFill>
                  <a:prstDash val="solid"/>
                </a:ln>
                <a:solidFill>
                  <a:srgbClr val="FFFF00"/>
                </a:solidFill>
                <a:effectLst>
                  <a:outerShdw blurRad="63500" dir="3600000" algn="tl" rotWithShape="0">
                    <a:srgbClr val="000000">
                      <a:alpha val="70000"/>
                    </a:srgbClr>
                  </a:outerShdw>
                </a:effectLst>
                <a:latin typeface="Monotype Corsiva" pitchFamily="66" charset="0"/>
              </a:rPr>
              <a:t>Are You For It, Against It, Or Nonaligned?</a:t>
            </a:r>
            <a:endParaRPr lang="en-US" sz="4400" b="1" cap="none" spc="0" dirty="0">
              <a:ln w="18415" cmpd="sng">
                <a:solidFill>
                  <a:schemeClr val="bg1"/>
                </a:solidFill>
                <a:prstDash val="solid"/>
              </a:ln>
              <a:solidFill>
                <a:srgbClr val="FFFF00"/>
              </a:solidFill>
              <a:effectLst>
                <a:outerShdw blurRad="63500" dir="3600000" algn="tl" rotWithShape="0">
                  <a:srgbClr val="000000">
                    <a:alpha val="70000"/>
                  </a:srgbClr>
                </a:outerShdw>
              </a:effectLst>
              <a:latin typeface="Monotype Corsiva" pitchFamily="66" charset="0"/>
            </a:endParaRPr>
          </a:p>
        </p:txBody>
      </p:sp>
      <p:grpSp>
        <p:nvGrpSpPr>
          <p:cNvPr id="15" name="Group 14"/>
          <p:cNvGrpSpPr/>
          <p:nvPr/>
        </p:nvGrpSpPr>
        <p:grpSpPr>
          <a:xfrm>
            <a:off x="118281" y="834896"/>
            <a:ext cx="4606119" cy="3086100"/>
            <a:chOff x="-1" y="876300"/>
            <a:chExt cx="4606119" cy="3086100"/>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876300"/>
              <a:ext cx="4606119" cy="3086100"/>
            </a:xfrm>
            <a:prstGeom prst="rect">
              <a:avLst/>
            </a:prstGeom>
          </p:spPr>
        </p:pic>
        <p:sp>
          <p:nvSpPr>
            <p:cNvPr id="14" name="TextBox 13"/>
            <p:cNvSpPr txBox="1"/>
            <p:nvPr/>
          </p:nvSpPr>
          <p:spPr>
            <a:xfrm>
              <a:off x="914400" y="3429000"/>
              <a:ext cx="2971800" cy="369332"/>
            </a:xfrm>
            <a:prstGeom prst="rect">
              <a:avLst/>
            </a:prstGeom>
            <a:solidFill>
              <a:schemeClr val="tx1"/>
            </a:solidFill>
            <a:effectLst>
              <a:softEdge rad="127000"/>
            </a:effectLst>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Rob Portman, (R) Ohio</a:t>
              </a:r>
              <a:endParaRPr lang="en-US"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grpSp>
        <p:nvGrpSpPr>
          <p:cNvPr id="18" name="Group 17"/>
          <p:cNvGrpSpPr/>
          <p:nvPr/>
        </p:nvGrpSpPr>
        <p:grpSpPr>
          <a:xfrm>
            <a:off x="5890157" y="838200"/>
            <a:ext cx="2949043" cy="3086100"/>
            <a:chOff x="4670956" y="876301"/>
            <a:chExt cx="2949043" cy="3086100"/>
          </a:xfrm>
        </p:grpSpPr>
        <p:pic>
          <p:nvPicPr>
            <p:cNvPr id="16" name="Picture 15"/>
            <p:cNvPicPr>
              <a:picLocks noChangeAspect="1"/>
            </p:cNvPicPr>
            <p:nvPr/>
          </p:nvPicPr>
          <p:blipFill rotWithShape="1">
            <a:blip r:embed="rId5">
              <a:extLst>
                <a:ext uri="{28A0092B-C50C-407E-A947-70E740481C1C}">
                  <a14:useLocalDpi xmlns:a14="http://schemas.microsoft.com/office/drawing/2010/main" val="0"/>
                </a:ext>
              </a:extLst>
            </a:blip>
            <a:srcRect b="21425"/>
            <a:stretch/>
          </p:blipFill>
          <p:spPr>
            <a:xfrm>
              <a:off x="4670956" y="876301"/>
              <a:ext cx="2949043" cy="3086100"/>
            </a:xfrm>
            <a:prstGeom prst="rect">
              <a:avLst/>
            </a:prstGeom>
          </p:spPr>
        </p:pic>
        <p:sp>
          <p:nvSpPr>
            <p:cNvPr id="17" name="TextBox 16"/>
            <p:cNvSpPr txBox="1"/>
            <p:nvPr/>
          </p:nvSpPr>
          <p:spPr>
            <a:xfrm>
              <a:off x="4708127" y="3551664"/>
              <a:ext cx="2911872" cy="369332"/>
            </a:xfrm>
            <a:prstGeom prst="rect">
              <a:avLst/>
            </a:prstGeom>
            <a:solidFill>
              <a:schemeClr val="tx1"/>
            </a:solidFill>
            <a:effectLst>
              <a:softEdge rad="127000"/>
            </a:effectLst>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Dick Cheney, Former VP</a:t>
              </a:r>
              <a:endParaRPr lang="en-US"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sp>
        <p:nvSpPr>
          <p:cNvPr id="19" name="TextBox 18"/>
          <p:cNvSpPr txBox="1"/>
          <p:nvPr/>
        </p:nvSpPr>
        <p:spPr>
          <a:xfrm>
            <a:off x="194481" y="4343400"/>
            <a:ext cx="8720919" cy="646331"/>
          </a:xfrm>
          <a:prstGeom prst="rect">
            <a:avLst/>
          </a:prstGeom>
          <a:solidFill>
            <a:srgbClr val="FFFFFF">
              <a:alpha val="74902"/>
            </a:srgbClr>
          </a:solidFill>
        </p:spPr>
        <p:txBody>
          <a:bodyPr wrap="square" rtlCol="0">
            <a:spAutoFit/>
          </a:bodyPr>
          <a:lstStyle/>
          <a:p>
            <a:pPr algn="ctr"/>
            <a:r>
              <a:rPr lang="en-US" b="1" dirty="0" smtClean="0">
                <a:effectLst>
                  <a:outerShdw blurRad="38100" dist="38100" dir="2700000" algn="tl">
                    <a:srgbClr val="000000">
                      <a:alpha val="43137"/>
                    </a:srgbClr>
                  </a:outerShdw>
                </a:effectLst>
              </a:rPr>
              <a:t>53 out of 100 U.S. Senators support same-sex marriage</a:t>
            </a:r>
          </a:p>
          <a:p>
            <a:pPr algn="ctr"/>
            <a:r>
              <a:rPr lang="en-US" b="1" dirty="0" smtClean="0">
                <a:effectLst>
                  <a:outerShdw blurRad="38100" dist="38100" dir="2700000" algn="tl">
                    <a:srgbClr val="000000">
                      <a:alpha val="43137"/>
                    </a:srgbClr>
                  </a:outerShdw>
                </a:effectLst>
              </a:rPr>
              <a:t>177 out of 435 Members of the U.S. House of Representatives support same-sex marriage</a:t>
            </a:r>
            <a:endParaRPr lang="en-US" b="1" dirty="0">
              <a:effectLst>
                <a:outerShdw blurRad="38100" dist="38100" dir="2700000" algn="tl">
                  <a:srgbClr val="000000">
                    <a:alpha val="43137"/>
                  </a:srgbClr>
                </a:outerShdw>
              </a:effectLst>
            </a:endParaRPr>
          </a:p>
        </p:txBody>
      </p:sp>
      <p:grpSp>
        <p:nvGrpSpPr>
          <p:cNvPr id="22" name="Group 21"/>
          <p:cNvGrpSpPr/>
          <p:nvPr/>
        </p:nvGrpSpPr>
        <p:grpSpPr>
          <a:xfrm>
            <a:off x="5334000" y="4989731"/>
            <a:ext cx="2057400" cy="1821799"/>
            <a:chOff x="3384396" y="5020121"/>
            <a:chExt cx="2057400" cy="1821799"/>
          </a:xfrm>
        </p:grpSpPr>
        <p:pic>
          <p:nvPicPr>
            <p:cNvPr id="20" name="Picture 19"/>
            <p:cNvPicPr>
              <a:picLocks noChangeAspect="1"/>
            </p:cNvPicPr>
            <p:nvPr/>
          </p:nvPicPr>
          <p:blipFill rotWithShape="1">
            <a:blip r:embed="rId6">
              <a:extLst>
                <a:ext uri="{28A0092B-C50C-407E-A947-70E740481C1C}">
                  <a14:useLocalDpi xmlns:a14="http://schemas.microsoft.com/office/drawing/2010/main" val="0"/>
                </a:ext>
              </a:extLst>
            </a:blip>
            <a:srcRect l="6975" r="22781"/>
            <a:stretch/>
          </p:blipFill>
          <p:spPr>
            <a:xfrm>
              <a:off x="3384396" y="5020121"/>
              <a:ext cx="2057400" cy="1821799"/>
            </a:xfrm>
            <a:prstGeom prst="rect">
              <a:avLst/>
            </a:prstGeom>
          </p:spPr>
        </p:pic>
        <p:sp>
          <p:nvSpPr>
            <p:cNvPr id="21" name="TextBox 20"/>
            <p:cNvSpPr txBox="1"/>
            <p:nvPr/>
          </p:nvSpPr>
          <p:spPr>
            <a:xfrm>
              <a:off x="3384396" y="6442858"/>
              <a:ext cx="2057400" cy="369332"/>
            </a:xfrm>
            <a:prstGeom prst="rect">
              <a:avLst/>
            </a:prstGeom>
            <a:solidFill>
              <a:schemeClr val="tx1"/>
            </a:solidFill>
            <a:effectLst>
              <a:softEdge rad="127000"/>
            </a:effectLst>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Andre Carson</a:t>
              </a:r>
              <a:endParaRPr lang="en-US"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grpSp>
        <p:nvGrpSpPr>
          <p:cNvPr id="4" name="Group 3"/>
          <p:cNvGrpSpPr/>
          <p:nvPr/>
        </p:nvGrpSpPr>
        <p:grpSpPr>
          <a:xfrm>
            <a:off x="1764712" y="4989730"/>
            <a:ext cx="2057400" cy="1821799"/>
            <a:chOff x="1764712" y="4989730"/>
            <a:chExt cx="2057400" cy="1821799"/>
          </a:xfrm>
        </p:grpSpPr>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26305"/>
            <a:stretch/>
          </p:blipFill>
          <p:spPr>
            <a:xfrm>
              <a:off x="1867706" y="4989730"/>
              <a:ext cx="1851413" cy="1821799"/>
            </a:xfrm>
            <a:prstGeom prst="rect">
              <a:avLst/>
            </a:prstGeom>
          </p:spPr>
        </p:pic>
        <p:sp>
          <p:nvSpPr>
            <p:cNvPr id="23" name="TextBox 22"/>
            <p:cNvSpPr txBox="1"/>
            <p:nvPr/>
          </p:nvSpPr>
          <p:spPr>
            <a:xfrm>
              <a:off x="1764712" y="6369661"/>
              <a:ext cx="2057400" cy="369332"/>
            </a:xfrm>
            <a:prstGeom prst="rect">
              <a:avLst/>
            </a:prstGeom>
            <a:solidFill>
              <a:schemeClr val="tx1"/>
            </a:solidFill>
            <a:effectLst>
              <a:softEdge rad="127000"/>
            </a:effectLst>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Joe Donnelly</a:t>
              </a:r>
              <a:endParaRPr lang="en-US"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spTree>
    <p:extLst>
      <p:ext uri="{BB962C8B-B14F-4D97-AF65-F5344CB8AC3E}">
        <p14:creationId xmlns:p14="http://schemas.microsoft.com/office/powerpoint/2010/main" val="29140432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circle(in)">
                                      <p:cBhvr>
                                        <p:cTn id="17" dur="2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528"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2000" fill="hold"/>
                                        <p:tgtEl>
                                          <p:spTgt spid="22"/>
                                        </p:tgtEl>
                                        <p:attrNameLst>
                                          <p:attrName>ppt_w</p:attrName>
                                        </p:attrNameLst>
                                      </p:cBhvr>
                                      <p:tavLst>
                                        <p:tav tm="0">
                                          <p:val>
                                            <p:fltVal val="0"/>
                                          </p:val>
                                        </p:tav>
                                        <p:tav tm="100000">
                                          <p:val>
                                            <p:strVal val="#ppt_w"/>
                                          </p:val>
                                        </p:tav>
                                      </p:tavLst>
                                    </p:anim>
                                    <p:anim calcmode="lin" valueType="num">
                                      <p:cBhvr>
                                        <p:cTn id="23" dur="2000" fill="hold"/>
                                        <p:tgtEl>
                                          <p:spTgt spid="22"/>
                                        </p:tgtEl>
                                        <p:attrNameLst>
                                          <p:attrName>ppt_h</p:attrName>
                                        </p:attrNameLst>
                                      </p:cBhvr>
                                      <p:tavLst>
                                        <p:tav tm="0">
                                          <p:val>
                                            <p:fltVal val="0"/>
                                          </p:val>
                                        </p:tav>
                                        <p:tav tm="100000">
                                          <p:val>
                                            <p:strVal val="#ppt_h"/>
                                          </p:val>
                                        </p:tav>
                                      </p:tavLst>
                                    </p:anim>
                                    <p:animEffect transition="in" filter="fade">
                                      <p:cBhvr>
                                        <p:cTn id="24" dur="2000"/>
                                        <p:tgtEl>
                                          <p:spTgt spid="22"/>
                                        </p:tgtEl>
                                      </p:cBhvr>
                                    </p:animEffect>
                                    <p:anim calcmode="lin" valueType="num">
                                      <p:cBhvr>
                                        <p:cTn id="25" dur="2000" fill="hold"/>
                                        <p:tgtEl>
                                          <p:spTgt spid="22"/>
                                        </p:tgtEl>
                                        <p:attrNameLst>
                                          <p:attrName>ppt_x</p:attrName>
                                        </p:attrNameLst>
                                      </p:cBhvr>
                                      <p:tavLst>
                                        <p:tav tm="0">
                                          <p:val>
                                            <p:fltVal val="0.5"/>
                                          </p:val>
                                        </p:tav>
                                        <p:tav tm="100000">
                                          <p:val>
                                            <p:strVal val="#ppt_x"/>
                                          </p:val>
                                        </p:tav>
                                      </p:tavLst>
                                    </p:anim>
                                    <p:anim calcmode="lin" valueType="num">
                                      <p:cBhvr>
                                        <p:cTn id="26" dur="2000" fill="hold"/>
                                        <p:tgtEl>
                                          <p:spTgt spid="22"/>
                                        </p:tgtEl>
                                        <p:attrNameLst>
                                          <p:attrName>ppt_y</p:attrName>
                                        </p:attrNameLst>
                                      </p:cBhvr>
                                      <p:tavLst>
                                        <p:tav tm="0">
                                          <p:val>
                                            <p:fltVal val="0.5"/>
                                          </p:val>
                                        </p:tav>
                                        <p:tav tm="100000">
                                          <p:val>
                                            <p:strVal val="#ppt_y"/>
                                          </p:val>
                                        </p:tav>
                                      </p:tavLst>
                                    </p:anim>
                                  </p:childTnLst>
                                </p:cTn>
                              </p:par>
                              <p:par>
                                <p:cTn id="27" presetID="53" presetClass="entr" presetSubtype="528"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2000" fill="hold"/>
                                        <p:tgtEl>
                                          <p:spTgt spid="4"/>
                                        </p:tgtEl>
                                        <p:attrNameLst>
                                          <p:attrName>ppt_w</p:attrName>
                                        </p:attrNameLst>
                                      </p:cBhvr>
                                      <p:tavLst>
                                        <p:tav tm="0">
                                          <p:val>
                                            <p:fltVal val="0"/>
                                          </p:val>
                                        </p:tav>
                                        <p:tav tm="100000">
                                          <p:val>
                                            <p:strVal val="#ppt_w"/>
                                          </p:val>
                                        </p:tav>
                                      </p:tavLst>
                                    </p:anim>
                                    <p:anim calcmode="lin" valueType="num">
                                      <p:cBhvr>
                                        <p:cTn id="30" dur="2000" fill="hold"/>
                                        <p:tgtEl>
                                          <p:spTgt spid="4"/>
                                        </p:tgtEl>
                                        <p:attrNameLst>
                                          <p:attrName>ppt_h</p:attrName>
                                        </p:attrNameLst>
                                      </p:cBhvr>
                                      <p:tavLst>
                                        <p:tav tm="0">
                                          <p:val>
                                            <p:fltVal val="0"/>
                                          </p:val>
                                        </p:tav>
                                        <p:tav tm="100000">
                                          <p:val>
                                            <p:strVal val="#ppt_h"/>
                                          </p:val>
                                        </p:tav>
                                      </p:tavLst>
                                    </p:anim>
                                    <p:animEffect transition="in" filter="fade">
                                      <p:cBhvr>
                                        <p:cTn id="31" dur="2000"/>
                                        <p:tgtEl>
                                          <p:spTgt spid="4"/>
                                        </p:tgtEl>
                                      </p:cBhvr>
                                    </p:animEffect>
                                    <p:anim calcmode="lin" valueType="num">
                                      <p:cBhvr>
                                        <p:cTn id="32" dur="2000" fill="hold"/>
                                        <p:tgtEl>
                                          <p:spTgt spid="4"/>
                                        </p:tgtEl>
                                        <p:attrNameLst>
                                          <p:attrName>ppt_x</p:attrName>
                                        </p:attrNameLst>
                                      </p:cBhvr>
                                      <p:tavLst>
                                        <p:tav tm="0">
                                          <p:val>
                                            <p:fltVal val="0.5"/>
                                          </p:val>
                                        </p:tav>
                                        <p:tav tm="100000">
                                          <p:val>
                                            <p:strVal val="#ppt_x"/>
                                          </p:val>
                                        </p:tav>
                                      </p:tavLst>
                                    </p:anim>
                                    <p:anim calcmode="lin" valueType="num">
                                      <p:cBhvr>
                                        <p:cTn id="33" dur="20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60702" y="0"/>
            <a:ext cx="8949886" cy="769441"/>
          </a:xfrm>
          <a:prstGeom prst="rect">
            <a:avLst/>
          </a:prstGeom>
          <a:noFill/>
        </p:spPr>
        <p:txBody>
          <a:bodyPr wrap="none" lIns="91440" tIns="45720" rIns="91440" bIns="45720">
            <a:spAutoFit/>
          </a:bodyPr>
          <a:lstStyle/>
          <a:p>
            <a:pPr algn="ctr"/>
            <a:r>
              <a:rPr lang="en-US" sz="4400" b="1" cap="none" spc="0" dirty="0" smtClean="0">
                <a:ln w="18415" cmpd="sng">
                  <a:solidFill>
                    <a:schemeClr val="bg1"/>
                  </a:solidFill>
                  <a:prstDash val="solid"/>
                </a:ln>
                <a:solidFill>
                  <a:srgbClr val="FFFF00"/>
                </a:solidFill>
                <a:effectLst>
                  <a:outerShdw blurRad="63500" dir="3600000" algn="tl" rotWithShape="0">
                    <a:srgbClr val="000000">
                      <a:alpha val="70000"/>
                    </a:srgbClr>
                  </a:outerShdw>
                </a:effectLst>
                <a:latin typeface="Monotype Corsiva" pitchFamily="66" charset="0"/>
              </a:rPr>
              <a:t>Are You For It, Against It, Or Nonaligned?</a:t>
            </a:r>
            <a:endParaRPr lang="en-US" sz="4400" b="1" cap="none" spc="0" dirty="0">
              <a:ln w="18415" cmpd="sng">
                <a:solidFill>
                  <a:schemeClr val="bg1"/>
                </a:solidFill>
                <a:prstDash val="solid"/>
              </a:ln>
              <a:solidFill>
                <a:srgbClr val="FFFF00"/>
              </a:solidFill>
              <a:effectLst>
                <a:outerShdw blurRad="63500" dir="3600000" algn="tl" rotWithShape="0">
                  <a:srgbClr val="000000">
                    <a:alpha val="70000"/>
                  </a:srgbClr>
                </a:outerShdw>
              </a:effectLst>
              <a:latin typeface="Monotype Corsiva" pitchFamily="66" charset="0"/>
            </a:endParaRP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b="21935"/>
          <a:stretch/>
        </p:blipFill>
        <p:spPr>
          <a:xfrm>
            <a:off x="123531" y="816891"/>
            <a:ext cx="2718670" cy="243008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31" y="3685478"/>
            <a:ext cx="4176691" cy="26138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79302" y="873718"/>
            <a:ext cx="3185395" cy="2477529"/>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62072" y="4590807"/>
            <a:ext cx="2143125" cy="2143125"/>
          </a:xfrm>
          <a:prstGeom prst="rect">
            <a:avLst/>
          </a:prstGeom>
        </p:spPr>
      </p:pic>
      <p:grpSp>
        <p:nvGrpSpPr>
          <p:cNvPr id="3" name="Group 2"/>
          <p:cNvGrpSpPr/>
          <p:nvPr/>
        </p:nvGrpSpPr>
        <p:grpSpPr>
          <a:xfrm>
            <a:off x="4343400" y="3414793"/>
            <a:ext cx="2047199" cy="3049909"/>
            <a:chOff x="6858000" y="3467423"/>
            <a:chExt cx="2047199" cy="3049909"/>
          </a:xfrm>
        </p:grpSpPr>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58000" y="3467423"/>
              <a:ext cx="2047199" cy="3049909"/>
            </a:xfrm>
            <a:prstGeom prst="rect">
              <a:avLst/>
            </a:prstGeom>
          </p:spPr>
        </p:pic>
        <p:sp>
          <p:nvSpPr>
            <p:cNvPr id="11" name="TextBox 10"/>
            <p:cNvSpPr txBox="1"/>
            <p:nvPr/>
          </p:nvSpPr>
          <p:spPr>
            <a:xfrm>
              <a:off x="6858000" y="5715000"/>
              <a:ext cx="2047199" cy="369332"/>
            </a:xfrm>
            <a:prstGeom prst="rect">
              <a:avLst/>
            </a:prstGeom>
            <a:solidFill>
              <a:srgbClr val="000000">
                <a:alpha val="60000"/>
              </a:srgbClr>
            </a:solid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rPr>
                <a:t>Lady Sovereign</a:t>
              </a:r>
              <a:endParaRPr lang="en-US" b="1" dirty="0">
                <a:solidFill>
                  <a:schemeClr val="bg1"/>
                </a:solidFill>
                <a:effectLst>
                  <a:outerShdw blurRad="38100" dist="38100" dir="2700000" algn="tl">
                    <a:srgbClr val="000000">
                      <a:alpha val="43137"/>
                    </a:srgbClr>
                  </a:outerShdw>
                </a:effectLst>
              </a:endParaRPr>
            </a:p>
          </p:txBody>
        </p:sp>
      </p:grpSp>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45327" y="854704"/>
            <a:ext cx="2459872" cy="3679269"/>
          </a:xfrm>
          <a:prstGeom prst="rect">
            <a:avLst/>
          </a:prstGeom>
        </p:spPr>
      </p:pic>
    </p:spTree>
    <p:extLst>
      <p:ext uri="{BB962C8B-B14F-4D97-AF65-F5344CB8AC3E}">
        <p14:creationId xmlns:p14="http://schemas.microsoft.com/office/powerpoint/2010/main" val="2908379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2000"/>
                                        <p:tgtEl>
                                          <p:spTgt spid="8"/>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par>
                          <p:cTn id="16" fill="hold">
                            <p:stCondLst>
                              <p:cond delay="6000"/>
                            </p:stCondLst>
                            <p:childTnLst>
                              <p:par>
                                <p:cTn id="17" presetID="6" presetClass="entr" presetSubtype="16"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par>
                          <p:cTn id="20" fill="hold">
                            <p:stCondLst>
                              <p:cond delay="8000"/>
                            </p:stCondLst>
                            <p:childTnLst>
                              <p:par>
                                <p:cTn id="21" presetID="6" presetClass="entr" presetSubtype="16"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2000"/>
                                        <p:tgtEl>
                                          <p:spTgt spid="9"/>
                                        </p:tgtEl>
                                      </p:cBhvr>
                                    </p:animEffect>
                                  </p:childTnLst>
                                </p:cTn>
                              </p:par>
                            </p:childTnLst>
                          </p:cTn>
                        </p:par>
                        <p:par>
                          <p:cTn id="24" fill="hold">
                            <p:stCondLst>
                              <p:cond delay="10000"/>
                            </p:stCondLst>
                            <p:childTnLst>
                              <p:par>
                                <p:cTn id="25" presetID="6"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circle(in)">
                                      <p:cBhvr>
                                        <p:cTn id="2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5410200" y="5410200"/>
            <a:ext cx="990600" cy="5334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29246" y="1717413"/>
            <a:ext cx="2971800" cy="4062651"/>
          </a:xfrm>
          <a:prstGeom prst="rect">
            <a:avLst/>
          </a:prstGeom>
          <a:solidFill>
            <a:srgbClr val="FFFF00"/>
          </a:solidFill>
          <a:effectLst>
            <a:softEdge rad="63500"/>
          </a:effectLst>
        </p:spPr>
        <p:txBody>
          <a:bodyPr wrap="square" rtlCol="0">
            <a:spAutoFit/>
          </a:bodyPr>
          <a:lstStyle/>
          <a:p>
            <a:pPr algn="ctr"/>
            <a:endParaRPr lang="en-US" sz="2000" b="1" dirty="0" smtClean="0">
              <a:effectLst>
                <a:outerShdw blurRad="38100" dist="38100" dir="2700000" algn="tl">
                  <a:srgbClr val="000000">
                    <a:alpha val="43137"/>
                  </a:srgbClr>
                </a:outerShdw>
              </a:effectLst>
              <a:latin typeface="Arial" pitchFamily="34" charset="0"/>
              <a:cs typeface="Arial" pitchFamily="34" charset="0"/>
            </a:endParaRPr>
          </a:p>
          <a:p>
            <a:pPr algn="ctr"/>
            <a:r>
              <a:rPr lang="en-US" sz="2000" b="1" dirty="0" smtClean="0">
                <a:effectLst>
                  <a:outerShdw blurRad="38100" dist="38100" dir="2700000" algn="tl">
                    <a:srgbClr val="000000">
                      <a:alpha val="43137"/>
                    </a:srgbClr>
                  </a:outerShdw>
                </a:effectLst>
                <a:latin typeface="Arial" pitchFamily="34" charset="0"/>
                <a:cs typeface="Arial" pitchFamily="34" charset="0"/>
              </a:rPr>
              <a:t>A </a:t>
            </a:r>
            <a:r>
              <a:rPr lang="en-US" sz="2000" b="1" dirty="0">
                <a:effectLst>
                  <a:outerShdw blurRad="38100" dist="38100" dir="2700000" algn="tl">
                    <a:srgbClr val="000000">
                      <a:alpha val="43137"/>
                    </a:srgbClr>
                  </a:outerShdw>
                </a:effectLst>
                <a:latin typeface="Arial" pitchFamily="34" charset="0"/>
                <a:cs typeface="Arial" pitchFamily="34" charset="0"/>
              </a:rPr>
              <a:t>strong majority of younger Americans now support same-sex marriage. In a Gallup Poll conducted last month, 73 percent of people between 18 and 29 years old said they favored it, while only 39 percent of people older than 65 did.</a:t>
            </a:r>
          </a:p>
          <a:p>
            <a:endParaRPr lang="en-US" dirty="0"/>
          </a:p>
        </p:txBody>
      </p:sp>
      <p:cxnSp>
        <p:nvCxnSpPr>
          <p:cNvPr id="5" name="Straight Connector 4"/>
          <p:cNvCxnSpPr/>
          <p:nvPr/>
        </p:nvCxnSpPr>
        <p:spPr>
          <a:xfrm>
            <a:off x="1372246" y="3927213"/>
            <a:ext cx="16764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05446" y="4232013"/>
            <a:ext cx="27432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05446" y="4536813"/>
            <a:ext cx="27432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05446" y="4841613"/>
            <a:ext cx="13716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3294035" y="1820369"/>
            <a:ext cx="3523813" cy="1981200"/>
            <a:chOff x="4876799" y="1600200"/>
            <a:chExt cx="3523813" cy="1981200"/>
          </a:xfrm>
        </p:grpSpPr>
        <p:pic>
          <p:nvPicPr>
            <p:cNvPr id="2050" name="Picture 2" descr="http://www.yellowdaymovie.com/wp/wp-content/uploads/2013/01/Facebook-Logo.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6799" y="1600200"/>
              <a:ext cx="3523813" cy="1981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43500" y="2791141"/>
              <a:ext cx="2514600" cy="646331"/>
            </a:xfrm>
            <a:prstGeom prst="rect">
              <a:avLst/>
            </a:prstGeom>
            <a:noFill/>
          </p:spPr>
          <p:txBody>
            <a:bodyPr wrap="square" rtlCol="0">
              <a:spAutoFit/>
            </a:bodyPr>
            <a:lstStyle/>
            <a:p>
              <a:r>
                <a:rPr lang="en-US" dirty="0" smtClean="0">
                  <a:solidFill>
                    <a:schemeClr val="bg1"/>
                  </a:solidFill>
                  <a:latin typeface="Arial Rounded MT Bold" pitchFamily="34" charset="0"/>
                </a:rPr>
                <a:t>Gay Marriage USA</a:t>
              </a:r>
            </a:p>
            <a:p>
              <a:r>
                <a:rPr lang="en-US" dirty="0" smtClean="0">
                  <a:solidFill>
                    <a:schemeClr val="bg1"/>
                  </a:solidFill>
                  <a:latin typeface="Arial Rounded MT Bold" pitchFamily="34" charset="0"/>
                </a:rPr>
                <a:t>312,964 “likes”</a:t>
              </a:r>
              <a:endParaRPr lang="en-US" dirty="0">
                <a:solidFill>
                  <a:schemeClr val="bg1"/>
                </a:solidFill>
                <a:latin typeface="Arial Rounded MT Bold" pitchFamily="34" charset="0"/>
              </a:endParaRPr>
            </a:p>
          </p:txBody>
        </p:sp>
      </p:gr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17605" y="1734203"/>
            <a:ext cx="3476672" cy="4672947"/>
          </a:xfrm>
          <a:prstGeom prst="rect">
            <a:avLst/>
          </a:prstGeom>
        </p:spPr>
      </p:pic>
      <p:pic>
        <p:nvPicPr>
          <p:cNvPr id="15" name="Picture 14"/>
          <p:cNvPicPr>
            <a:picLocks noChangeAspect="1"/>
          </p:cNvPicPr>
          <p:nvPr/>
        </p:nvPicPr>
        <p:blipFill rotWithShape="1">
          <a:blip r:embed="rId7">
            <a:extLst>
              <a:ext uri="{28A0092B-C50C-407E-A947-70E740481C1C}">
                <a14:useLocalDpi xmlns:a14="http://schemas.microsoft.com/office/drawing/2010/main" val="0"/>
              </a:ext>
            </a:extLst>
          </a:blip>
          <a:srcRect l="9767" r="7751"/>
          <a:stretch/>
        </p:blipFill>
        <p:spPr>
          <a:xfrm>
            <a:off x="3340530" y="1734203"/>
            <a:ext cx="3611105" cy="4706287"/>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94035" y="1734203"/>
            <a:ext cx="4706287" cy="4706287"/>
          </a:xfrm>
          <a:prstGeom prst="rect">
            <a:avLst/>
          </a:prstGeom>
        </p:spPr>
      </p:pic>
    </p:spTree>
    <p:extLst>
      <p:ext uri="{BB962C8B-B14F-4D97-AF65-F5344CB8AC3E}">
        <p14:creationId xmlns:p14="http://schemas.microsoft.com/office/powerpoint/2010/main" val="9323507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528"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2000" fill="hold"/>
                                        <p:tgtEl>
                                          <p:spTgt spid="3"/>
                                        </p:tgtEl>
                                        <p:attrNameLst>
                                          <p:attrName>ppt_w</p:attrName>
                                        </p:attrNameLst>
                                      </p:cBhvr>
                                      <p:tavLst>
                                        <p:tav tm="0">
                                          <p:val>
                                            <p:fltVal val="0"/>
                                          </p:val>
                                        </p:tav>
                                        <p:tav tm="100000">
                                          <p:val>
                                            <p:strVal val="#ppt_w"/>
                                          </p:val>
                                        </p:tav>
                                      </p:tavLst>
                                    </p:anim>
                                    <p:anim calcmode="lin" valueType="num">
                                      <p:cBhvr>
                                        <p:cTn id="28" dur="2000" fill="hold"/>
                                        <p:tgtEl>
                                          <p:spTgt spid="3"/>
                                        </p:tgtEl>
                                        <p:attrNameLst>
                                          <p:attrName>ppt_h</p:attrName>
                                        </p:attrNameLst>
                                      </p:cBhvr>
                                      <p:tavLst>
                                        <p:tav tm="0">
                                          <p:val>
                                            <p:fltVal val="0"/>
                                          </p:val>
                                        </p:tav>
                                        <p:tav tm="100000">
                                          <p:val>
                                            <p:strVal val="#ppt_h"/>
                                          </p:val>
                                        </p:tav>
                                      </p:tavLst>
                                    </p:anim>
                                    <p:animEffect transition="in" filter="fade">
                                      <p:cBhvr>
                                        <p:cTn id="29" dur="2000"/>
                                        <p:tgtEl>
                                          <p:spTgt spid="3"/>
                                        </p:tgtEl>
                                      </p:cBhvr>
                                    </p:animEffect>
                                    <p:anim calcmode="lin" valueType="num">
                                      <p:cBhvr>
                                        <p:cTn id="30" dur="2000" fill="hold"/>
                                        <p:tgtEl>
                                          <p:spTgt spid="3"/>
                                        </p:tgtEl>
                                        <p:attrNameLst>
                                          <p:attrName>ppt_x</p:attrName>
                                        </p:attrNameLst>
                                      </p:cBhvr>
                                      <p:tavLst>
                                        <p:tav tm="0">
                                          <p:val>
                                            <p:fltVal val="0.5"/>
                                          </p:val>
                                        </p:tav>
                                        <p:tav tm="100000">
                                          <p:val>
                                            <p:strVal val="#ppt_x"/>
                                          </p:val>
                                        </p:tav>
                                      </p:tavLst>
                                    </p:anim>
                                    <p:anim calcmode="lin" valueType="num">
                                      <p:cBhvr>
                                        <p:cTn id="31" dur="2000" fill="hold"/>
                                        <p:tgtEl>
                                          <p:spTgt spid="3"/>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2000"/>
                                        <p:tgtEl>
                                          <p:spTgt spid="5"/>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2000"/>
                                        <p:tgtEl>
                                          <p:spTgt spid="6"/>
                                        </p:tgtEl>
                                      </p:cBhvr>
                                    </p:animEffect>
                                  </p:childTnLst>
                                </p:cTn>
                              </p:par>
                            </p:childTnLst>
                          </p:cTn>
                        </p:par>
                        <p:par>
                          <p:cTn id="40" fill="hold">
                            <p:stCondLst>
                              <p:cond delay="6000"/>
                            </p:stCondLst>
                            <p:childTnLst>
                              <p:par>
                                <p:cTn id="41" presetID="22" presetClass="entr" presetSubtype="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2000"/>
                                        <p:tgtEl>
                                          <p:spTgt spid="8"/>
                                        </p:tgtEl>
                                      </p:cBhvr>
                                    </p:animEffect>
                                  </p:childTnLst>
                                </p:cTn>
                              </p:par>
                            </p:childTnLst>
                          </p:cTn>
                        </p:par>
                        <p:par>
                          <p:cTn id="44" fill="hold">
                            <p:stCondLst>
                              <p:cond delay="8000"/>
                            </p:stCondLst>
                            <p:childTnLst>
                              <p:par>
                                <p:cTn id="45" presetID="22" presetClass="entr" presetSubtype="8"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2280346" y="126387"/>
            <a:ext cx="4583307" cy="769441"/>
          </a:xfrm>
          <a:prstGeom prst="rect">
            <a:avLst/>
          </a:prstGeom>
          <a:solidFill>
            <a:srgbClr val="000000"/>
          </a:solidFill>
          <a:effectLst>
            <a:glow rad="228600">
              <a:schemeClr val="accent2">
                <a:satMod val="175000"/>
                <a:alpha val="40000"/>
              </a:schemeClr>
            </a:glow>
          </a:effectLst>
        </p:spPr>
        <p:txBody>
          <a:bodyPr wrap="none" lIns="91440" tIns="45720" rIns="91440" bIns="45720">
            <a:spAutoFit/>
          </a:bodyPr>
          <a:lstStyle/>
          <a:p>
            <a:pPr algn="ctr"/>
            <a:r>
              <a:rPr lang="en-US" sz="4400" b="1" cap="none" spc="0" dirty="0" smtClean="0">
                <a:ln w="18415" cmpd="sng">
                  <a:solidFill>
                    <a:schemeClr val="bg1"/>
                  </a:solidFill>
                  <a:prstDash val="solid"/>
                </a:ln>
                <a:solidFill>
                  <a:srgbClr val="800000"/>
                </a:solidFill>
                <a:effectLst>
                  <a:outerShdw blurRad="63500" dir="3600000" algn="tl" rotWithShape="0">
                    <a:srgbClr val="000000">
                      <a:alpha val="70000"/>
                    </a:srgbClr>
                  </a:outerShdw>
                </a:effectLst>
                <a:latin typeface="Monotype Corsiva" pitchFamily="66" charset="0"/>
              </a:rPr>
              <a:t>The Law of the Land </a:t>
            </a:r>
            <a:endParaRPr lang="en-US" sz="4400" b="1" cap="none" spc="0" dirty="0">
              <a:ln w="18415" cmpd="sng">
                <a:solidFill>
                  <a:schemeClr val="bg1"/>
                </a:solidFill>
                <a:prstDash val="solid"/>
              </a:ln>
              <a:solidFill>
                <a:srgbClr val="800000"/>
              </a:solidFill>
              <a:effectLst>
                <a:outerShdw blurRad="63500" dir="3600000" algn="tl" rotWithShape="0">
                  <a:srgbClr val="000000">
                    <a:alpha val="70000"/>
                  </a:srgbClr>
                </a:outerShdw>
              </a:effectLst>
              <a:latin typeface="Monotype Corsiva" pitchFamily="66" charset="0"/>
            </a:endParaRPr>
          </a:p>
        </p:txBody>
      </p:sp>
      <p:sp>
        <p:nvSpPr>
          <p:cNvPr id="4" name="TextBox 3"/>
          <p:cNvSpPr txBox="1"/>
          <p:nvPr/>
        </p:nvSpPr>
        <p:spPr>
          <a:xfrm>
            <a:off x="0" y="1066800"/>
            <a:ext cx="9144000" cy="1754326"/>
          </a:xfrm>
          <a:prstGeom prst="rect">
            <a:avLst/>
          </a:prstGeom>
          <a:solidFill>
            <a:srgbClr val="FFFFFF">
              <a:alpha val="80000"/>
            </a:srgbClr>
          </a:solidFill>
        </p:spPr>
        <p:txBody>
          <a:bodyPr wrap="square" rtlCol="0">
            <a:spAutoFit/>
          </a:bodyPr>
          <a:lstStyle/>
          <a:p>
            <a:r>
              <a:rPr lang="en-US" b="1" dirty="0" smtClean="0">
                <a:effectLst>
                  <a:outerShdw blurRad="38100" dist="38100" dir="2700000" algn="tl">
                    <a:srgbClr val="000000">
                      <a:alpha val="43137"/>
                    </a:srgbClr>
                  </a:outerShdw>
                </a:effectLst>
                <a:latin typeface="Arial" pitchFamily="34" charset="0"/>
                <a:cs typeface="Arial" pitchFamily="34" charset="0"/>
              </a:rPr>
              <a:t>It’s the Law: (Massachusetts)</a:t>
            </a:r>
          </a:p>
          <a:p>
            <a:r>
              <a:rPr lang="en-US" b="1" dirty="0" smtClean="0">
                <a:effectLst>
                  <a:outerShdw blurRad="38100" dist="38100" dir="2700000" algn="tl">
                    <a:srgbClr val="000000">
                      <a:alpha val="43137"/>
                    </a:srgbClr>
                  </a:outerShdw>
                </a:effectLst>
                <a:latin typeface="Arial" pitchFamily="34" charset="0"/>
                <a:cs typeface="Arial" pitchFamily="34" charset="0"/>
              </a:rPr>
              <a:t>In </a:t>
            </a:r>
            <a:r>
              <a:rPr lang="en-US" b="1" dirty="0">
                <a:effectLst>
                  <a:outerShdw blurRad="38100" dist="38100" dir="2700000" algn="tl">
                    <a:srgbClr val="000000">
                      <a:alpha val="43137"/>
                    </a:srgbClr>
                  </a:outerShdw>
                </a:effectLst>
                <a:latin typeface="Arial" pitchFamily="34" charset="0"/>
                <a:cs typeface="Arial" pitchFamily="34" charset="0"/>
              </a:rPr>
              <a:t>2009, a deputy manager at a Brookstone store in Boston was fired from his job for mentioning his belief to another manager who had kept bringing up the subject with him that day. Brookstone's letter of termination (quoted on local TV news) said his comment was "inappropriate" because "in the State of Massachusetts, same-sex marriage is legal."</a:t>
            </a:r>
          </a:p>
        </p:txBody>
      </p:sp>
      <p:sp>
        <p:nvSpPr>
          <p:cNvPr id="5" name="Rounded Rectangle 4"/>
          <p:cNvSpPr/>
          <p:nvPr/>
        </p:nvSpPr>
        <p:spPr>
          <a:xfrm>
            <a:off x="1828800" y="2512874"/>
            <a:ext cx="3200400" cy="30825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 y="2895600"/>
            <a:ext cx="9144000" cy="1477328"/>
          </a:xfrm>
          <a:prstGeom prst="rect">
            <a:avLst/>
          </a:prstGeom>
          <a:solidFill>
            <a:srgbClr val="FFFFFF">
              <a:alpha val="80000"/>
            </a:srgbClr>
          </a:solidFill>
        </p:spPr>
        <p:txBody>
          <a:bodyPr wrap="square" rtlCol="0">
            <a:spAutoFit/>
          </a:bodyPr>
          <a:lstStyle/>
          <a:p>
            <a:r>
              <a:rPr lang="en-US" b="1" dirty="0" smtClean="0">
                <a:effectLst>
                  <a:outerShdw blurRad="38100" dist="38100" dir="2700000" algn="tl">
                    <a:srgbClr val="000000">
                      <a:alpha val="43137"/>
                    </a:srgbClr>
                  </a:outerShdw>
                </a:effectLst>
                <a:latin typeface="Arial" pitchFamily="34" charset="0"/>
                <a:cs typeface="Arial" pitchFamily="34" charset="0"/>
              </a:rPr>
              <a:t>It’s the Law: </a:t>
            </a:r>
          </a:p>
          <a:p>
            <a:r>
              <a:rPr lang="en-US" b="1" dirty="0" smtClean="0">
                <a:effectLst>
                  <a:outerShdw blurRad="38100" dist="38100" dir="2700000" algn="tl">
                    <a:srgbClr val="000000">
                      <a:alpha val="43137"/>
                    </a:srgbClr>
                  </a:outerShdw>
                </a:effectLst>
                <a:latin typeface="Arial" pitchFamily="34" charset="0"/>
                <a:cs typeface="Arial" pitchFamily="34" charset="0"/>
              </a:rPr>
              <a:t>Elane </a:t>
            </a:r>
            <a:r>
              <a:rPr lang="en-US" b="1" dirty="0">
                <a:effectLst>
                  <a:outerShdw blurRad="38100" dist="38100" dir="2700000" algn="tl">
                    <a:srgbClr val="000000">
                      <a:alpha val="43137"/>
                    </a:srgbClr>
                  </a:outerShdw>
                </a:effectLst>
                <a:latin typeface="Arial" pitchFamily="34" charset="0"/>
                <a:cs typeface="Arial" pitchFamily="34" charset="0"/>
              </a:rPr>
              <a:t>Photography in New Mexico were approached by a same sex couple looking to hire a wedding photographer. Elane Photography politely declined citing their </a:t>
            </a:r>
            <a:r>
              <a:rPr lang="en-US" b="1" dirty="0" smtClean="0">
                <a:effectLst>
                  <a:outerShdw blurRad="38100" dist="38100" dir="2700000" algn="tl">
                    <a:srgbClr val="000000">
                      <a:alpha val="43137"/>
                    </a:srgbClr>
                  </a:outerShdw>
                </a:effectLst>
                <a:latin typeface="Arial" pitchFamily="34" charset="0"/>
                <a:cs typeface="Arial" pitchFamily="34" charset="0"/>
              </a:rPr>
              <a:t>religious faith </a:t>
            </a:r>
            <a:r>
              <a:rPr lang="en-US" b="1" dirty="0">
                <a:effectLst>
                  <a:outerShdw blurRad="38100" dist="38100" dir="2700000" algn="tl">
                    <a:srgbClr val="000000">
                      <a:alpha val="43137"/>
                    </a:srgbClr>
                  </a:outerShdw>
                </a:effectLst>
                <a:latin typeface="Arial" pitchFamily="34" charset="0"/>
                <a:cs typeface="Arial" pitchFamily="34" charset="0"/>
              </a:rPr>
              <a:t>and were sued by the couple under the state’s anti-discriminatory laws, and won. </a:t>
            </a:r>
          </a:p>
        </p:txBody>
      </p:sp>
      <p:sp>
        <p:nvSpPr>
          <p:cNvPr id="7" name="Rounded Rectangle 6"/>
          <p:cNvSpPr/>
          <p:nvPr/>
        </p:nvSpPr>
        <p:spPr>
          <a:xfrm>
            <a:off x="635502" y="4038600"/>
            <a:ext cx="1148654" cy="30825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 y="4495800"/>
            <a:ext cx="9144001" cy="2308324"/>
          </a:xfrm>
          <a:prstGeom prst="rect">
            <a:avLst/>
          </a:prstGeom>
          <a:solidFill>
            <a:srgbClr val="FFFFFF">
              <a:alpha val="80000"/>
            </a:srgbClr>
          </a:solidFill>
        </p:spPr>
        <p:txBody>
          <a:bodyPr wrap="square" rtlCol="0">
            <a:spAutoFit/>
          </a:bodyPr>
          <a:lstStyle/>
          <a:p>
            <a:r>
              <a:rPr lang="en-US" b="1" dirty="0" smtClean="0">
                <a:effectLst>
                  <a:outerShdw blurRad="38100" dist="38100" dir="2700000" algn="tl">
                    <a:srgbClr val="000000">
                      <a:alpha val="43137"/>
                    </a:srgbClr>
                  </a:outerShdw>
                </a:effectLst>
                <a:latin typeface="Arial" pitchFamily="34" charset="0"/>
                <a:cs typeface="Arial" pitchFamily="34" charset="0"/>
              </a:rPr>
              <a:t>It’s the Law: </a:t>
            </a:r>
          </a:p>
          <a:p>
            <a:r>
              <a:rPr lang="en-US" b="1" dirty="0" smtClean="0">
                <a:effectLst>
                  <a:outerShdw blurRad="38100" dist="38100" dir="2700000" algn="tl">
                    <a:srgbClr val="000000">
                      <a:alpha val="43137"/>
                    </a:srgbClr>
                  </a:outerShdw>
                </a:effectLst>
                <a:latin typeface="Arial" pitchFamily="34" charset="0"/>
                <a:cs typeface="Arial" pitchFamily="34" charset="0"/>
              </a:rPr>
              <a:t>In </a:t>
            </a:r>
            <a:r>
              <a:rPr lang="en-US" b="1" dirty="0">
                <a:effectLst>
                  <a:outerShdw blurRad="38100" dist="38100" dir="2700000" algn="tl">
                    <a:srgbClr val="000000">
                      <a:alpha val="43137"/>
                    </a:srgbClr>
                  </a:outerShdw>
                </a:effectLst>
                <a:latin typeface="Arial" pitchFamily="34" charset="0"/>
                <a:cs typeface="Arial" pitchFamily="34" charset="0"/>
              </a:rPr>
              <a:t>Lexington, Kentucky, a t-shirt shop called Hands On Originals was approached by the Gay and Lesbian Services Organization about printing shirts for the group. The t-shirt company politely declined and even sought out quotes and gave the group referrals to other t-shirt printers along with comparable prices. </a:t>
            </a:r>
            <a:endParaRPr lang="en-US" b="1" dirty="0" smtClean="0">
              <a:effectLst>
                <a:outerShdw blurRad="38100" dist="38100" dir="2700000" algn="tl">
                  <a:srgbClr val="000000">
                    <a:alpha val="43137"/>
                  </a:srgbClr>
                </a:outerShdw>
              </a:effectLst>
              <a:latin typeface="Arial" pitchFamily="34" charset="0"/>
              <a:cs typeface="Arial" pitchFamily="34" charset="0"/>
            </a:endParaRPr>
          </a:p>
          <a:p>
            <a:r>
              <a:rPr lang="en-US" b="1" dirty="0" smtClean="0">
                <a:effectLst>
                  <a:outerShdw blurRad="38100" dist="38100" dir="2700000" algn="tl">
                    <a:srgbClr val="000000">
                      <a:alpha val="43137"/>
                    </a:srgbClr>
                  </a:outerShdw>
                </a:effectLst>
                <a:latin typeface="Arial" pitchFamily="34" charset="0"/>
                <a:cs typeface="Arial" pitchFamily="34" charset="0"/>
              </a:rPr>
              <a:t>Authorities said: “</a:t>
            </a:r>
            <a:r>
              <a:rPr lang="en-US" b="1" dirty="0">
                <a:effectLst>
                  <a:outerShdw blurRad="38100" dist="38100" dir="2700000" algn="tl">
                    <a:srgbClr val="000000">
                      <a:alpha val="43137"/>
                    </a:srgbClr>
                  </a:outerShdw>
                </a:effectLst>
                <a:latin typeface="Arial" pitchFamily="34" charset="0"/>
                <a:cs typeface="Arial" pitchFamily="34" charset="0"/>
              </a:rPr>
              <a:t>Hands On </a:t>
            </a:r>
            <a:r>
              <a:rPr lang="en-US" b="1" dirty="0" smtClean="0">
                <a:effectLst>
                  <a:outerShdw blurRad="38100" dist="38100" dir="2700000" algn="tl">
                    <a:srgbClr val="000000">
                      <a:alpha val="43137"/>
                    </a:srgbClr>
                  </a:outerShdw>
                </a:effectLst>
                <a:latin typeface="Arial" pitchFamily="34" charset="0"/>
                <a:cs typeface="Arial" pitchFamily="34" charset="0"/>
              </a:rPr>
              <a:t>Originals” will </a:t>
            </a:r>
            <a:r>
              <a:rPr lang="en-US" b="1" dirty="0">
                <a:effectLst>
                  <a:outerShdw blurRad="38100" dist="38100" dir="2700000" algn="tl">
                    <a:srgbClr val="000000">
                      <a:alpha val="43137"/>
                    </a:srgbClr>
                  </a:outerShdw>
                </a:effectLst>
                <a:latin typeface="Arial" pitchFamily="34" charset="0"/>
                <a:cs typeface="Arial" pitchFamily="34" charset="0"/>
              </a:rPr>
              <a:t>be “required by law to participate in the </a:t>
            </a:r>
            <a:r>
              <a:rPr lang="en-US" b="1" dirty="0" smtClean="0">
                <a:effectLst>
                  <a:outerShdw blurRad="38100" dist="38100" dir="2700000" algn="tl">
                    <a:srgbClr val="000000">
                      <a:alpha val="43137"/>
                    </a:srgbClr>
                  </a:outerShdw>
                </a:effectLst>
                <a:latin typeface="Arial" pitchFamily="34" charset="0"/>
                <a:cs typeface="Arial" pitchFamily="34" charset="0"/>
              </a:rPr>
              <a:t>investigation. We </a:t>
            </a:r>
            <a:r>
              <a:rPr lang="en-US" b="1" dirty="0">
                <a:effectLst>
                  <a:outerShdw blurRad="38100" dist="38100" dir="2700000" algn="tl">
                    <a:srgbClr val="000000">
                      <a:alpha val="43137"/>
                    </a:srgbClr>
                  </a:outerShdw>
                </a:effectLst>
                <a:latin typeface="Arial" pitchFamily="34" charset="0"/>
                <a:cs typeface="Arial" pitchFamily="34" charset="0"/>
              </a:rPr>
              <a:t>have subpoena power and have the backing of the </a:t>
            </a:r>
            <a:r>
              <a:rPr lang="en-US" b="1" dirty="0" smtClean="0">
                <a:effectLst>
                  <a:outerShdw blurRad="38100" dist="38100" dir="2700000" algn="tl">
                    <a:srgbClr val="000000">
                      <a:alpha val="43137"/>
                    </a:srgbClr>
                  </a:outerShdw>
                </a:effectLst>
                <a:latin typeface="Arial" pitchFamily="34" charset="0"/>
                <a:cs typeface="Arial" pitchFamily="34" charset="0"/>
              </a:rPr>
              <a:t>law. We </a:t>
            </a:r>
            <a:r>
              <a:rPr lang="en-US" b="1" dirty="0">
                <a:effectLst>
                  <a:outerShdw blurRad="38100" dist="38100" dir="2700000" algn="tl">
                    <a:srgbClr val="000000">
                      <a:alpha val="43137"/>
                    </a:srgbClr>
                  </a:outerShdw>
                </a:effectLst>
                <a:latin typeface="Arial" pitchFamily="34" charset="0"/>
                <a:cs typeface="Arial" pitchFamily="34" charset="0"/>
              </a:rPr>
              <a:t>are a law enforcement agency and people have to comply.”</a:t>
            </a:r>
          </a:p>
        </p:txBody>
      </p:sp>
      <p:sp>
        <p:nvSpPr>
          <p:cNvPr id="9" name="Rounded Rectangle 8"/>
          <p:cNvSpPr/>
          <p:nvPr/>
        </p:nvSpPr>
        <p:spPr>
          <a:xfrm>
            <a:off x="22302" y="6479145"/>
            <a:ext cx="6530898" cy="30825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94059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2280346" y="126387"/>
            <a:ext cx="4583307" cy="769441"/>
          </a:xfrm>
          <a:prstGeom prst="rect">
            <a:avLst/>
          </a:prstGeom>
          <a:solidFill>
            <a:srgbClr val="000000"/>
          </a:solidFill>
          <a:effectLst>
            <a:glow rad="228600">
              <a:schemeClr val="accent2">
                <a:satMod val="175000"/>
                <a:alpha val="40000"/>
              </a:schemeClr>
            </a:glow>
          </a:effectLst>
        </p:spPr>
        <p:txBody>
          <a:bodyPr wrap="none" lIns="91440" tIns="45720" rIns="91440" bIns="45720">
            <a:spAutoFit/>
          </a:bodyPr>
          <a:lstStyle/>
          <a:p>
            <a:pPr algn="ctr"/>
            <a:r>
              <a:rPr lang="en-US" sz="4400" b="1" cap="none" spc="0" dirty="0" smtClean="0">
                <a:ln w="18415" cmpd="sng">
                  <a:solidFill>
                    <a:schemeClr val="bg1"/>
                  </a:solidFill>
                  <a:prstDash val="solid"/>
                </a:ln>
                <a:solidFill>
                  <a:srgbClr val="800000"/>
                </a:solidFill>
                <a:effectLst>
                  <a:outerShdw blurRad="63500" dir="3600000" algn="tl" rotWithShape="0">
                    <a:srgbClr val="000000">
                      <a:alpha val="70000"/>
                    </a:srgbClr>
                  </a:outerShdw>
                </a:effectLst>
                <a:latin typeface="Monotype Corsiva" pitchFamily="66" charset="0"/>
              </a:rPr>
              <a:t>The Law of the Land </a:t>
            </a:r>
            <a:endParaRPr lang="en-US" sz="4400" b="1" cap="none" spc="0" dirty="0">
              <a:ln w="18415" cmpd="sng">
                <a:solidFill>
                  <a:schemeClr val="bg1"/>
                </a:solidFill>
                <a:prstDash val="solid"/>
              </a:ln>
              <a:solidFill>
                <a:srgbClr val="800000"/>
              </a:solidFill>
              <a:effectLst>
                <a:outerShdw blurRad="63500" dir="3600000" algn="tl" rotWithShape="0">
                  <a:srgbClr val="000000">
                    <a:alpha val="70000"/>
                  </a:srgbClr>
                </a:outerShdw>
              </a:effectLst>
              <a:latin typeface="Monotype Corsiva" pitchFamily="66" charset="0"/>
            </a:endParaRPr>
          </a:p>
        </p:txBody>
      </p:sp>
      <p:sp>
        <p:nvSpPr>
          <p:cNvPr id="4" name="TextBox 3"/>
          <p:cNvSpPr txBox="1"/>
          <p:nvPr/>
        </p:nvSpPr>
        <p:spPr>
          <a:xfrm>
            <a:off x="0" y="1066800"/>
            <a:ext cx="9144000" cy="2585323"/>
          </a:xfrm>
          <a:prstGeom prst="rect">
            <a:avLst/>
          </a:prstGeom>
          <a:solidFill>
            <a:srgbClr val="FFFFFF">
              <a:alpha val="80000"/>
            </a:srgbClr>
          </a:solidFill>
        </p:spPr>
        <p:txBody>
          <a:bodyPr wrap="square" rtlCol="0">
            <a:spAutoFit/>
          </a:bodyPr>
          <a:lstStyle/>
          <a:p>
            <a:r>
              <a:rPr lang="en-US" b="1" dirty="0" smtClean="0">
                <a:effectLst>
                  <a:outerShdw blurRad="38100" dist="38100" dir="2700000" algn="tl">
                    <a:srgbClr val="000000">
                      <a:alpha val="43137"/>
                    </a:srgbClr>
                  </a:outerShdw>
                </a:effectLst>
                <a:latin typeface="Arial" pitchFamily="34" charset="0"/>
                <a:cs typeface="Arial" pitchFamily="34" charset="0"/>
              </a:rPr>
              <a:t>It’s the Law: </a:t>
            </a:r>
          </a:p>
          <a:p>
            <a:pPr marL="285750" indent="-285750">
              <a:buFont typeface="Wingdings" pitchFamily="2" charset="2"/>
              <a:buChar char="Ø"/>
            </a:pPr>
            <a:r>
              <a:rPr lang="en-US" b="1" dirty="0" smtClean="0">
                <a:effectLst>
                  <a:outerShdw blurRad="38100" dist="38100" dir="2700000" algn="tl">
                    <a:srgbClr val="000000">
                      <a:alpha val="43137"/>
                    </a:srgbClr>
                  </a:outerShdw>
                </a:effectLst>
                <a:latin typeface="Arial" pitchFamily="34" charset="0"/>
                <a:cs typeface="Arial" pitchFamily="34" charset="0"/>
              </a:rPr>
              <a:t>A </a:t>
            </a:r>
            <a:r>
              <a:rPr lang="en-US" b="1" dirty="0">
                <a:effectLst>
                  <a:outerShdw blurRad="38100" dist="38100" dir="2700000" algn="tl">
                    <a:srgbClr val="000000">
                      <a:alpha val="43137"/>
                    </a:srgbClr>
                  </a:outerShdw>
                </a:effectLst>
                <a:latin typeface="Arial" pitchFamily="34" charset="0"/>
                <a:cs typeface="Arial" pitchFamily="34" charset="0"/>
              </a:rPr>
              <a:t>same sex couple from California sued a Hawaiian bed and breakfast privately owned by a Christian woman for not allowing them to rent a room. </a:t>
            </a:r>
            <a:endParaRPr lang="en-US" b="1" dirty="0" smtClean="0">
              <a:effectLst>
                <a:outerShdw blurRad="38100" dist="38100" dir="2700000" algn="tl">
                  <a:srgbClr val="000000">
                    <a:alpha val="43137"/>
                  </a:srgbClr>
                </a:outerShdw>
              </a:effectLst>
              <a:latin typeface="Arial" pitchFamily="34" charset="0"/>
              <a:cs typeface="Arial" pitchFamily="34" charset="0"/>
            </a:endParaRPr>
          </a:p>
          <a:p>
            <a:pPr marL="285750" indent="-285750">
              <a:buFont typeface="Wingdings" pitchFamily="2" charset="2"/>
              <a:buChar char="Ø"/>
            </a:pPr>
            <a:r>
              <a:rPr lang="en-US" b="1" dirty="0" smtClean="0">
                <a:effectLst>
                  <a:outerShdw blurRad="38100" dist="38100" dir="2700000" algn="tl">
                    <a:srgbClr val="000000">
                      <a:alpha val="43137"/>
                    </a:srgbClr>
                  </a:outerShdw>
                </a:effectLst>
                <a:latin typeface="Arial" pitchFamily="34" charset="0"/>
                <a:cs typeface="Arial" pitchFamily="34" charset="0"/>
              </a:rPr>
              <a:t>A </a:t>
            </a:r>
            <a:r>
              <a:rPr lang="en-US" b="1" dirty="0">
                <a:effectLst>
                  <a:outerShdw blurRad="38100" dist="38100" dir="2700000" algn="tl">
                    <a:srgbClr val="000000">
                      <a:alpha val="43137"/>
                    </a:srgbClr>
                  </a:outerShdw>
                </a:effectLst>
                <a:latin typeface="Arial" pitchFamily="34" charset="0"/>
                <a:cs typeface="Arial" pitchFamily="34" charset="0"/>
              </a:rPr>
              <a:t>bed and breakfast in Alton privately owned by a Christian couple was sued when they would not host a same sex civil union ceremony. </a:t>
            </a:r>
            <a:endParaRPr lang="en-US" b="1" dirty="0" smtClean="0">
              <a:effectLst>
                <a:outerShdw blurRad="38100" dist="38100" dir="2700000" algn="tl">
                  <a:srgbClr val="000000">
                    <a:alpha val="43137"/>
                  </a:srgbClr>
                </a:outerShdw>
              </a:effectLst>
              <a:latin typeface="Arial" pitchFamily="34" charset="0"/>
              <a:cs typeface="Arial" pitchFamily="34" charset="0"/>
            </a:endParaRPr>
          </a:p>
          <a:p>
            <a:pPr marL="285750" indent="-285750">
              <a:buFont typeface="Wingdings" pitchFamily="2" charset="2"/>
              <a:buChar char="Ø"/>
            </a:pPr>
            <a:r>
              <a:rPr lang="en-US" b="1" dirty="0" smtClean="0">
                <a:effectLst>
                  <a:outerShdw blurRad="38100" dist="38100" dir="2700000" algn="tl">
                    <a:srgbClr val="000000">
                      <a:alpha val="43137"/>
                    </a:srgbClr>
                  </a:outerShdw>
                </a:effectLst>
                <a:latin typeface="Arial" pitchFamily="34" charset="0"/>
                <a:cs typeface="Arial" pitchFamily="34" charset="0"/>
              </a:rPr>
              <a:t>Owners </a:t>
            </a:r>
            <a:r>
              <a:rPr lang="en-US" b="1" dirty="0">
                <a:effectLst>
                  <a:outerShdw blurRad="38100" dist="38100" dir="2700000" algn="tl">
                    <a:srgbClr val="000000">
                      <a:alpha val="43137"/>
                    </a:srgbClr>
                  </a:outerShdw>
                </a:effectLst>
                <a:latin typeface="Arial" pitchFamily="34" charset="0"/>
                <a:cs typeface="Arial" pitchFamily="34" charset="0"/>
              </a:rPr>
              <a:t>of a small, privately-owned inn in Vermont declined to host a same sex wedding reception due to their religious views and were sued. </a:t>
            </a:r>
          </a:p>
          <a:p>
            <a:pPr marL="285750" indent="-285750">
              <a:buFont typeface="Wingdings" pitchFamily="2" charset="2"/>
              <a:buChar char="Ø"/>
            </a:pPr>
            <a:r>
              <a:rPr lang="en-US" b="1" dirty="0" smtClean="0">
                <a:effectLst>
                  <a:outerShdw blurRad="38100" dist="38100" dir="2700000" algn="tl">
                    <a:srgbClr val="000000">
                      <a:alpha val="43137"/>
                    </a:srgbClr>
                  </a:outerShdw>
                </a:effectLst>
                <a:latin typeface="Arial" pitchFamily="34" charset="0"/>
                <a:cs typeface="Arial" pitchFamily="34" charset="0"/>
              </a:rPr>
              <a:t>An </a:t>
            </a:r>
            <a:r>
              <a:rPr lang="en-US" b="1" dirty="0">
                <a:effectLst>
                  <a:outerShdw blurRad="38100" dist="38100" dir="2700000" algn="tl">
                    <a:srgbClr val="000000">
                      <a:alpha val="43137"/>
                    </a:srgbClr>
                  </a:outerShdw>
                </a:effectLst>
                <a:latin typeface="Arial" pitchFamily="34" charset="0"/>
                <a:cs typeface="Arial" pitchFamily="34" charset="0"/>
              </a:rPr>
              <a:t>employee of Allstate insurance wrote an essay online disagreeing with same sex marriage and was reportedly fired from his job as a result.</a:t>
            </a:r>
          </a:p>
        </p:txBody>
      </p:sp>
      <p:sp>
        <p:nvSpPr>
          <p:cNvPr id="8" name="TextBox 7"/>
          <p:cNvSpPr txBox="1"/>
          <p:nvPr/>
        </p:nvSpPr>
        <p:spPr>
          <a:xfrm>
            <a:off x="-16806" y="3810000"/>
            <a:ext cx="9144001" cy="2862322"/>
          </a:xfrm>
          <a:prstGeom prst="rect">
            <a:avLst/>
          </a:prstGeom>
          <a:solidFill>
            <a:srgbClr val="FFFFFF">
              <a:alpha val="80000"/>
            </a:srgbClr>
          </a:solidFill>
        </p:spPr>
        <p:txBody>
          <a:bodyPr wrap="square" rtlCol="0">
            <a:spAutoFit/>
          </a:bodyPr>
          <a:lstStyle/>
          <a:p>
            <a:r>
              <a:rPr lang="en-US" b="1" dirty="0" smtClean="0">
                <a:effectLst>
                  <a:outerShdw blurRad="38100" dist="38100" dir="2700000" algn="tl">
                    <a:srgbClr val="000000">
                      <a:alpha val="43137"/>
                    </a:srgbClr>
                  </a:outerShdw>
                </a:effectLst>
                <a:latin typeface="Arial" pitchFamily="34" charset="0"/>
                <a:cs typeface="Arial" pitchFamily="34" charset="0"/>
              </a:rPr>
              <a:t>It’s the Law: </a:t>
            </a:r>
          </a:p>
          <a:p>
            <a:pPr marL="285750" indent="-285750">
              <a:buFont typeface="Wingdings" pitchFamily="2" charset="2"/>
              <a:buChar char="Ø"/>
            </a:pPr>
            <a:r>
              <a:rPr lang="en-US" b="1" dirty="0" smtClean="0">
                <a:effectLst>
                  <a:outerShdw blurRad="38100" dist="38100" dir="2700000" algn="tl">
                    <a:srgbClr val="000000">
                      <a:alpha val="43137"/>
                    </a:srgbClr>
                  </a:outerShdw>
                </a:effectLst>
                <a:latin typeface="Arial" pitchFamily="34" charset="0"/>
                <a:cs typeface="Arial" pitchFamily="34" charset="0"/>
              </a:rPr>
              <a:t>On </a:t>
            </a:r>
            <a:r>
              <a:rPr lang="en-US" b="1" dirty="0">
                <a:effectLst>
                  <a:outerShdw blurRad="38100" dist="38100" dir="2700000" algn="tl">
                    <a:srgbClr val="000000">
                      <a:alpha val="43137"/>
                    </a:srgbClr>
                  </a:outerShdw>
                </a:effectLst>
                <a:latin typeface="Arial" pitchFamily="34" charset="0"/>
                <a:cs typeface="Arial" pitchFamily="34" charset="0"/>
              </a:rPr>
              <a:t>November 7, 2008, a Carmel, Indiana bus driver lectured her student passengers about toleration. She then called one of the students “</a:t>
            </a:r>
            <a:r>
              <a:rPr lang="en-US" b="1" i="1" dirty="0">
                <a:effectLst>
                  <a:outerShdw blurRad="38100" dist="38100" dir="2700000" algn="tl">
                    <a:srgbClr val="000000">
                      <a:alpha val="43137"/>
                    </a:srgbClr>
                  </a:outerShdw>
                </a:effectLst>
                <a:latin typeface="Arial" pitchFamily="34" charset="0"/>
                <a:cs typeface="Arial" pitchFamily="34" charset="0"/>
              </a:rPr>
              <a:t>a stupid little bigot” </a:t>
            </a:r>
            <a:r>
              <a:rPr lang="en-US" b="1" dirty="0">
                <a:effectLst>
                  <a:outerShdw blurRad="38100" dist="38100" dir="2700000" algn="tl">
                    <a:srgbClr val="000000">
                      <a:alpha val="43137"/>
                    </a:srgbClr>
                  </a:outerShdw>
                </a:effectLst>
                <a:latin typeface="Arial" pitchFamily="34" charset="0"/>
                <a:cs typeface="Arial" pitchFamily="34" charset="0"/>
              </a:rPr>
              <a:t>for telling others that she could not have voted for Obama as president because she is against abortion and gay </a:t>
            </a:r>
            <a:r>
              <a:rPr lang="en-US" b="1" dirty="0" smtClean="0">
                <a:effectLst>
                  <a:outerShdw blurRad="38100" dist="38100" dir="2700000" algn="tl">
                    <a:srgbClr val="000000">
                      <a:alpha val="43137"/>
                    </a:srgbClr>
                  </a:outerShdw>
                </a:effectLst>
                <a:latin typeface="Arial" pitchFamily="34" charset="0"/>
                <a:cs typeface="Arial" pitchFamily="34" charset="0"/>
              </a:rPr>
              <a:t>marriage. </a:t>
            </a:r>
            <a:r>
              <a:rPr lang="en-US" b="1" i="1" dirty="0">
                <a:effectLst>
                  <a:outerShdw blurRad="38100" dist="38100" dir="2700000" algn="tl">
                    <a:srgbClr val="000000">
                      <a:alpha val="43137"/>
                    </a:srgbClr>
                  </a:outerShdw>
                </a:effectLst>
                <a:latin typeface="Arial" pitchFamily="34" charset="0"/>
                <a:cs typeface="Arial" pitchFamily="34" charset="0"/>
              </a:rPr>
              <a:t>“I don’t want to hear one more word about anyone going to hell if they are </a:t>
            </a:r>
            <a:r>
              <a:rPr lang="en-US" b="1" i="1" dirty="0" smtClean="0">
                <a:effectLst>
                  <a:outerShdw blurRad="38100" dist="38100" dir="2700000" algn="tl">
                    <a:srgbClr val="000000">
                      <a:alpha val="43137"/>
                    </a:srgbClr>
                  </a:outerShdw>
                </a:effectLst>
                <a:latin typeface="Arial" pitchFamily="34" charset="0"/>
                <a:cs typeface="Arial" pitchFamily="34" charset="0"/>
              </a:rPr>
              <a:t>gay . . .” </a:t>
            </a:r>
            <a:endParaRPr lang="en-US" b="1" dirty="0" smtClean="0">
              <a:effectLst>
                <a:outerShdw blurRad="38100" dist="38100" dir="2700000" algn="tl">
                  <a:srgbClr val="000000">
                    <a:alpha val="43137"/>
                  </a:srgbClr>
                </a:outerShdw>
              </a:effectLst>
              <a:latin typeface="Arial" pitchFamily="34" charset="0"/>
              <a:cs typeface="Arial" pitchFamily="34" charset="0"/>
            </a:endParaRPr>
          </a:p>
          <a:p>
            <a:pPr marL="285750" indent="-285750">
              <a:buFont typeface="Wingdings" pitchFamily="2" charset="2"/>
              <a:buChar char="Ø"/>
            </a:pPr>
            <a:r>
              <a:rPr lang="en-US" b="1" dirty="0" smtClean="0">
                <a:effectLst>
                  <a:outerShdw blurRad="38100" dist="38100" dir="2700000" algn="tl">
                    <a:srgbClr val="000000">
                      <a:alpha val="43137"/>
                    </a:srgbClr>
                  </a:outerShdw>
                </a:effectLst>
                <a:latin typeface="Arial" pitchFamily="34" charset="0"/>
                <a:cs typeface="Arial" pitchFamily="34" charset="0"/>
              </a:rPr>
              <a:t>The </a:t>
            </a:r>
            <a:r>
              <a:rPr lang="en-US" b="1" dirty="0">
                <a:effectLst>
                  <a:outerShdw blurRad="38100" dist="38100" dir="2700000" algn="tl">
                    <a:srgbClr val="000000">
                      <a:alpha val="43137"/>
                    </a:srgbClr>
                  </a:outerShdw>
                </a:effectLst>
                <a:latin typeface="Arial" pitchFamily="34" charset="0"/>
                <a:cs typeface="Arial" pitchFamily="34" charset="0"/>
              </a:rPr>
              <a:t>bus</a:t>
            </a:r>
            <a:r>
              <a:rPr lang="en-US" b="1" dirty="0" smtClean="0">
                <a:effectLst>
                  <a:outerShdw blurRad="38100" dist="38100" dir="2700000" algn="tl">
                    <a:srgbClr val="000000">
                      <a:alpha val="43137"/>
                    </a:srgbClr>
                  </a:outerShdw>
                </a:effectLst>
                <a:latin typeface="Arial" pitchFamily="34" charset="0"/>
                <a:cs typeface="Arial" pitchFamily="34" charset="0"/>
              </a:rPr>
              <a:t>’ </a:t>
            </a:r>
            <a:r>
              <a:rPr lang="en-US" b="1" dirty="0">
                <a:effectLst>
                  <a:outerShdw blurRad="38100" dist="38100" dir="2700000" algn="tl">
                    <a:srgbClr val="000000">
                      <a:alpha val="43137"/>
                    </a:srgbClr>
                  </a:outerShdw>
                </a:effectLst>
                <a:latin typeface="Arial" pitchFamily="34" charset="0"/>
                <a:cs typeface="Arial" pitchFamily="34" charset="0"/>
              </a:rPr>
              <a:t>surveillance video also caught the driver saying that she would </a:t>
            </a:r>
            <a:r>
              <a:rPr lang="en-US" b="1" i="1" dirty="0">
                <a:effectLst>
                  <a:outerShdw blurRad="38100" dist="38100" dir="2700000" algn="tl">
                    <a:srgbClr val="000000">
                      <a:alpha val="43137"/>
                    </a:srgbClr>
                  </a:outerShdw>
                </a:effectLst>
                <a:latin typeface="Arial" pitchFamily="34" charset="0"/>
                <a:cs typeface="Arial" pitchFamily="34" charset="0"/>
              </a:rPr>
              <a:t>“eat the girl alive.” </a:t>
            </a:r>
            <a:r>
              <a:rPr lang="en-US" b="1" dirty="0">
                <a:effectLst>
                  <a:outerShdw blurRad="38100" dist="38100" dir="2700000" algn="tl">
                    <a:srgbClr val="000000">
                      <a:alpha val="43137"/>
                    </a:srgbClr>
                  </a:outerShdw>
                </a:effectLst>
                <a:latin typeface="Arial" pitchFamily="34" charset="0"/>
                <a:cs typeface="Arial" pitchFamily="34" charset="0"/>
              </a:rPr>
              <a:t>According to the American Family Association, </a:t>
            </a:r>
            <a:r>
              <a:rPr lang="en-US" b="1" dirty="0" smtClean="0">
                <a:effectLst>
                  <a:outerShdw blurRad="38100" dist="38100" dir="2700000" algn="tl">
                    <a:srgbClr val="000000">
                      <a:alpha val="43137"/>
                    </a:srgbClr>
                  </a:outerShdw>
                </a:effectLst>
                <a:latin typeface="Arial" pitchFamily="34" charset="0"/>
                <a:cs typeface="Arial" pitchFamily="34" charset="0"/>
              </a:rPr>
              <a:t>when </a:t>
            </a:r>
            <a:r>
              <a:rPr lang="en-US" b="1" dirty="0">
                <a:effectLst>
                  <a:outerShdw blurRad="38100" dist="38100" dir="2700000" algn="tl">
                    <a:srgbClr val="000000">
                      <a:alpha val="43137"/>
                    </a:srgbClr>
                  </a:outerShdw>
                </a:effectLst>
                <a:latin typeface="Arial" pitchFamily="34" charset="0"/>
                <a:cs typeface="Arial" pitchFamily="34" charset="0"/>
              </a:rPr>
              <a:t>the girl’s father complained to the school about the bus driver’s actions, he was told that the behavior of the driver fell within the scope of her </a:t>
            </a:r>
            <a:r>
              <a:rPr lang="en-US" b="1" dirty="0" smtClean="0">
                <a:effectLst>
                  <a:outerShdw blurRad="38100" dist="38100" dir="2700000" algn="tl">
                    <a:srgbClr val="000000">
                      <a:alpha val="43137"/>
                    </a:srgbClr>
                  </a:outerShdw>
                </a:effectLst>
                <a:latin typeface="Arial" pitchFamily="34" charset="0"/>
                <a:cs typeface="Arial" pitchFamily="34" charset="0"/>
              </a:rPr>
              <a:t>employment.</a:t>
            </a:r>
            <a:endParaRPr lang="en-US" b="1" dirty="0">
              <a:effectLst>
                <a:outerShdw blurRad="38100" dist="38100" dir="2700000" algn="tl">
                  <a:srgbClr val="000000">
                    <a:alpha val="43137"/>
                  </a:srgbClr>
                </a:outerShdw>
              </a:effectLst>
              <a:latin typeface="Arial" pitchFamily="34" charset="0"/>
              <a:cs typeface="Arial" pitchFamily="34" charset="0"/>
            </a:endParaRPr>
          </a:p>
        </p:txBody>
      </p:sp>
      <p:sp>
        <p:nvSpPr>
          <p:cNvPr id="9" name="Rounded Rectangle 8"/>
          <p:cNvSpPr/>
          <p:nvPr/>
        </p:nvSpPr>
        <p:spPr>
          <a:xfrm>
            <a:off x="152400" y="6310172"/>
            <a:ext cx="7391400" cy="30825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03497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0"/>
            <a:ext cx="9144000" cy="6386364"/>
          </a:xfrm>
          <a:prstGeom prst="rect">
            <a:avLst/>
          </a:prstGeom>
          <a:noFill/>
        </p:spPr>
        <p:txBody>
          <a:bodyPr wrap="square" rtlCol="0">
            <a:spAutoFit/>
          </a:bodyPr>
          <a:lstStyle/>
          <a:p>
            <a:r>
              <a:rPr lang="en-US" sz="2300" b="1" i="1" baseline="30000" dirty="0">
                <a:solidFill>
                  <a:srgbClr val="FF0000"/>
                </a:solidFill>
                <a:latin typeface="Arial" pitchFamily="34" charset="0"/>
                <a:cs typeface="Arial" pitchFamily="34" charset="0"/>
              </a:rPr>
              <a:t>10</a:t>
            </a:r>
            <a:r>
              <a:rPr lang="en-US" sz="2300" b="1" baseline="30000" dirty="0">
                <a:latin typeface="Arial" pitchFamily="34" charset="0"/>
                <a:cs typeface="Arial" pitchFamily="34" charset="0"/>
              </a:rPr>
              <a:t> </a:t>
            </a:r>
            <a:r>
              <a:rPr lang="en-US" sz="2300" b="1" dirty="0">
                <a:latin typeface="Arial" pitchFamily="34" charset="0"/>
                <a:cs typeface="Arial" pitchFamily="34" charset="0"/>
              </a:rPr>
              <a:t>Finally, my brethren, be strong in the Lord and in the power of His might. </a:t>
            </a:r>
            <a:r>
              <a:rPr lang="en-US" sz="2300" b="1" i="1" baseline="30000" dirty="0">
                <a:solidFill>
                  <a:srgbClr val="FF0000"/>
                </a:solidFill>
                <a:latin typeface="Arial" pitchFamily="34" charset="0"/>
                <a:cs typeface="Arial" pitchFamily="34" charset="0"/>
              </a:rPr>
              <a:t>11</a:t>
            </a:r>
            <a:r>
              <a:rPr lang="en-US" sz="2300" b="1" baseline="30000" dirty="0">
                <a:latin typeface="Arial" pitchFamily="34" charset="0"/>
                <a:cs typeface="Arial" pitchFamily="34" charset="0"/>
              </a:rPr>
              <a:t> </a:t>
            </a:r>
            <a:r>
              <a:rPr lang="en-US" sz="2300" b="1" dirty="0">
                <a:latin typeface="Arial" pitchFamily="34" charset="0"/>
                <a:cs typeface="Arial" pitchFamily="34" charset="0"/>
              </a:rPr>
              <a:t>Put on the whole armor of God, that you may be able to stand against the wiles of the devil. </a:t>
            </a:r>
            <a:r>
              <a:rPr lang="en-US" sz="2300" b="1" i="1" baseline="30000" dirty="0">
                <a:solidFill>
                  <a:srgbClr val="FF0000"/>
                </a:solidFill>
                <a:latin typeface="Arial" pitchFamily="34" charset="0"/>
                <a:cs typeface="Arial" pitchFamily="34" charset="0"/>
              </a:rPr>
              <a:t>12 </a:t>
            </a:r>
            <a:r>
              <a:rPr lang="en-US" sz="2300" b="1" dirty="0">
                <a:latin typeface="Arial" pitchFamily="34" charset="0"/>
                <a:cs typeface="Arial" pitchFamily="34" charset="0"/>
              </a:rPr>
              <a:t>For we do not wrestle against flesh and blood, but against principalities, against powers, against the rulers of the darkness of this </a:t>
            </a:r>
            <a:r>
              <a:rPr lang="en-US" sz="2300" b="1" dirty="0" smtClean="0">
                <a:latin typeface="Arial" pitchFamily="34" charset="0"/>
                <a:cs typeface="Arial" pitchFamily="34" charset="0"/>
              </a:rPr>
              <a:t>age, </a:t>
            </a:r>
            <a:r>
              <a:rPr lang="en-US" sz="2300" b="1" dirty="0">
                <a:latin typeface="Arial" pitchFamily="34" charset="0"/>
                <a:cs typeface="Arial" pitchFamily="34" charset="0"/>
              </a:rPr>
              <a:t>against spiritual hosts of wickedness in the heavenly places. </a:t>
            </a:r>
            <a:r>
              <a:rPr lang="en-US" sz="2300" b="1" i="1" baseline="30000" dirty="0">
                <a:solidFill>
                  <a:srgbClr val="FF0000"/>
                </a:solidFill>
                <a:latin typeface="Arial" pitchFamily="34" charset="0"/>
                <a:cs typeface="Arial" pitchFamily="34" charset="0"/>
              </a:rPr>
              <a:t>13 </a:t>
            </a:r>
            <a:r>
              <a:rPr lang="en-US" sz="2300" b="1" dirty="0">
                <a:latin typeface="Arial" pitchFamily="34" charset="0"/>
                <a:cs typeface="Arial" pitchFamily="34" charset="0"/>
              </a:rPr>
              <a:t>Therefore take up the whole armor of God, that you may be able to withstand in the evil day, and having done all, to stand</a:t>
            </a:r>
            <a:r>
              <a:rPr lang="en-US" sz="2300" b="1" dirty="0" smtClean="0">
                <a:latin typeface="Arial" pitchFamily="34" charset="0"/>
                <a:cs typeface="Arial" pitchFamily="34" charset="0"/>
              </a:rPr>
              <a:t>. </a:t>
            </a:r>
            <a:r>
              <a:rPr lang="en-US" sz="2300" b="1" i="1" baseline="30000" dirty="0" smtClean="0">
                <a:solidFill>
                  <a:srgbClr val="FF0000"/>
                </a:solidFill>
                <a:latin typeface="Arial" pitchFamily="34" charset="0"/>
                <a:cs typeface="Arial" pitchFamily="34" charset="0"/>
              </a:rPr>
              <a:t>14</a:t>
            </a:r>
            <a:r>
              <a:rPr lang="en-US" sz="2300" b="1" baseline="30000" dirty="0" smtClean="0">
                <a:latin typeface="Arial" pitchFamily="34" charset="0"/>
                <a:cs typeface="Arial" pitchFamily="34" charset="0"/>
              </a:rPr>
              <a:t> </a:t>
            </a:r>
            <a:r>
              <a:rPr lang="en-US" sz="2300" b="1" dirty="0">
                <a:latin typeface="Arial" pitchFamily="34" charset="0"/>
                <a:cs typeface="Arial" pitchFamily="34" charset="0"/>
              </a:rPr>
              <a:t>Stand therefore, having girded your waist with truth, having put on the breastplate of righteousness, </a:t>
            </a:r>
            <a:r>
              <a:rPr lang="en-US" sz="2300" b="1" i="1" baseline="30000" dirty="0">
                <a:solidFill>
                  <a:srgbClr val="FF0000"/>
                </a:solidFill>
                <a:latin typeface="Arial" pitchFamily="34" charset="0"/>
                <a:cs typeface="Arial" pitchFamily="34" charset="0"/>
              </a:rPr>
              <a:t>15</a:t>
            </a:r>
            <a:r>
              <a:rPr lang="en-US" sz="2300" b="1" baseline="30000" dirty="0">
                <a:latin typeface="Arial" pitchFamily="34" charset="0"/>
                <a:cs typeface="Arial" pitchFamily="34" charset="0"/>
              </a:rPr>
              <a:t> </a:t>
            </a:r>
            <a:r>
              <a:rPr lang="en-US" sz="2300" b="1" dirty="0">
                <a:latin typeface="Arial" pitchFamily="34" charset="0"/>
                <a:cs typeface="Arial" pitchFamily="34" charset="0"/>
              </a:rPr>
              <a:t>and having shod your feet with the preparation of the gospel of peace; </a:t>
            </a:r>
            <a:r>
              <a:rPr lang="en-US" sz="2300" b="1" i="1" baseline="30000" dirty="0">
                <a:solidFill>
                  <a:srgbClr val="FF0000"/>
                </a:solidFill>
                <a:latin typeface="Arial" pitchFamily="34" charset="0"/>
                <a:cs typeface="Arial" pitchFamily="34" charset="0"/>
              </a:rPr>
              <a:t>16</a:t>
            </a:r>
            <a:r>
              <a:rPr lang="en-US" sz="2300" b="1" baseline="30000" dirty="0">
                <a:latin typeface="Arial" pitchFamily="34" charset="0"/>
                <a:cs typeface="Arial" pitchFamily="34" charset="0"/>
              </a:rPr>
              <a:t> </a:t>
            </a:r>
            <a:r>
              <a:rPr lang="en-US" sz="2300" b="1" dirty="0">
                <a:latin typeface="Arial" pitchFamily="34" charset="0"/>
                <a:cs typeface="Arial" pitchFamily="34" charset="0"/>
              </a:rPr>
              <a:t>above all, taking the shield of faith with which you will be able to quench all the fiery darts of the wicked one. </a:t>
            </a:r>
            <a:r>
              <a:rPr lang="en-US" sz="2300" b="1" i="1" baseline="30000" dirty="0">
                <a:effectLst>
                  <a:outerShdw blurRad="38100" dist="38100" dir="2700000" algn="tl">
                    <a:srgbClr val="000000">
                      <a:alpha val="43137"/>
                    </a:srgbClr>
                  </a:outerShdw>
                </a:effectLst>
                <a:latin typeface="Arial" pitchFamily="34" charset="0"/>
                <a:cs typeface="Arial" pitchFamily="34" charset="0"/>
              </a:rPr>
              <a:t>17 </a:t>
            </a:r>
            <a:r>
              <a:rPr lang="en-US" sz="2300" b="1" dirty="0">
                <a:latin typeface="Arial" pitchFamily="34" charset="0"/>
                <a:cs typeface="Arial" pitchFamily="34" charset="0"/>
              </a:rPr>
              <a:t>And take the helmet of salvation, and the sword of the Spirit, which is the word of God; </a:t>
            </a:r>
            <a:r>
              <a:rPr lang="en-US" sz="2300" b="1" i="1" baseline="30000" dirty="0">
                <a:solidFill>
                  <a:srgbClr val="FF0000"/>
                </a:solidFill>
                <a:latin typeface="Arial" pitchFamily="34" charset="0"/>
                <a:cs typeface="Arial" pitchFamily="34" charset="0"/>
              </a:rPr>
              <a:t>18</a:t>
            </a:r>
            <a:r>
              <a:rPr lang="en-US" sz="2300" b="1" baseline="30000" dirty="0">
                <a:latin typeface="Arial" pitchFamily="34" charset="0"/>
                <a:cs typeface="Arial" pitchFamily="34" charset="0"/>
              </a:rPr>
              <a:t> </a:t>
            </a:r>
            <a:r>
              <a:rPr lang="en-US" sz="2300" b="1" dirty="0">
                <a:latin typeface="Arial" pitchFamily="34" charset="0"/>
                <a:cs typeface="Arial" pitchFamily="34" charset="0"/>
              </a:rPr>
              <a:t>praying always with all prayer and supplication in the Spirit, being watchful to this end with all perseverance and supplication for all the saints—</a:t>
            </a:r>
          </a:p>
          <a:p>
            <a:endParaRPr lang="en-US" dirty="0"/>
          </a:p>
        </p:txBody>
      </p:sp>
      <p:sp>
        <p:nvSpPr>
          <p:cNvPr id="3" name="Rectangle 2"/>
          <p:cNvSpPr/>
          <p:nvPr/>
        </p:nvSpPr>
        <p:spPr>
          <a:xfrm>
            <a:off x="1235990" y="0"/>
            <a:ext cx="667201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600" dirty="0" smtClean="0">
                <a:ln w="11430"/>
                <a:solidFill>
                  <a:srgbClr val="FF0000"/>
                </a:solidFill>
                <a:effectLst>
                  <a:outerShdw blurRad="50800" dist="39000" dir="5460000" algn="tl">
                    <a:srgbClr val="000000">
                      <a:alpha val="38000"/>
                    </a:srgbClr>
                  </a:outerShdw>
                </a:effectLst>
                <a:latin typeface="+mj-lt"/>
              </a:rPr>
              <a:t>Ephesians 6:10-18</a:t>
            </a:r>
            <a:endParaRPr lang="en-US" sz="5400" b="1" cap="none" spc="600" dirty="0">
              <a:ln w="11430"/>
              <a:solidFill>
                <a:srgbClr val="FF0000"/>
              </a:solidFill>
              <a:effectLst>
                <a:outerShdw blurRad="50800" dist="39000" dir="5460000" algn="tl">
                  <a:srgbClr val="000000">
                    <a:alpha val="38000"/>
                  </a:srgbClr>
                </a:outerShdw>
              </a:effectLst>
              <a:latin typeface="+mj-lt"/>
            </a:endParaRPr>
          </a:p>
        </p:txBody>
      </p:sp>
    </p:spTree>
    <p:extLst>
      <p:ext uri="{BB962C8B-B14F-4D97-AF65-F5344CB8AC3E}">
        <p14:creationId xmlns:p14="http://schemas.microsoft.com/office/powerpoint/2010/main" val="17099469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2280346" y="126387"/>
            <a:ext cx="4583307" cy="769441"/>
          </a:xfrm>
          <a:prstGeom prst="rect">
            <a:avLst/>
          </a:prstGeom>
          <a:solidFill>
            <a:srgbClr val="000000"/>
          </a:solidFill>
          <a:effectLst>
            <a:glow rad="228600">
              <a:schemeClr val="accent2">
                <a:satMod val="175000"/>
                <a:alpha val="40000"/>
              </a:schemeClr>
            </a:glow>
          </a:effectLst>
        </p:spPr>
        <p:txBody>
          <a:bodyPr wrap="none" lIns="91440" tIns="45720" rIns="91440" bIns="45720">
            <a:spAutoFit/>
          </a:bodyPr>
          <a:lstStyle/>
          <a:p>
            <a:pPr algn="ctr"/>
            <a:r>
              <a:rPr lang="en-US" sz="4400" b="1" cap="none" spc="0" dirty="0" smtClean="0">
                <a:ln w="18415" cmpd="sng">
                  <a:solidFill>
                    <a:schemeClr val="bg1"/>
                  </a:solidFill>
                  <a:prstDash val="solid"/>
                </a:ln>
                <a:solidFill>
                  <a:srgbClr val="800000"/>
                </a:solidFill>
                <a:effectLst>
                  <a:outerShdw blurRad="63500" dir="3600000" algn="tl" rotWithShape="0">
                    <a:srgbClr val="000000">
                      <a:alpha val="70000"/>
                    </a:srgbClr>
                  </a:outerShdw>
                </a:effectLst>
                <a:latin typeface="Monotype Corsiva" pitchFamily="66" charset="0"/>
              </a:rPr>
              <a:t>The Law of the Land </a:t>
            </a:r>
            <a:endParaRPr lang="en-US" sz="4400" b="1" cap="none" spc="0" dirty="0">
              <a:ln w="18415" cmpd="sng">
                <a:solidFill>
                  <a:schemeClr val="bg1"/>
                </a:solidFill>
                <a:prstDash val="solid"/>
              </a:ln>
              <a:solidFill>
                <a:srgbClr val="800000"/>
              </a:solidFill>
              <a:effectLst>
                <a:outerShdw blurRad="63500" dir="3600000" algn="tl" rotWithShape="0">
                  <a:srgbClr val="000000">
                    <a:alpha val="70000"/>
                  </a:srgbClr>
                </a:outerShdw>
              </a:effectLst>
              <a:latin typeface="Monotype Corsiva" pitchFamily="66" charset="0"/>
            </a:endParaRPr>
          </a:p>
        </p:txBody>
      </p:sp>
      <p:sp>
        <p:nvSpPr>
          <p:cNvPr id="4" name="TextBox 3"/>
          <p:cNvSpPr txBox="1"/>
          <p:nvPr/>
        </p:nvSpPr>
        <p:spPr>
          <a:xfrm>
            <a:off x="0" y="1066800"/>
            <a:ext cx="9144000" cy="5632311"/>
          </a:xfrm>
          <a:prstGeom prst="rect">
            <a:avLst/>
          </a:prstGeom>
          <a:solidFill>
            <a:srgbClr val="FFFFFF">
              <a:alpha val="80000"/>
            </a:srgbClr>
          </a:solidFill>
        </p:spPr>
        <p:txBody>
          <a:bodyPr wrap="square" rtlCol="0">
            <a:spAutoFit/>
          </a:bodyPr>
          <a:lstStyle/>
          <a:p>
            <a:r>
              <a:rPr lang="en-US" b="1" dirty="0" smtClean="0">
                <a:effectLst>
                  <a:outerShdw blurRad="38100" dist="38100" dir="2700000" algn="tl">
                    <a:srgbClr val="000000">
                      <a:alpha val="43137"/>
                    </a:srgbClr>
                  </a:outerShdw>
                </a:effectLst>
                <a:latin typeface="Arial" pitchFamily="34" charset="0"/>
                <a:cs typeface="Arial" pitchFamily="34" charset="0"/>
              </a:rPr>
              <a:t>Churches: </a:t>
            </a:r>
          </a:p>
          <a:p>
            <a:pPr marL="285750" indent="-285750">
              <a:buFont typeface="Wingdings" pitchFamily="2" charset="2"/>
              <a:buChar char="Ø"/>
            </a:pPr>
            <a:r>
              <a:rPr lang="en-US" b="1" dirty="0">
                <a:effectLst>
                  <a:outerShdw blurRad="38100" dist="38100" dir="2700000" algn="tl">
                    <a:srgbClr val="000000">
                      <a:alpha val="43137"/>
                    </a:srgbClr>
                  </a:outerShdw>
                </a:effectLst>
                <a:latin typeface="Arial" pitchFamily="34" charset="0"/>
                <a:cs typeface="Arial" pitchFamily="34" charset="0"/>
              </a:rPr>
              <a:t>A Methodist church in New Jersey was sued for not offering its facility for use during same sex weddings. A judge ruled against them</a:t>
            </a:r>
            <a:r>
              <a:rPr lang="en-US" b="1" dirty="0" smtClean="0">
                <a:effectLst>
                  <a:outerShdw blurRad="38100" dist="38100" dir="2700000" algn="tl">
                    <a:srgbClr val="000000">
                      <a:alpha val="43137"/>
                    </a:srgbClr>
                  </a:outerShdw>
                </a:effectLst>
                <a:latin typeface="Arial" pitchFamily="34" charset="0"/>
                <a:cs typeface="Arial" pitchFamily="34" charset="0"/>
              </a:rPr>
              <a:t>.</a:t>
            </a:r>
          </a:p>
          <a:p>
            <a:pPr marL="285750" indent="-285750">
              <a:buFont typeface="Wingdings" pitchFamily="2" charset="2"/>
              <a:buChar char="Ø"/>
            </a:pPr>
            <a:endParaRPr lang="en-US" b="1" dirty="0" smtClean="0">
              <a:effectLst>
                <a:outerShdw blurRad="38100" dist="38100" dir="2700000" algn="tl">
                  <a:srgbClr val="000000">
                    <a:alpha val="43137"/>
                  </a:srgbClr>
                </a:outerShdw>
              </a:effectLst>
              <a:latin typeface="Arial" pitchFamily="34" charset="0"/>
              <a:cs typeface="Arial" pitchFamily="34" charset="0"/>
            </a:endParaRPr>
          </a:p>
          <a:p>
            <a:pPr marL="285750" indent="-285750">
              <a:buFont typeface="Wingdings" pitchFamily="2" charset="2"/>
              <a:buChar char="Ø"/>
            </a:pPr>
            <a:r>
              <a:rPr lang="en-US" b="1" dirty="0">
                <a:effectLst>
                  <a:outerShdw blurRad="38100" dist="38100" dir="2700000" algn="tl">
                    <a:srgbClr val="000000">
                      <a:alpha val="43137"/>
                    </a:srgbClr>
                  </a:outerShdw>
                </a:effectLst>
                <a:latin typeface="Arial" pitchFamily="34" charset="0"/>
                <a:cs typeface="Arial" pitchFamily="34" charset="0"/>
              </a:rPr>
              <a:t> </a:t>
            </a:r>
            <a:r>
              <a:rPr lang="en-US" b="1" dirty="0" smtClean="0">
                <a:effectLst>
                  <a:outerShdw blurRad="38100" dist="38100" dir="2700000" algn="tl">
                    <a:srgbClr val="000000">
                      <a:alpha val="43137"/>
                    </a:srgbClr>
                  </a:outerShdw>
                </a:effectLst>
                <a:latin typeface="Arial" pitchFamily="34" charset="0"/>
                <a:cs typeface="Arial" pitchFamily="34" charset="0"/>
              </a:rPr>
              <a:t>In </a:t>
            </a:r>
            <a:r>
              <a:rPr lang="en-US" b="1" dirty="0">
                <a:effectLst>
                  <a:outerShdw blurRad="38100" dist="38100" dir="2700000" algn="tl">
                    <a:srgbClr val="000000">
                      <a:alpha val="43137"/>
                    </a:srgbClr>
                  </a:outerShdw>
                </a:effectLst>
                <a:latin typeface="Arial" pitchFamily="34" charset="0"/>
                <a:cs typeface="Arial" pitchFamily="34" charset="0"/>
              </a:rPr>
              <a:t>2009 angry homosexual activists terrorized the Park Street Church in Boston while it was holding an ex-gay religious training session inside. They demonstrated next to the doors and windows with signs, screaming homosexual slogans. One of them held a bullhorn against the window outside the meeting, bellowing at the participants inside. Police did nothing to stop </a:t>
            </a:r>
            <a:r>
              <a:rPr lang="en-US" b="1" dirty="0" smtClean="0">
                <a:effectLst>
                  <a:outerShdw blurRad="38100" dist="38100" dir="2700000" algn="tl">
                    <a:srgbClr val="000000">
                      <a:alpha val="43137"/>
                    </a:srgbClr>
                  </a:outerShdw>
                </a:effectLst>
                <a:latin typeface="Arial" pitchFamily="34" charset="0"/>
                <a:cs typeface="Arial" pitchFamily="34" charset="0"/>
              </a:rPr>
              <a:t>them</a:t>
            </a:r>
            <a:r>
              <a:rPr lang="en-US" b="1" dirty="0">
                <a:effectLst>
                  <a:outerShdw blurRad="38100" dist="38100" dir="2700000" algn="tl">
                    <a:srgbClr val="000000">
                      <a:alpha val="43137"/>
                    </a:srgbClr>
                  </a:outerShdw>
                </a:effectLst>
                <a:latin typeface="Arial" pitchFamily="34" charset="0"/>
                <a:cs typeface="Arial" pitchFamily="34" charset="0"/>
              </a:rPr>
              <a:t> </a:t>
            </a:r>
            <a:r>
              <a:rPr lang="en-US" b="1" dirty="0" smtClean="0">
                <a:effectLst>
                  <a:outerShdw blurRad="38100" dist="38100" dir="2700000" algn="tl">
                    <a:srgbClr val="000000">
                      <a:alpha val="43137"/>
                    </a:srgbClr>
                  </a:outerShdw>
                </a:effectLst>
                <a:latin typeface="Arial" pitchFamily="34" charset="0"/>
                <a:cs typeface="Arial" pitchFamily="34" charset="0"/>
              </a:rPr>
              <a:t>. . .</a:t>
            </a:r>
          </a:p>
          <a:p>
            <a:pPr marL="285750" indent="-285750">
              <a:buFont typeface="Wingdings" pitchFamily="2" charset="2"/>
              <a:buChar char="Ø"/>
            </a:pPr>
            <a:endParaRPr lang="en-US" b="1" dirty="0">
              <a:effectLst>
                <a:outerShdw blurRad="38100" dist="38100" dir="2700000" algn="tl">
                  <a:srgbClr val="000000">
                    <a:alpha val="43137"/>
                  </a:srgbClr>
                </a:outerShdw>
              </a:effectLst>
              <a:latin typeface="Arial" pitchFamily="34" charset="0"/>
              <a:cs typeface="Arial" pitchFamily="34" charset="0"/>
            </a:endParaRPr>
          </a:p>
          <a:p>
            <a:pPr marL="285750" indent="-285750">
              <a:buFont typeface="Wingdings" pitchFamily="2" charset="2"/>
              <a:buChar char="Ø"/>
            </a:pPr>
            <a:r>
              <a:rPr lang="en-US" b="1" dirty="0" smtClean="0">
                <a:effectLst>
                  <a:outerShdw blurRad="38100" dist="38100" dir="2700000" algn="tl">
                    <a:srgbClr val="000000">
                      <a:alpha val="43137"/>
                    </a:srgbClr>
                  </a:outerShdw>
                </a:effectLst>
                <a:latin typeface="Arial" pitchFamily="34" charset="0"/>
                <a:cs typeface="Arial" pitchFamily="34" charset="0"/>
              </a:rPr>
              <a:t>It could one day be illegal for the </a:t>
            </a:r>
            <a:r>
              <a:rPr lang="en-US" b="1" u="sng" dirty="0" smtClean="0">
                <a:effectLst>
                  <a:outerShdw blurRad="38100" dist="38100" dir="2700000" algn="tl">
                    <a:srgbClr val="000000">
                      <a:alpha val="43137"/>
                    </a:srgbClr>
                  </a:outerShdw>
                </a:effectLst>
                <a:latin typeface="Arial" pitchFamily="34" charset="0"/>
                <a:cs typeface="Arial" pitchFamily="34" charset="0"/>
              </a:rPr>
              <a:t>Danville church of Christ </a:t>
            </a:r>
            <a:r>
              <a:rPr lang="en-US" b="1" dirty="0" smtClean="0">
                <a:effectLst>
                  <a:outerShdw blurRad="38100" dist="38100" dir="2700000" algn="tl">
                    <a:srgbClr val="000000">
                      <a:alpha val="43137"/>
                    </a:srgbClr>
                  </a:outerShdw>
                </a:effectLst>
                <a:latin typeface="Arial" pitchFamily="34" charset="0"/>
                <a:cs typeface="Arial" pitchFamily="34" charset="0"/>
              </a:rPr>
              <a:t>to refuse membership to homosexuals!</a:t>
            </a:r>
          </a:p>
          <a:p>
            <a:pPr marL="285750" indent="-285750">
              <a:buFont typeface="Wingdings" pitchFamily="2" charset="2"/>
              <a:buChar char="Ø"/>
            </a:pPr>
            <a:endParaRPr lang="en-US" b="1" dirty="0">
              <a:effectLst>
                <a:outerShdw blurRad="38100" dist="38100" dir="2700000" algn="tl">
                  <a:srgbClr val="000000">
                    <a:alpha val="43137"/>
                  </a:srgbClr>
                </a:outerShdw>
              </a:effectLst>
              <a:latin typeface="Arial" pitchFamily="34" charset="0"/>
              <a:cs typeface="Arial" pitchFamily="34" charset="0"/>
            </a:endParaRPr>
          </a:p>
          <a:p>
            <a:pPr marL="285750" indent="-285750">
              <a:buFont typeface="Wingdings" pitchFamily="2" charset="2"/>
              <a:buChar char="Ø"/>
            </a:pPr>
            <a:r>
              <a:rPr lang="en-US" b="1" dirty="0" smtClean="0">
                <a:effectLst>
                  <a:outerShdw blurRad="38100" dist="38100" dir="2700000" algn="tl">
                    <a:srgbClr val="000000">
                      <a:alpha val="43137"/>
                    </a:srgbClr>
                  </a:outerShdw>
                </a:effectLst>
                <a:latin typeface="Arial" pitchFamily="34" charset="0"/>
                <a:cs typeface="Arial" pitchFamily="34" charset="0"/>
              </a:rPr>
              <a:t>It could one day be illegal (hate speech) to teach against homosexuality; subjecting the teacher, preacher, elders to arrest.</a:t>
            </a:r>
          </a:p>
          <a:p>
            <a:pPr marL="285750" indent="-285750">
              <a:buFont typeface="Wingdings" pitchFamily="2" charset="2"/>
              <a:buChar char="Ø"/>
            </a:pPr>
            <a:endParaRPr lang="en-US" b="1" dirty="0">
              <a:effectLst>
                <a:outerShdw blurRad="38100" dist="38100" dir="2700000" algn="tl">
                  <a:srgbClr val="000000">
                    <a:alpha val="43137"/>
                  </a:srgbClr>
                </a:outerShdw>
              </a:effectLst>
              <a:latin typeface="Arial" pitchFamily="34" charset="0"/>
              <a:cs typeface="Arial" pitchFamily="34" charset="0"/>
            </a:endParaRPr>
          </a:p>
          <a:p>
            <a:pPr marL="285750" indent="-285750">
              <a:buFont typeface="Wingdings" pitchFamily="2" charset="2"/>
              <a:buChar char="Ø"/>
            </a:pPr>
            <a:r>
              <a:rPr lang="en-US" b="1" dirty="0" smtClean="0">
                <a:effectLst>
                  <a:outerShdw blurRad="38100" dist="38100" dir="2700000" algn="tl">
                    <a:srgbClr val="000000">
                      <a:alpha val="43137"/>
                    </a:srgbClr>
                  </a:outerShdw>
                </a:effectLst>
                <a:latin typeface="Arial" pitchFamily="34" charset="0"/>
                <a:cs typeface="Arial" pitchFamily="34" charset="0"/>
              </a:rPr>
              <a:t>It could mean we lose our tax-exempt status and be fined!</a:t>
            </a:r>
          </a:p>
          <a:p>
            <a:pPr marL="285750" indent="-285750">
              <a:buFont typeface="Wingdings" pitchFamily="2" charset="2"/>
              <a:buChar char="Ø"/>
            </a:pPr>
            <a:endParaRPr lang="en-US" b="1" dirty="0">
              <a:effectLst>
                <a:outerShdw blurRad="38100" dist="38100" dir="2700000" algn="tl">
                  <a:srgbClr val="000000">
                    <a:alpha val="43137"/>
                  </a:srgbClr>
                </a:outerShdw>
              </a:effectLst>
              <a:latin typeface="Arial" pitchFamily="34" charset="0"/>
              <a:cs typeface="Arial" pitchFamily="34" charset="0"/>
            </a:endParaRPr>
          </a:p>
          <a:p>
            <a:pPr marL="285750" indent="-285750">
              <a:buFont typeface="Wingdings" pitchFamily="2" charset="2"/>
              <a:buChar char="Ø"/>
            </a:pPr>
            <a:r>
              <a:rPr lang="en-US" b="1" dirty="0" smtClean="0">
                <a:effectLst>
                  <a:outerShdw blurRad="38100" dist="38100" dir="2700000" algn="tl">
                    <a:srgbClr val="000000">
                      <a:alpha val="43137"/>
                    </a:srgbClr>
                  </a:outerShdw>
                </a:effectLst>
                <a:latin typeface="Arial" pitchFamily="34" charset="0"/>
                <a:cs typeface="Arial" pitchFamily="34" charset="0"/>
              </a:rPr>
              <a:t>It could mean that we could have our church building confiscated and closed.</a:t>
            </a:r>
          </a:p>
        </p:txBody>
      </p:sp>
      <p:sp>
        <p:nvSpPr>
          <p:cNvPr id="5" name="Rectangle 4"/>
          <p:cNvSpPr/>
          <p:nvPr/>
        </p:nvSpPr>
        <p:spPr>
          <a:xfrm rot="20540768">
            <a:off x="-96901" y="3529011"/>
            <a:ext cx="9337813" cy="707886"/>
          </a:xfrm>
          <a:prstGeom prst="rect">
            <a:avLst/>
          </a:prstGeom>
          <a:solidFill>
            <a:srgbClr val="C00000"/>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rgbClr val="FFFF00"/>
                  </a:solidFill>
                </a:ln>
                <a:solidFill>
                  <a:schemeClr val="bg1"/>
                </a:solidFill>
                <a:effectLst>
                  <a:outerShdw blurRad="50800" dist="39000" dir="5460000" algn="tl">
                    <a:srgbClr val="000000">
                      <a:alpha val="38000"/>
                    </a:srgbClr>
                  </a:outerShdw>
                </a:effectLst>
                <a:latin typeface="Britannic Bold" pitchFamily="34" charset="0"/>
              </a:rPr>
              <a:t>“It’s the law and people have to comply”</a:t>
            </a:r>
            <a:endParaRPr lang="en-US" sz="4000" b="1" cap="none" spc="0" dirty="0">
              <a:ln w="11430">
                <a:solidFill>
                  <a:srgbClr val="FFFF00"/>
                </a:solidFill>
              </a:ln>
              <a:solidFill>
                <a:schemeClr val="bg1"/>
              </a:solidFill>
              <a:effectLst>
                <a:outerShdw blurRad="50800" dist="39000" dir="5460000" algn="tl">
                  <a:srgbClr val="000000">
                    <a:alpha val="38000"/>
                  </a:srgbClr>
                </a:outerShdw>
              </a:effectLst>
              <a:latin typeface="Britannic Bold" pitchFamily="34" charset="0"/>
            </a:endParaRPr>
          </a:p>
        </p:txBody>
      </p:sp>
    </p:spTree>
    <p:extLst>
      <p:ext uri="{BB962C8B-B14F-4D97-AF65-F5344CB8AC3E}">
        <p14:creationId xmlns:p14="http://schemas.microsoft.com/office/powerpoint/2010/main" val="6704747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circle(in)">
                                      <p:cBhvr>
                                        <p:cTn id="7" dur="20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circle(in)">
                                      <p:cBhvr>
                                        <p:cTn id="12" dur="2000"/>
                                        <p:tgtEl>
                                          <p:spTgt spid="4">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animEffect transition="in" filter="circle(in)">
                                      <p:cBhvr>
                                        <p:cTn id="17" dur="2000"/>
                                        <p:tgtEl>
                                          <p:spTgt spid="4">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xEl>
                                              <p:pRg st="9" end="9"/>
                                            </p:txEl>
                                          </p:spTgt>
                                        </p:tgtEl>
                                        <p:attrNameLst>
                                          <p:attrName>style.visibility</p:attrName>
                                        </p:attrNameLst>
                                      </p:cBhvr>
                                      <p:to>
                                        <p:strVal val="visible"/>
                                      </p:to>
                                    </p:set>
                                    <p:animEffect transition="in" filter="circle(in)">
                                      <p:cBhvr>
                                        <p:cTn id="22" dur="2000"/>
                                        <p:tgtEl>
                                          <p:spTgt spid="4">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
                                            <p:txEl>
                                              <p:pRg st="11" end="11"/>
                                            </p:txEl>
                                          </p:spTgt>
                                        </p:tgtEl>
                                        <p:attrNameLst>
                                          <p:attrName>style.visibility</p:attrName>
                                        </p:attrNameLst>
                                      </p:cBhvr>
                                      <p:to>
                                        <p:strVal val="visible"/>
                                      </p:to>
                                    </p:set>
                                    <p:animEffect transition="in" filter="circle(in)">
                                      <p:cBhvr>
                                        <p:cTn id="27" dur="2000"/>
                                        <p:tgtEl>
                                          <p:spTgt spid="4">
                                            <p:txEl>
                                              <p:pRg st="11" end="1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5"/>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743200" y="3429000"/>
            <a:ext cx="6096000" cy="2585323"/>
          </a:xfrm>
          <a:prstGeom prst="rect">
            <a:avLst/>
          </a:prstGeom>
          <a:solidFill>
            <a:srgbClr val="FFFFFF">
              <a:alpha val="80000"/>
            </a:srgbClr>
          </a:solidFill>
        </p:spPr>
        <p:txBody>
          <a:bodyPr wrap="square" rtlCol="0">
            <a:spAutoFit/>
          </a:bodyPr>
          <a:lstStyle/>
          <a:p>
            <a:pPr algn="ctr"/>
            <a:r>
              <a:rPr lang="en-US" b="1" dirty="0">
                <a:effectLst>
                  <a:outerShdw blurRad="38100" dist="38100" dir="2700000" algn="tl">
                    <a:srgbClr val="000000">
                      <a:alpha val="43137"/>
                    </a:srgbClr>
                  </a:outerShdw>
                </a:effectLst>
                <a:latin typeface="Arial" pitchFamily="34" charset="0"/>
                <a:cs typeface="Arial" pitchFamily="34" charset="0"/>
              </a:rPr>
              <a:t>And when they had brought them, they set them before the council. And the high priest asked them, </a:t>
            </a:r>
            <a:r>
              <a:rPr lang="en-US" b="1" dirty="0" smtClean="0">
                <a:effectLst>
                  <a:outerShdw blurRad="38100" dist="38100" dir="2700000" algn="tl">
                    <a:srgbClr val="000000">
                      <a:alpha val="43137"/>
                    </a:srgbClr>
                  </a:outerShdw>
                </a:effectLst>
                <a:latin typeface="Arial" pitchFamily="34" charset="0"/>
                <a:cs typeface="Arial" pitchFamily="34" charset="0"/>
              </a:rPr>
              <a:t>saying</a:t>
            </a:r>
            <a:r>
              <a:rPr lang="en-US" b="1" dirty="0">
                <a:effectLst>
                  <a:outerShdw blurRad="38100" dist="38100" dir="2700000" algn="tl">
                    <a:srgbClr val="000000">
                      <a:alpha val="43137"/>
                    </a:srgbClr>
                  </a:outerShdw>
                </a:effectLst>
                <a:latin typeface="Arial" pitchFamily="34" charset="0"/>
                <a:cs typeface="Arial" pitchFamily="34" charset="0"/>
              </a:rPr>
              <a:t>, d</a:t>
            </a:r>
            <a:r>
              <a:rPr lang="en-US" b="1" dirty="0" smtClean="0">
                <a:effectLst>
                  <a:outerShdw blurRad="38100" dist="38100" dir="2700000" algn="tl">
                    <a:srgbClr val="000000">
                      <a:alpha val="43137"/>
                    </a:srgbClr>
                  </a:outerShdw>
                </a:effectLst>
                <a:latin typeface="Arial" pitchFamily="34" charset="0"/>
                <a:cs typeface="Arial" pitchFamily="34" charset="0"/>
              </a:rPr>
              <a:t>id </a:t>
            </a:r>
            <a:r>
              <a:rPr lang="en-US" b="1" dirty="0">
                <a:effectLst>
                  <a:outerShdw blurRad="38100" dist="38100" dir="2700000" algn="tl">
                    <a:srgbClr val="000000">
                      <a:alpha val="43137"/>
                    </a:srgbClr>
                  </a:outerShdw>
                </a:effectLst>
                <a:latin typeface="Arial" pitchFamily="34" charset="0"/>
                <a:cs typeface="Arial" pitchFamily="34" charset="0"/>
              </a:rPr>
              <a:t>we not strictly command you not to teach in this name? And look, you have filled Jerusalem with your doctrine, and intend to bring this Man’s blood on us</a:t>
            </a:r>
            <a:r>
              <a:rPr lang="en-US" b="1" dirty="0" smtClean="0">
                <a:effectLst>
                  <a:outerShdw blurRad="38100" dist="38100" dir="2700000" algn="tl">
                    <a:srgbClr val="000000">
                      <a:alpha val="43137"/>
                    </a:srgbClr>
                  </a:outerShdw>
                </a:effectLst>
                <a:latin typeface="Arial" pitchFamily="34" charset="0"/>
                <a:cs typeface="Arial" pitchFamily="34" charset="0"/>
              </a:rPr>
              <a:t>! </a:t>
            </a:r>
            <a:r>
              <a:rPr lang="en-US" b="1" baseline="30000" dirty="0" smtClean="0">
                <a:effectLst>
                  <a:outerShdw blurRad="38100" dist="38100" dir="2700000" algn="tl">
                    <a:srgbClr val="000000">
                      <a:alpha val="43137"/>
                    </a:srgbClr>
                  </a:outerShdw>
                </a:effectLst>
                <a:latin typeface="Arial" pitchFamily="34" charset="0"/>
                <a:cs typeface="Arial" pitchFamily="34" charset="0"/>
              </a:rPr>
              <a:t> </a:t>
            </a:r>
            <a:r>
              <a:rPr lang="en-US" b="1" dirty="0">
                <a:effectLst>
                  <a:outerShdw blurRad="38100" dist="38100" dir="2700000" algn="tl">
                    <a:srgbClr val="000000">
                      <a:alpha val="43137"/>
                    </a:srgbClr>
                  </a:outerShdw>
                </a:effectLst>
                <a:latin typeface="Arial" pitchFamily="34" charset="0"/>
                <a:cs typeface="Arial" pitchFamily="34" charset="0"/>
              </a:rPr>
              <a:t>But Peter and the other apostles answered and said: </a:t>
            </a:r>
            <a:endParaRPr lang="en-US" b="1" dirty="0" smtClean="0">
              <a:effectLst>
                <a:outerShdw blurRad="38100" dist="38100" dir="2700000" algn="tl">
                  <a:srgbClr val="000000">
                    <a:alpha val="43137"/>
                  </a:srgbClr>
                </a:outerShdw>
              </a:effectLst>
              <a:latin typeface="Arial" pitchFamily="34" charset="0"/>
              <a:cs typeface="Arial" pitchFamily="34" charset="0"/>
            </a:endParaRPr>
          </a:p>
          <a:p>
            <a:pPr algn="ctr"/>
            <a:r>
              <a:rPr lang="en-US" b="1" dirty="0" smtClean="0">
                <a:effectLst>
                  <a:outerShdw blurRad="38100" dist="38100" dir="2700000" algn="tl">
                    <a:srgbClr val="000000">
                      <a:alpha val="43137"/>
                    </a:srgbClr>
                  </a:outerShdw>
                </a:effectLst>
                <a:latin typeface="Arial" pitchFamily="34" charset="0"/>
                <a:cs typeface="Arial" pitchFamily="34" charset="0"/>
              </a:rPr>
              <a:t>We </a:t>
            </a:r>
            <a:r>
              <a:rPr lang="en-US" b="1" dirty="0">
                <a:effectLst>
                  <a:outerShdw blurRad="38100" dist="38100" dir="2700000" algn="tl">
                    <a:srgbClr val="000000">
                      <a:alpha val="43137"/>
                    </a:srgbClr>
                  </a:outerShdw>
                </a:effectLst>
                <a:latin typeface="Arial" pitchFamily="34" charset="0"/>
                <a:cs typeface="Arial" pitchFamily="34" charset="0"/>
              </a:rPr>
              <a:t>ought to obey God rather than men. </a:t>
            </a:r>
          </a:p>
          <a:p>
            <a:pPr algn="ctr"/>
            <a:r>
              <a:rPr lang="en-US" b="1" dirty="0" smtClean="0">
                <a:effectLst>
                  <a:outerShdw blurRad="38100" dist="38100" dir="2700000" algn="tl">
                    <a:srgbClr val="000000">
                      <a:alpha val="43137"/>
                    </a:srgbClr>
                  </a:outerShdw>
                </a:effectLst>
                <a:latin typeface="Arial" pitchFamily="34" charset="0"/>
                <a:cs typeface="Arial" pitchFamily="34" charset="0"/>
              </a:rPr>
              <a:t>(Acts 5:27-29)</a:t>
            </a:r>
            <a:endParaRPr lang="en-US" b="1" dirty="0">
              <a:effectLst>
                <a:outerShdw blurRad="38100" dist="38100" dir="2700000" algn="tl">
                  <a:srgbClr val="000000">
                    <a:alpha val="43137"/>
                  </a:srgbClr>
                </a:outerShdw>
              </a:effectLst>
              <a:latin typeface="Arial" pitchFamily="34" charset="0"/>
              <a:cs typeface="Arial" pitchFamily="34" charset="0"/>
            </a:endParaRPr>
          </a:p>
        </p:txBody>
      </p:sp>
      <p:sp>
        <p:nvSpPr>
          <p:cNvPr id="4" name="Rounded Rectangle 3"/>
          <p:cNvSpPr/>
          <p:nvPr/>
        </p:nvSpPr>
        <p:spPr>
          <a:xfrm>
            <a:off x="3543300" y="5410200"/>
            <a:ext cx="4495800" cy="3048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b="21712"/>
          <a:stretch/>
        </p:blipFill>
        <p:spPr>
          <a:xfrm>
            <a:off x="0" y="0"/>
            <a:ext cx="9144000" cy="6858000"/>
          </a:xfrm>
          <a:prstGeom prst="rect">
            <a:avLst/>
          </a:prstGeom>
        </p:spPr>
      </p:pic>
    </p:spTree>
    <p:extLst>
      <p:ext uri="{BB962C8B-B14F-4D97-AF65-F5344CB8AC3E}">
        <p14:creationId xmlns:p14="http://schemas.microsoft.com/office/powerpoint/2010/main" val="10385628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59386" y="152400"/>
            <a:ext cx="9025227" cy="76944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400" b="1" u="sng" spc="0" dirty="0" smtClean="0">
                <a:ln w="0">
                  <a:solidFill>
                    <a:srgbClr val="800000"/>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latin typeface="Monotype Corsiva" pitchFamily="66" charset="0"/>
              </a:rPr>
              <a:t>Marriage</a:t>
            </a:r>
            <a:r>
              <a:rPr lang="en-US" sz="4400" b="1" spc="0" dirty="0" smtClean="0">
                <a:ln w="0">
                  <a:solidFill>
                    <a:srgbClr val="800000"/>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latin typeface="Monotype Corsiva" pitchFamily="66" charset="0"/>
              </a:rPr>
              <a:t>: One Man + One Woman For Life</a:t>
            </a:r>
            <a:endParaRPr lang="en-US" sz="4400" b="1" spc="0" dirty="0">
              <a:ln w="0">
                <a:solidFill>
                  <a:srgbClr val="800000"/>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latin typeface="Monotype Corsiva" pitchFamily="66" charset="0"/>
            </a:endParaRPr>
          </a:p>
        </p:txBody>
      </p:sp>
    </p:spTree>
    <p:extLst>
      <p:ext uri="{BB962C8B-B14F-4D97-AF65-F5344CB8AC3E}">
        <p14:creationId xmlns:p14="http://schemas.microsoft.com/office/powerpoint/2010/main" val="117972349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04864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07161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 y="3886200"/>
            <a:ext cx="9127273" cy="1515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txBody>
          <a:bodyPr wrap="square" rtlCol="0">
            <a:spAutoFit/>
          </a:bodyPr>
          <a:lstStyle/>
          <a:p>
            <a:pPr algn="ctr"/>
            <a:r>
              <a:rPr lang="en-US" sz="1850" b="1" dirty="0" smtClean="0">
                <a:solidFill>
                  <a:srgbClr val="DECB7A"/>
                </a:solidFill>
                <a:effectLst>
                  <a:outerShdw blurRad="38100" dist="38100" dir="2700000" algn="tl">
                    <a:srgbClr val="000000">
                      <a:alpha val="43137"/>
                    </a:srgbClr>
                  </a:outerShdw>
                </a:effectLst>
                <a:latin typeface="Arial" pitchFamily="34" charset="0"/>
                <a:cs typeface="Arial" pitchFamily="34" charset="0"/>
              </a:rPr>
              <a:t>Finally, my brethren, be strong in the Lord and in the power of His might. Put on the whole armor of God, that you may be able to stand against the wiles of the devil. For we do not wrestle against flesh and blood, </a:t>
            </a:r>
            <a:r>
              <a:rPr lang="en-US" sz="1850" b="1" i="1" u="sng" dirty="0" smtClean="0">
                <a:solidFill>
                  <a:srgbClr val="DECB7A"/>
                </a:solidFill>
                <a:effectLst>
                  <a:outerShdw blurRad="38100" dist="38100" dir="2700000" algn="tl">
                    <a:srgbClr val="000000">
                      <a:alpha val="43137"/>
                    </a:srgbClr>
                  </a:outerShdw>
                </a:effectLst>
                <a:latin typeface="Arial" pitchFamily="34" charset="0"/>
                <a:cs typeface="Arial" pitchFamily="34" charset="0"/>
              </a:rPr>
              <a:t>but against principalities, against powers, against the rulers of the darkness of this age,</a:t>
            </a:r>
            <a:r>
              <a:rPr lang="en-US" sz="1850" b="1" i="1" u="sng" baseline="30000" dirty="0">
                <a:solidFill>
                  <a:srgbClr val="DECB7A"/>
                </a:solidFill>
                <a:effectLst>
                  <a:outerShdw blurRad="38100" dist="38100" dir="2700000" algn="tl">
                    <a:srgbClr val="000000">
                      <a:alpha val="43137"/>
                    </a:srgbClr>
                  </a:outerShdw>
                </a:effectLst>
                <a:latin typeface="Arial" pitchFamily="34" charset="0"/>
                <a:cs typeface="Arial" pitchFamily="34" charset="0"/>
              </a:rPr>
              <a:t> </a:t>
            </a:r>
            <a:r>
              <a:rPr lang="en-US" sz="1850" b="1" i="1" u="sng" dirty="0" smtClean="0">
                <a:solidFill>
                  <a:srgbClr val="DECB7A"/>
                </a:solidFill>
                <a:effectLst>
                  <a:outerShdw blurRad="38100" dist="38100" dir="2700000" algn="tl">
                    <a:srgbClr val="000000">
                      <a:alpha val="43137"/>
                    </a:srgbClr>
                  </a:outerShdw>
                </a:effectLst>
                <a:latin typeface="Arial" pitchFamily="34" charset="0"/>
                <a:cs typeface="Arial" pitchFamily="34" charset="0"/>
              </a:rPr>
              <a:t>against spiritual hosts of wickedness</a:t>
            </a:r>
            <a:r>
              <a:rPr lang="en-US" sz="1850" b="1" dirty="0" smtClean="0">
                <a:solidFill>
                  <a:srgbClr val="DECB7A"/>
                </a:solidFill>
                <a:effectLst>
                  <a:outerShdw blurRad="38100" dist="38100" dir="2700000" algn="tl">
                    <a:srgbClr val="000000">
                      <a:alpha val="43137"/>
                    </a:srgbClr>
                  </a:outerShdw>
                </a:effectLst>
                <a:latin typeface="Arial" pitchFamily="34" charset="0"/>
                <a:cs typeface="Arial" pitchFamily="34" charset="0"/>
              </a:rPr>
              <a:t> in the heavenly places. (Ephesians 6:10-12)</a:t>
            </a:r>
            <a:endParaRPr lang="en-US" sz="1850" b="1" dirty="0">
              <a:solidFill>
                <a:srgbClr val="DECB7A"/>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8915056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 name="Rounded Rectangle 4"/>
          <p:cNvSpPr/>
          <p:nvPr/>
        </p:nvSpPr>
        <p:spPr>
          <a:xfrm>
            <a:off x="5967760" y="4267200"/>
            <a:ext cx="2566639" cy="914400"/>
          </a:xfrm>
          <a:prstGeom prst="roundRect">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791200" y="685800"/>
            <a:ext cx="2819400" cy="5078313"/>
          </a:xfrm>
          <a:prstGeom prst="rect">
            <a:avLst/>
          </a:prstGeom>
          <a:solidFill>
            <a:srgbClr val="000000">
              <a:alpha val="60000"/>
            </a:srgbClr>
          </a:solidFill>
          <a:effectLst>
            <a:softEdge rad="127000"/>
          </a:effectLst>
        </p:spPr>
        <p:txBody>
          <a:bodyPr wrap="square" rtlCol="0">
            <a:spAutoFit/>
          </a:bodyPr>
          <a:lstStyle/>
          <a:p>
            <a:pPr algn="ctr"/>
            <a:endPar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lgn="ctr"/>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Your </a:t>
            </a:r>
            <a:r>
              <a:rPr lang="en-US" b="1" dirty="0">
                <a:solidFill>
                  <a:schemeClr val="bg1"/>
                </a:solidFill>
                <a:effectLst>
                  <a:outerShdw blurRad="38100" dist="38100" dir="2700000" algn="tl">
                    <a:srgbClr val="000000">
                      <a:alpha val="43137"/>
                    </a:srgbClr>
                  </a:outerShdw>
                </a:effectLst>
                <a:latin typeface="Arial" pitchFamily="34" charset="0"/>
                <a:cs typeface="Arial" pitchFamily="34" charset="0"/>
              </a:rPr>
              <a:t>elder sister is Samaria, who dwells with her daughters to the north of you; and your younger sister, who dwells to the south of you, is Sodom and her daughters. </a:t>
            </a:r>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You </a:t>
            </a:r>
            <a:r>
              <a:rPr lang="en-US" b="1" dirty="0">
                <a:solidFill>
                  <a:schemeClr val="bg1"/>
                </a:solidFill>
                <a:effectLst>
                  <a:outerShdw blurRad="38100" dist="38100" dir="2700000" algn="tl">
                    <a:srgbClr val="000000">
                      <a:alpha val="43137"/>
                    </a:srgbClr>
                  </a:outerShdw>
                </a:effectLst>
                <a:latin typeface="Arial" pitchFamily="34" charset="0"/>
                <a:cs typeface="Arial" pitchFamily="34" charset="0"/>
              </a:rPr>
              <a:t>did not walk in their ways nor act according to their abominations; but, as if that were too little, you became more corrupt than they in all your ways</a:t>
            </a:r>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t>
            </a:r>
          </a:p>
          <a:p>
            <a:pPr algn="ctr"/>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(Ezek 16:46-47)</a:t>
            </a:r>
          </a:p>
          <a:p>
            <a:pPr algn="ctr"/>
            <a:endParaRPr lang="en-US"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ounded Rectangle 3"/>
          <p:cNvSpPr/>
          <p:nvPr/>
        </p:nvSpPr>
        <p:spPr>
          <a:xfrm>
            <a:off x="5943600" y="4267200"/>
            <a:ext cx="2590800" cy="914400"/>
          </a:xfrm>
          <a:prstGeom prst="roundRect">
            <a:avLst/>
          </a:prstGeom>
          <a:noFill/>
          <a:ln w="7620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6727" y="39072"/>
            <a:ext cx="5000088" cy="923330"/>
          </a:xfrm>
          <a:prstGeom prst="rect">
            <a:avLst/>
          </a:prstGeom>
          <a:noFill/>
        </p:spPr>
        <p:txBody>
          <a:bodyPr wrap="none" lIns="91440" tIns="45720" rIns="91440" bIns="45720">
            <a:spAutoFit/>
          </a:bodyPr>
          <a:lstStyle/>
          <a:p>
            <a:pPr algn="ctr"/>
            <a:r>
              <a:rPr lang="en-US" sz="5400" b="1" cap="none" spc="600" dirty="0" smtClean="0">
                <a:ln w="18000">
                  <a:solidFill>
                    <a:schemeClr val="bg1"/>
                  </a:solidFill>
                  <a:prstDash val="solid"/>
                  <a:miter lim="800000"/>
                </a:ln>
                <a:solidFill>
                  <a:srgbClr val="800000"/>
                </a:solidFill>
                <a:effectLst>
                  <a:outerShdw blurRad="25500" dist="23000" dir="7020000" algn="tl">
                    <a:srgbClr val="000000">
                      <a:alpha val="50000"/>
                    </a:srgbClr>
                  </a:outerShdw>
                </a:effectLst>
                <a:latin typeface="Chiller" pitchFamily="82" charset="0"/>
              </a:rPr>
              <a:t>Death of Decency</a:t>
            </a:r>
            <a:endParaRPr lang="en-US" sz="5400" b="1" cap="none" spc="600" dirty="0">
              <a:ln w="18000">
                <a:solidFill>
                  <a:schemeClr val="bg1"/>
                </a:solidFill>
                <a:prstDash val="solid"/>
                <a:miter lim="800000"/>
              </a:ln>
              <a:solidFill>
                <a:srgbClr val="800000"/>
              </a:solidFill>
              <a:effectLst>
                <a:outerShdw blurRad="25500" dist="23000" dir="7020000" algn="tl">
                  <a:srgbClr val="000000">
                    <a:alpha val="50000"/>
                  </a:srgbClr>
                </a:outerShdw>
              </a:effectLst>
              <a:latin typeface="Chiller" pitchFamily="82" charset="0"/>
            </a:endParaRPr>
          </a:p>
        </p:txBody>
      </p:sp>
      <p:sp>
        <p:nvSpPr>
          <p:cNvPr id="8" name="Rounded Rectangle 7"/>
          <p:cNvSpPr/>
          <p:nvPr/>
        </p:nvSpPr>
        <p:spPr>
          <a:xfrm>
            <a:off x="5936166" y="3886200"/>
            <a:ext cx="2566639" cy="1143000"/>
          </a:xfrm>
          <a:prstGeom prst="roundRect">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854702" y="824299"/>
            <a:ext cx="2755898" cy="4801314"/>
          </a:xfrm>
          <a:prstGeom prst="rect">
            <a:avLst/>
          </a:prstGeom>
          <a:solidFill>
            <a:srgbClr val="000000">
              <a:alpha val="60000"/>
            </a:srgbClr>
          </a:solidFill>
          <a:effectLst>
            <a:softEdge rad="127000"/>
          </a:effectLst>
        </p:spPr>
        <p:txBody>
          <a:bodyPr wrap="square" rtlCol="0">
            <a:spAutoFit/>
          </a:bodyPr>
          <a:lstStyle/>
          <a:p>
            <a:pPr algn="ctr"/>
            <a:endPar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lgn="ctr"/>
            <a:r>
              <a:rPr lang="en-US" b="1" dirty="0">
                <a:solidFill>
                  <a:schemeClr val="bg1"/>
                </a:solidFill>
                <a:effectLst>
                  <a:outerShdw blurRad="38100" dist="38100" dir="2700000" algn="tl">
                    <a:srgbClr val="000000">
                      <a:alpha val="43137"/>
                    </a:srgbClr>
                  </a:outerShdw>
                </a:effectLst>
                <a:latin typeface="Arial" pitchFamily="34" charset="0"/>
                <a:cs typeface="Arial" pitchFamily="34" charset="0"/>
              </a:rPr>
              <a:t>And you, Capernaum, who are exalted to heaven, will </a:t>
            </a:r>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be </a:t>
            </a:r>
            <a:r>
              <a:rPr lang="en-US" b="1" dirty="0">
                <a:solidFill>
                  <a:schemeClr val="bg1"/>
                </a:solidFill>
                <a:effectLst>
                  <a:outerShdw blurRad="38100" dist="38100" dir="2700000" algn="tl">
                    <a:srgbClr val="000000">
                      <a:alpha val="43137"/>
                    </a:srgbClr>
                  </a:outerShdw>
                </a:effectLst>
                <a:latin typeface="Arial" pitchFamily="34" charset="0"/>
                <a:cs typeface="Arial" pitchFamily="34" charset="0"/>
              </a:rPr>
              <a:t>brought down to Hades; for if the mighty works which were done in you had been done in Sodom, it would have remained until this day. </a:t>
            </a:r>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But </a:t>
            </a:r>
            <a:r>
              <a:rPr lang="en-US" b="1" dirty="0">
                <a:solidFill>
                  <a:schemeClr val="bg1"/>
                </a:solidFill>
                <a:effectLst>
                  <a:outerShdw blurRad="38100" dist="38100" dir="2700000" algn="tl">
                    <a:srgbClr val="000000">
                      <a:alpha val="43137"/>
                    </a:srgbClr>
                  </a:outerShdw>
                </a:effectLst>
                <a:latin typeface="Arial" pitchFamily="34" charset="0"/>
                <a:cs typeface="Arial" pitchFamily="34" charset="0"/>
              </a:rPr>
              <a:t>I say to you that it shall be more tolerable for the land of Sodom in the day of judgment than for you</a:t>
            </a:r>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t>
            </a:r>
          </a:p>
          <a:p>
            <a:pPr algn="ctr"/>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(Matt 11:23-24)</a:t>
            </a:r>
          </a:p>
          <a:p>
            <a:pPr algn="ctr"/>
            <a:endParaRPr lang="en-US"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Rounded Rectangle 8"/>
          <p:cNvSpPr/>
          <p:nvPr/>
        </p:nvSpPr>
        <p:spPr>
          <a:xfrm>
            <a:off x="5912005" y="3886200"/>
            <a:ext cx="2590800" cy="1143000"/>
          </a:xfrm>
          <a:prstGeom prst="roundRect">
            <a:avLst/>
          </a:prstGeom>
          <a:noFill/>
          <a:ln w="7620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49505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xit" presetSubtype="4" fill="hold" grpId="1" nodeType="clickEffect">
                                  <p:stCondLst>
                                    <p:cond delay="0"/>
                                  </p:stCondLst>
                                  <p:childTnLst>
                                    <p:animEffect transition="out" filter="wipe(down)">
                                      <p:cBhvr>
                                        <p:cTn id="19" dur="2000"/>
                                        <p:tgtEl>
                                          <p:spTgt spid="2"/>
                                        </p:tgtEl>
                                      </p:cBhvr>
                                    </p:animEffect>
                                    <p:set>
                                      <p:cBhvr>
                                        <p:cTn id="20" dur="1" fill="hold">
                                          <p:stCondLst>
                                            <p:cond delay="1999"/>
                                          </p:stCondLst>
                                        </p:cTn>
                                        <p:tgtEl>
                                          <p:spTgt spid="2"/>
                                        </p:tgtEl>
                                        <p:attrNameLst>
                                          <p:attrName>style.visibility</p:attrName>
                                        </p:attrNameLst>
                                      </p:cBhvr>
                                      <p:to>
                                        <p:strVal val="hidden"/>
                                      </p:to>
                                    </p:set>
                                  </p:childTnLst>
                                </p:cTn>
                              </p:par>
                              <p:par>
                                <p:cTn id="21" presetID="22" presetClass="exit" presetSubtype="4" fill="hold" grpId="1" nodeType="withEffect">
                                  <p:stCondLst>
                                    <p:cond delay="0"/>
                                  </p:stCondLst>
                                  <p:childTnLst>
                                    <p:animEffect transition="out" filter="wipe(down)">
                                      <p:cBhvr>
                                        <p:cTn id="22" dur="2000"/>
                                        <p:tgtEl>
                                          <p:spTgt spid="4"/>
                                        </p:tgtEl>
                                      </p:cBhvr>
                                    </p:animEffect>
                                    <p:set>
                                      <p:cBhvr>
                                        <p:cTn id="23" dur="1" fill="hold">
                                          <p:stCondLst>
                                            <p:cond delay="1999"/>
                                          </p:stCondLst>
                                        </p:cTn>
                                        <p:tgtEl>
                                          <p:spTgt spid="4"/>
                                        </p:tgtEl>
                                        <p:attrNameLst>
                                          <p:attrName>style.visibility</p:attrName>
                                        </p:attrNameLst>
                                      </p:cBhvr>
                                      <p:to>
                                        <p:strVal val="hidden"/>
                                      </p:to>
                                    </p:set>
                                  </p:childTnLst>
                                </p:cTn>
                              </p:par>
                              <p:par>
                                <p:cTn id="24" presetID="22" presetClass="exit" presetSubtype="4" fill="hold" grpId="1" nodeType="withEffect">
                                  <p:stCondLst>
                                    <p:cond delay="0"/>
                                  </p:stCondLst>
                                  <p:childTnLst>
                                    <p:animEffect transition="out" filter="wipe(down)">
                                      <p:cBhvr>
                                        <p:cTn id="25" dur="2000"/>
                                        <p:tgtEl>
                                          <p:spTgt spid="5"/>
                                        </p:tgtEl>
                                      </p:cBhvr>
                                    </p:animEffect>
                                    <p:set>
                                      <p:cBhvr>
                                        <p:cTn id="26" dur="1" fill="hold">
                                          <p:stCondLst>
                                            <p:cond delay="1999"/>
                                          </p:stCondLst>
                                        </p:cTn>
                                        <p:tgtEl>
                                          <p:spTgt spid="5"/>
                                        </p:tgtEl>
                                        <p:attrNameLst>
                                          <p:attrName>style.visibility</p:attrName>
                                        </p:attrNameLst>
                                      </p:cBhvr>
                                      <p:to>
                                        <p:strVal val="hidden"/>
                                      </p:to>
                                    </p:set>
                                  </p:childTnLst>
                                </p:cTn>
                              </p:par>
                              <p:par>
                                <p:cTn id="27" presetID="22" presetClass="entr" presetSubtype="1"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up)">
                                      <p:cBhvr>
                                        <p:cTn id="29" dur="2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circle(in)">
                                      <p:cBhvr>
                                        <p:cTn id="34" dur="2000"/>
                                        <p:tgtEl>
                                          <p:spTgt spid="9"/>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ircle(in)">
                                      <p:cBhvr>
                                        <p:cTn id="3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 grpId="0" animBg="1"/>
      <p:bldP spid="2" grpId="1" animBg="1"/>
      <p:bldP spid="4" grpId="0" animBg="1"/>
      <p:bldP spid="4" grpId="1" animBg="1"/>
      <p:bldP spid="8" grpId="0" animBg="1"/>
      <p:bldP spid="7"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5">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27735" y="228600"/>
            <a:ext cx="2911475" cy="1898788"/>
          </a:xfrm>
          <a:prstGeom prst="rect">
            <a:avLst/>
          </a:prstGeom>
        </p:spPr>
      </p:pic>
      <p:pic>
        <p:nvPicPr>
          <p:cNvPr id="4" name="Picture 3"/>
          <p:cNvPicPr>
            <a:picLocks noChangeAspect="1"/>
          </p:cNvPicPr>
          <p:nvPr/>
        </p:nvPicPr>
        <p:blipFill rotWithShape="1">
          <a:blip r:embed="rId6">
            <a:duotone>
              <a:prstClr val="black"/>
              <a:srgbClr val="D9C3A5">
                <a:tint val="50000"/>
                <a:satMod val="180000"/>
              </a:srgbClr>
            </a:duotone>
            <a:extLst>
              <a:ext uri="{28A0092B-C50C-407E-A947-70E740481C1C}">
                <a14:useLocalDpi xmlns:a14="http://schemas.microsoft.com/office/drawing/2010/main" val="0"/>
              </a:ext>
            </a:extLst>
          </a:blip>
          <a:srcRect l="1970" t="2213" r="2789" b="8858"/>
          <a:stretch/>
        </p:blipFill>
        <p:spPr>
          <a:xfrm>
            <a:off x="3456878" y="381000"/>
            <a:ext cx="2151169" cy="2804532"/>
          </a:xfrm>
          <a:prstGeom prst="rect">
            <a:avLst/>
          </a:prstGeom>
        </p:spPr>
      </p:pic>
      <p:pic>
        <p:nvPicPr>
          <p:cNvPr id="5" name="Picture 4"/>
          <p:cNvPicPr>
            <a:picLocks noChangeAspect="1"/>
          </p:cNvPicPr>
          <p:nvPr/>
        </p:nvPicPr>
        <p:blipFill>
          <a:blip r:embed="rId7">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61072" y="4578506"/>
            <a:ext cx="2844800" cy="2133600"/>
          </a:xfrm>
          <a:prstGeom prst="rect">
            <a:avLst/>
          </a:prstGeom>
        </p:spPr>
      </p:pic>
      <p:pic>
        <p:nvPicPr>
          <p:cNvPr id="6" name="Picture 5"/>
          <p:cNvPicPr>
            <a:picLocks noChangeAspect="1"/>
          </p:cNvPicPr>
          <p:nvPr/>
        </p:nvPicPr>
        <p:blipFill>
          <a:blip r:embed="rId8"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35672" y="2457164"/>
            <a:ext cx="2895600" cy="1943672"/>
          </a:xfrm>
          <a:prstGeom prst="rect">
            <a:avLst/>
          </a:prstGeom>
        </p:spPr>
      </p:pic>
      <p:pic>
        <p:nvPicPr>
          <p:cNvPr id="7" name="Picture 6"/>
          <p:cNvPicPr>
            <a:picLocks noChangeAspect="1"/>
          </p:cNvPicPr>
          <p:nvPr/>
        </p:nvPicPr>
        <p:blipFill rotWithShape="1">
          <a:blip r:embed="rId9">
            <a:duotone>
              <a:prstClr val="black"/>
              <a:srgbClr val="D9C3A5">
                <a:tint val="50000"/>
                <a:satMod val="180000"/>
              </a:srgbClr>
            </a:duotone>
            <a:extLst>
              <a:ext uri="{28A0092B-C50C-407E-A947-70E740481C1C}">
                <a14:useLocalDpi xmlns:a14="http://schemas.microsoft.com/office/drawing/2010/main" val="0"/>
              </a:ext>
            </a:extLst>
          </a:blip>
          <a:srcRect t="8157"/>
          <a:stretch/>
        </p:blipFill>
        <p:spPr>
          <a:xfrm>
            <a:off x="5909359" y="4374816"/>
            <a:ext cx="3171066" cy="2184298"/>
          </a:xfrm>
          <a:prstGeom prst="rect">
            <a:avLst/>
          </a:prstGeom>
        </p:spPr>
      </p:pic>
      <p:pic>
        <p:nvPicPr>
          <p:cNvPr id="8" name="Picture 7"/>
          <p:cNvPicPr>
            <a:picLocks noChangeAspect="1"/>
          </p:cNvPicPr>
          <p:nvPr/>
        </p:nvPicPr>
        <p:blipFill rotWithShape="1">
          <a:blip r:embed="rId10">
            <a:duotone>
              <a:prstClr val="black"/>
              <a:srgbClr val="D9C3A5">
                <a:tint val="50000"/>
                <a:satMod val="180000"/>
              </a:srgbClr>
            </a:duotone>
            <a:extLst>
              <a:ext uri="{28A0092B-C50C-407E-A947-70E740481C1C}">
                <a14:useLocalDpi xmlns:a14="http://schemas.microsoft.com/office/drawing/2010/main" val="0"/>
              </a:ext>
            </a:extLst>
          </a:blip>
          <a:srcRect l="9828" t="5508" r="10801" b="16496"/>
          <a:stretch/>
        </p:blipFill>
        <p:spPr>
          <a:xfrm>
            <a:off x="3456878" y="3683440"/>
            <a:ext cx="2230244" cy="2674435"/>
          </a:xfrm>
          <a:prstGeom prst="rect">
            <a:avLst/>
          </a:prstGeom>
        </p:spPr>
      </p:pic>
      <p:pic>
        <p:nvPicPr>
          <p:cNvPr id="9" name="Picture 8"/>
          <p:cNvPicPr>
            <a:picLocks noChangeAspect="1"/>
          </p:cNvPicPr>
          <p:nvPr/>
        </p:nvPicPr>
        <p:blipFill rotWithShape="1">
          <a:blip r:embed="rId11">
            <a:duotone>
              <a:prstClr val="black"/>
              <a:srgbClr val="D9C3A5">
                <a:tint val="50000"/>
                <a:satMod val="180000"/>
              </a:srgbClr>
            </a:duotone>
            <a:extLst>
              <a:ext uri="{28A0092B-C50C-407E-A947-70E740481C1C}">
                <a14:useLocalDpi xmlns:a14="http://schemas.microsoft.com/office/drawing/2010/main" val="0"/>
              </a:ext>
            </a:extLst>
          </a:blip>
          <a:srcRect l="2862" t="3934" r="3089" b="1954"/>
          <a:stretch/>
        </p:blipFill>
        <p:spPr>
          <a:xfrm>
            <a:off x="5988700" y="1177994"/>
            <a:ext cx="2974786" cy="2083738"/>
          </a:xfrm>
          <a:prstGeom prst="rect">
            <a:avLst/>
          </a:prstGeom>
        </p:spPr>
      </p:pic>
    </p:spTree>
    <p:extLst>
      <p:ext uri="{BB962C8B-B14F-4D97-AF65-F5344CB8AC3E}">
        <p14:creationId xmlns:p14="http://schemas.microsoft.com/office/powerpoint/2010/main" val="22309482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0"/>
                                        <p:tgtEl>
                                          <p:spTgt spid="10"/>
                                        </p:tgtEl>
                                      </p:cBhvr>
                                    </p:animEffect>
                                  </p:childTnLst>
                                </p:cTn>
                              </p:par>
                            </p:childTnLst>
                          </p:cTn>
                        </p:par>
                        <p:par>
                          <p:cTn id="8" fill="hold">
                            <p:stCondLst>
                              <p:cond delay="5000"/>
                            </p:stCondLst>
                            <p:childTnLst>
                              <p:par>
                                <p:cTn id="9" presetID="6" presetClass="entr" presetSubtype="16" fill="hold" nodeType="afterEffect">
                                  <p:stCondLst>
                                    <p:cond delay="300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par>
                          <p:cTn id="12" fill="hold">
                            <p:stCondLst>
                              <p:cond delay="10000"/>
                            </p:stCondLst>
                            <p:childTnLst>
                              <p:par>
                                <p:cTn id="13" presetID="6" presetClass="entr" presetSubtype="16" fill="hold" nodeType="afterEffect">
                                  <p:stCondLst>
                                    <p:cond delay="200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par>
                          <p:cTn id="16" fill="hold">
                            <p:stCondLst>
                              <p:cond delay="14000"/>
                            </p:stCondLst>
                            <p:childTnLst>
                              <p:par>
                                <p:cTn id="17" presetID="6" presetClass="entr" presetSubtype="16" fill="hold" nodeType="afterEffect">
                                  <p:stCondLst>
                                    <p:cond delay="200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par>
                          <p:cTn id="20" fill="hold">
                            <p:stCondLst>
                              <p:cond delay="18000"/>
                            </p:stCondLst>
                            <p:childTnLst>
                              <p:par>
                                <p:cTn id="21" presetID="6" presetClass="entr" presetSubtype="16" fill="hold" nodeType="afterEffect">
                                  <p:stCondLst>
                                    <p:cond delay="200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childTnLst>
                          </p:cTn>
                        </p:par>
                        <p:par>
                          <p:cTn id="24" fill="hold">
                            <p:stCondLst>
                              <p:cond delay="22000"/>
                            </p:stCondLst>
                            <p:childTnLst>
                              <p:par>
                                <p:cTn id="25" presetID="6" presetClass="entr" presetSubtype="16" fill="hold" nodeType="afterEffect">
                                  <p:stCondLst>
                                    <p:cond delay="200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childTnLst>
                          </p:cTn>
                        </p:par>
                        <p:par>
                          <p:cTn id="28" fill="hold">
                            <p:stCondLst>
                              <p:cond delay="26000"/>
                            </p:stCondLst>
                            <p:childTnLst>
                              <p:par>
                                <p:cTn id="29" presetID="6" presetClass="entr" presetSubtype="16" fill="hold" nodeType="afterEffect">
                                  <p:stCondLst>
                                    <p:cond delay="2000"/>
                                  </p:stCondLst>
                                  <p:childTnLst>
                                    <p:set>
                                      <p:cBhvr>
                                        <p:cTn id="30" dur="1" fill="hold">
                                          <p:stCondLst>
                                            <p:cond delay="0"/>
                                          </p:stCondLst>
                                        </p:cTn>
                                        <p:tgtEl>
                                          <p:spTgt spid="7"/>
                                        </p:tgtEl>
                                        <p:attrNameLst>
                                          <p:attrName>style.visibility</p:attrName>
                                        </p:attrNameLst>
                                      </p:cBhvr>
                                      <p:to>
                                        <p:strVal val="visible"/>
                                      </p:to>
                                    </p:set>
                                    <p:animEffect transition="in" filter="circle(in)">
                                      <p:cBhvr>
                                        <p:cTn id="31" dur="2000"/>
                                        <p:tgtEl>
                                          <p:spTgt spid="7"/>
                                        </p:tgtEl>
                                      </p:cBhvr>
                                    </p:animEffect>
                                  </p:childTnLst>
                                </p:cTn>
                              </p:par>
                            </p:childTnLst>
                          </p:cTn>
                        </p:par>
                        <p:par>
                          <p:cTn id="32" fill="hold">
                            <p:stCondLst>
                              <p:cond delay="30000"/>
                            </p:stCondLst>
                            <p:childTnLst>
                              <p:par>
                                <p:cTn id="33" presetID="6" presetClass="entr" presetSubtype="16" fill="hold" nodeType="afterEffect">
                                  <p:stCondLst>
                                    <p:cond delay="2000"/>
                                  </p:stCondLst>
                                  <p:childTnLst>
                                    <p:set>
                                      <p:cBhvr>
                                        <p:cTn id="34" dur="1" fill="hold">
                                          <p:stCondLst>
                                            <p:cond delay="0"/>
                                          </p:stCondLst>
                                        </p:cTn>
                                        <p:tgtEl>
                                          <p:spTgt spid="6"/>
                                        </p:tgtEl>
                                        <p:attrNameLst>
                                          <p:attrName>style.visibility</p:attrName>
                                        </p:attrNameLst>
                                      </p:cBhvr>
                                      <p:to>
                                        <p:strVal val="visible"/>
                                      </p:to>
                                    </p:set>
                                    <p:animEffect transition="in" filter="circle(in)">
                                      <p:cBhvr>
                                        <p:cTn id="3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1123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4382429" y="3010828"/>
            <a:ext cx="1905000" cy="914400"/>
          </a:xfrm>
          <a:prstGeom prst="roundRect">
            <a:avLst/>
          </a:prstGeom>
          <a:noFill/>
          <a:ln w="76200">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0" y="115229"/>
            <a:ext cx="3080222" cy="2057400"/>
            <a:chOff x="0" y="115229"/>
            <a:chExt cx="3080222" cy="205740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5229"/>
              <a:ext cx="3080222" cy="2057400"/>
            </a:xfrm>
            <a:prstGeom prst="rect">
              <a:avLst/>
            </a:prstGeom>
          </p:spPr>
        </p:pic>
        <p:sp>
          <p:nvSpPr>
            <p:cNvPr id="4" name="TextBox 3"/>
            <p:cNvSpPr txBox="1"/>
            <p:nvPr/>
          </p:nvSpPr>
          <p:spPr>
            <a:xfrm>
              <a:off x="609600" y="1676400"/>
              <a:ext cx="1447800" cy="369332"/>
            </a:xfrm>
            <a:prstGeom prst="rect">
              <a:avLst/>
            </a:prstGeom>
            <a:solidFill>
              <a:schemeClr val="tx1"/>
            </a:solidFill>
            <a:effectLst>
              <a:softEdge rad="63500"/>
            </a:effectLst>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rPr>
                <a:t>Rob Bell</a:t>
              </a:r>
              <a:endParaRPr lang="en-US" b="1" dirty="0">
                <a:solidFill>
                  <a:schemeClr val="bg1"/>
                </a:solidFill>
                <a:effectLst>
                  <a:outerShdw blurRad="38100" dist="38100" dir="2700000" algn="tl">
                    <a:srgbClr val="000000">
                      <a:alpha val="43137"/>
                    </a:srgbClr>
                  </a:outerShdw>
                </a:effectLst>
              </a:endParaRPr>
            </a:p>
          </p:txBody>
        </p:sp>
      </p:grpSp>
      <p:sp>
        <p:nvSpPr>
          <p:cNvPr id="6" name="Rounded Rectangular Callout 5"/>
          <p:cNvSpPr/>
          <p:nvPr/>
        </p:nvSpPr>
        <p:spPr>
          <a:xfrm>
            <a:off x="3657600" y="130097"/>
            <a:ext cx="4800600" cy="2057400"/>
          </a:xfrm>
          <a:prstGeom prst="wedgeRoundRectCallout">
            <a:avLst>
              <a:gd name="adj1" fmla="val -85177"/>
              <a:gd name="adj2" fmla="val -16529"/>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rPr>
              <a:t>Rob Bell, former </a:t>
            </a:r>
            <a:r>
              <a:rPr lang="en-US" b="1" dirty="0" smtClean="0">
                <a:solidFill>
                  <a:schemeClr val="tx1"/>
                </a:solidFill>
                <a:effectLst>
                  <a:outerShdw blurRad="38100" dist="38100" dir="2700000" algn="tl">
                    <a:srgbClr val="000000">
                      <a:alpha val="43137"/>
                    </a:srgbClr>
                  </a:outerShdw>
                </a:effectLst>
              </a:rPr>
              <a:t>“pastor” </a:t>
            </a:r>
            <a:r>
              <a:rPr lang="en-US" b="1" dirty="0">
                <a:solidFill>
                  <a:schemeClr val="tx1"/>
                </a:solidFill>
                <a:effectLst>
                  <a:outerShdw blurRad="38100" dist="38100" dir="2700000" algn="tl">
                    <a:srgbClr val="000000">
                      <a:alpha val="43137"/>
                    </a:srgbClr>
                  </a:outerShdw>
                </a:effectLst>
              </a:rPr>
              <a:t>and founder of Mars Hill Bible Church in </a:t>
            </a:r>
            <a:r>
              <a:rPr lang="en-US" b="1" dirty="0" smtClean="0">
                <a:solidFill>
                  <a:schemeClr val="tx1"/>
                </a:solidFill>
                <a:effectLst>
                  <a:outerShdw blurRad="38100" dist="38100" dir="2700000" algn="tl">
                    <a:srgbClr val="000000">
                      <a:alpha val="43137"/>
                    </a:srgbClr>
                  </a:outerShdw>
                </a:effectLst>
              </a:rPr>
              <a:t>Michigan:</a:t>
            </a:r>
          </a:p>
          <a:p>
            <a:pPr algn="ctr"/>
            <a:endParaRPr lang="en-US" b="1" dirty="0" smtClean="0">
              <a:solidFill>
                <a:schemeClr val="tx1"/>
              </a:solidFill>
              <a:effectLst>
                <a:outerShdw blurRad="38100" dist="38100" dir="2700000" algn="tl">
                  <a:srgbClr val="000000">
                    <a:alpha val="43137"/>
                  </a:srgbClr>
                </a:outerShdw>
              </a:effectLst>
            </a:endParaRPr>
          </a:p>
          <a:p>
            <a:pPr algn="ctr"/>
            <a:r>
              <a:rPr lang="en-US" b="1" dirty="0" smtClean="0">
                <a:solidFill>
                  <a:schemeClr val="tx1"/>
                </a:solidFill>
                <a:effectLst>
                  <a:outerShdw blurRad="38100" dist="38100" dir="2700000" algn="tl">
                    <a:srgbClr val="000000">
                      <a:alpha val="43137"/>
                    </a:srgbClr>
                  </a:outerShdw>
                </a:effectLst>
              </a:rPr>
              <a:t>“I </a:t>
            </a:r>
            <a:r>
              <a:rPr lang="en-US" b="1" dirty="0">
                <a:solidFill>
                  <a:schemeClr val="tx1"/>
                </a:solidFill>
                <a:effectLst>
                  <a:outerShdw blurRad="38100" dist="38100" dir="2700000" algn="tl">
                    <a:srgbClr val="000000">
                      <a:alpha val="43137"/>
                    </a:srgbClr>
                  </a:outerShdw>
                </a:effectLst>
              </a:rPr>
              <a:t>am for fidelity. I am for love, whether it's a man and woman, a woman and a woman, a man and a man</a:t>
            </a:r>
            <a:r>
              <a:rPr lang="en-US" b="1" dirty="0" smtClean="0">
                <a:solidFill>
                  <a:schemeClr val="tx1"/>
                </a:solidFill>
                <a:effectLst>
                  <a:outerShdw blurRad="38100" dist="38100" dir="2700000" algn="tl">
                    <a:srgbClr val="000000">
                      <a:alpha val="43137"/>
                    </a:srgbClr>
                  </a:outerShdw>
                </a:effectLst>
              </a:rPr>
              <a:t>.”</a:t>
            </a:r>
            <a:endParaRPr lang="en-US" b="1" dirty="0">
              <a:solidFill>
                <a:schemeClr val="tx1"/>
              </a:solidFill>
              <a:effectLst>
                <a:outerShdw blurRad="38100" dist="38100" dir="2700000" algn="tl">
                  <a:srgbClr val="000000">
                    <a:alpha val="43137"/>
                  </a:srgbClr>
                </a:outerShdw>
              </a:effectLst>
            </a:endParaRPr>
          </a:p>
        </p:txBody>
      </p:sp>
      <p:sp>
        <p:nvSpPr>
          <p:cNvPr id="7" name="TextBox 6"/>
          <p:cNvSpPr txBox="1"/>
          <p:nvPr/>
        </p:nvSpPr>
        <p:spPr>
          <a:xfrm rot="20607402">
            <a:off x="315861" y="1067277"/>
            <a:ext cx="5181600" cy="830997"/>
          </a:xfrm>
          <a:prstGeom prst="rect">
            <a:avLst/>
          </a:prstGeom>
          <a:solidFill>
            <a:srgbClr val="800000"/>
          </a:solidFill>
          <a:effectLst>
            <a:glow rad="228600">
              <a:srgbClr val="FFFF00">
                <a:alpha val="40000"/>
              </a:srgbClr>
            </a:glow>
          </a:effectLst>
        </p:spPr>
        <p:txBody>
          <a:bodyPr wrap="square" rtlCol="0">
            <a:spAutoFit/>
          </a:bodyPr>
          <a:lstStyle/>
          <a:p>
            <a:pPr algn="ctr"/>
            <a:r>
              <a:rPr lang="en-US" sz="2400" b="1" dirty="0" smtClean="0">
                <a:solidFill>
                  <a:schemeClr val="bg1"/>
                </a:solidFill>
              </a:rPr>
              <a:t>“let </a:t>
            </a:r>
            <a:r>
              <a:rPr lang="en-US" sz="2400" b="1" dirty="0">
                <a:solidFill>
                  <a:schemeClr val="bg1"/>
                </a:solidFill>
              </a:rPr>
              <a:t>God be true but every man a </a:t>
            </a:r>
            <a:r>
              <a:rPr lang="en-US" sz="2400" b="1" dirty="0" smtClean="0">
                <a:solidFill>
                  <a:schemeClr val="bg1"/>
                </a:solidFill>
              </a:rPr>
              <a:t>liar” (Romans 3:4)</a:t>
            </a:r>
            <a:endParaRPr lang="en-US" sz="2400" b="1" dirty="0">
              <a:solidFill>
                <a:schemeClr val="bg1"/>
              </a:solidFill>
            </a:endParaRPr>
          </a:p>
        </p:txBody>
      </p:sp>
    </p:spTree>
    <p:extLst>
      <p:ext uri="{BB962C8B-B14F-4D97-AF65-F5344CB8AC3E}">
        <p14:creationId xmlns:p14="http://schemas.microsoft.com/office/powerpoint/2010/main" val="38645942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ppt_x</p:attrName>
                                        </p:attrNameLst>
                                      </p:cBhvr>
                                      <p:tavLst>
                                        <p:tav tm="0">
                                          <p:val>
                                            <p:strVal val="#ppt_x"/>
                                          </p:val>
                                        </p:tav>
                                        <p:tav tm="100000">
                                          <p:val>
                                            <p:strVal val="#ppt_x"/>
                                          </p:val>
                                        </p:tav>
                                      </p:tavLst>
                                    </p:anim>
                                    <p:anim calcmode="lin" valueType="num">
                                      <p:cBhvr>
                                        <p:cTn id="14" dur="2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4382429" y="3010828"/>
            <a:ext cx="1905000" cy="914400"/>
          </a:xfrm>
          <a:prstGeom prst="roundRect">
            <a:avLst/>
          </a:prstGeom>
          <a:noFill/>
          <a:ln w="76200">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66943" y="179457"/>
            <a:ext cx="3062057" cy="707886"/>
          </a:xfrm>
          <a:prstGeom prst="rect">
            <a:avLst/>
          </a:prstGeom>
          <a:solidFill>
            <a:srgbClr val="FFFFFF">
              <a:alpha val="74902"/>
            </a:srgbClr>
          </a:solidFill>
          <a:effectLst>
            <a:glow rad="101600">
              <a:schemeClr val="accent2">
                <a:satMod val="175000"/>
                <a:alpha val="40000"/>
              </a:schemeClr>
            </a:glow>
          </a:effectLst>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rgbClr val="800000"/>
                </a:solidFill>
                <a:effectLst>
                  <a:outerShdw blurRad="50800" dist="39000" dir="5460000" algn="tl">
                    <a:srgbClr val="000000">
                      <a:alpha val="38000"/>
                    </a:srgbClr>
                  </a:outerShdw>
                </a:effectLst>
                <a:latin typeface="Monotype Corsiva" pitchFamily="66" charset="0"/>
              </a:rPr>
              <a:t>Genesis 19:1-24</a:t>
            </a:r>
            <a:endParaRPr lang="en-US" sz="4000" b="1" cap="none" spc="0" dirty="0">
              <a:ln w="11430"/>
              <a:solidFill>
                <a:srgbClr val="800000"/>
              </a:solidFill>
              <a:effectLst>
                <a:outerShdw blurRad="50800" dist="39000" dir="5460000" algn="tl">
                  <a:srgbClr val="000000">
                    <a:alpha val="38000"/>
                  </a:srgbClr>
                </a:outerShdw>
              </a:effectLst>
              <a:latin typeface="Monotype Corsiva" pitchFamily="66" charset="0"/>
            </a:endParaRPr>
          </a:p>
        </p:txBody>
      </p:sp>
      <p:sp>
        <p:nvSpPr>
          <p:cNvPr id="8" name="Rectangle 7"/>
          <p:cNvSpPr/>
          <p:nvPr/>
        </p:nvSpPr>
        <p:spPr>
          <a:xfrm>
            <a:off x="1481030" y="990600"/>
            <a:ext cx="1947970" cy="707886"/>
          </a:xfrm>
          <a:prstGeom prst="rect">
            <a:avLst/>
          </a:prstGeom>
          <a:solidFill>
            <a:srgbClr val="FFFFFF">
              <a:alpha val="74902"/>
            </a:srgbClr>
          </a:solidFill>
          <a:effectLst>
            <a:glow rad="101600">
              <a:schemeClr val="accent2">
                <a:satMod val="175000"/>
                <a:alpha val="40000"/>
              </a:schemeClr>
            </a:glow>
          </a:effectLst>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rgbClr val="800000"/>
                </a:solidFill>
                <a:effectLst>
                  <a:outerShdw blurRad="50800" dist="39000" dir="5460000" algn="tl">
                    <a:srgbClr val="000000">
                      <a:alpha val="38000"/>
                    </a:srgbClr>
                  </a:outerShdw>
                </a:effectLst>
                <a:latin typeface="Monotype Corsiva" pitchFamily="66" charset="0"/>
              </a:rPr>
              <a:t> Jude 1:7 </a:t>
            </a:r>
            <a:endParaRPr lang="en-US" sz="4000" b="1" cap="none" spc="0" dirty="0">
              <a:ln w="11430"/>
              <a:solidFill>
                <a:srgbClr val="800000"/>
              </a:solidFill>
              <a:effectLst>
                <a:outerShdw blurRad="50800" dist="39000" dir="5460000" algn="tl">
                  <a:srgbClr val="000000">
                    <a:alpha val="38000"/>
                  </a:srgbClr>
                </a:outerShdw>
              </a:effectLst>
              <a:latin typeface="Monotype Corsiva" pitchFamily="66" charset="0"/>
            </a:endParaRPr>
          </a:p>
        </p:txBody>
      </p:sp>
      <p:sp>
        <p:nvSpPr>
          <p:cNvPr id="9" name="Rectangle 8"/>
          <p:cNvSpPr/>
          <p:nvPr/>
        </p:nvSpPr>
        <p:spPr>
          <a:xfrm>
            <a:off x="5971221" y="159834"/>
            <a:ext cx="3020379" cy="707886"/>
          </a:xfrm>
          <a:prstGeom prst="rect">
            <a:avLst/>
          </a:prstGeom>
          <a:solidFill>
            <a:srgbClr val="FFFFFF">
              <a:alpha val="74902"/>
            </a:srgbClr>
          </a:solidFill>
          <a:effectLst>
            <a:glow rad="101600">
              <a:schemeClr val="accent2">
                <a:satMod val="175000"/>
                <a:alpha val="40000"/>
              </a:schemeClr>
            </a:glow>
          </a:effectLst>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rgbClr val="800000"/>
                </a:solidFill>
                <a:effectLst>
                  <a:outerShdw blurRad="50800" dist="39000" dir="5460000" algn="tl">
                    <a:srgbClr val="000000">
                      <a:alpha val="38000"/>
                    </a:srgbClr>
                  </a:outerShdw>
                </a:effectLst>
                <a:latin typeface="Monotype Corsiva" pitchFamily="66" charset="0"/>
              </a:rPr>
              <a:t>Leviticus 18:22</a:t>
            </a:r>
            <a:endParaRPr lang="en-US" sz="4000" b="1" cap="none" spc="0" dirty="0">
              <a:ln w="11430"/>
              <a:solidFill>
                <a:srgbClr val="800000"/>
              </a:solidFill>
              <a:effectLst>
                <a:outerShdw blurRad="50800" dist="39000" dir="5460000" algn="tl">
                  <a:srgbClr val="000000">
                    <a:alpha val="38000"/>
                  </a:srgbClr>
                </a:outerShdw>
              </a:effectLst>
              <a:latin typeface="Monotype Corsiva" pitchFamily="66" charset="0"/>
            </a:endParaRPr>
          </a:p>
        </p:txBody>
      </p:sp>
      <p:sp>
        <p:nvSpPr>
          <p:cNvPr id="10" name="Rectangle 9"/>
          <p:cNvSpPr/>
          <p:nvPr/>
        </p:nvSpPr>
        <p:spPr>
          <a:xfrm>
            <a:off x="5971221" y="968514"/>
            <a:ext cx="3020379" cy="707886"/>
          </a:xfrm>
          <a:prstGeom prst="rect">
            <a:avLst/>
          </a:prstGeom>
          <a:solidFill>
            <a:srgbClr val="FFFFFF">
              <a:alpha val="74902"/>
            </a:srgbClr>
          </a:solidFill>
          <a:effectLst>
            <a:glow rad="101600">
              <a:schemeClr val="accent2">
                <a:satMod val="175000"/>
                <a:alpha val="40000"/>
              </a:schemeClr>
            </a:glow>
          </a:effectLst>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rgbClr val="800000"/>
                </a:solidFill>
                <a:effectLst>
                  <a:outerShdw blurRad="50800" dist="39000" dir="5460000" algn="tl">
                    <a:srgbClr val="000000">
                      <a:alpha val="38000"/>
                    </a:srgbClr>
                  </a:outerShdw>
                </a:effectLst>
                <a:latin typeface="Monotype Corsiva" pitchFamily="66" charset="0"/>
              </a:rPr>
              <a:t>Leviticus 20:13</a:t>
            </a:r>
            <a:endParaRPr lang="en-US" sz="4000" b="1" cap="none" spc="0" dirty="0">
              <a:ln w="11430"/>
              <a:solidFill>
                <a:srgbClr val="800000"/>
              </a:solidFill>
              <a:effectLst>
                <a:outerShdw blurRad="50800" dist="39000" dir="5460000" algn="tl">
                  <a:srgbClr val="000000">
                    <a:alpha val="38000"/>
                  </a:srgbClr>
                </a:outerShdw>
              </a:effectLst>
              <a:latin typeface="Monotype Corsiva" pitchFamily="66" charset="0"/>
            </a:endParaRPr>
          </a:p>
        </p:txBody>
      </p:sp>
      <p:sp>
        <p:nvSpPr>
          <p:cNvPr id="11" name="Rectangle 10"/>
          <p:cNvSpPr/>
          <p:nvPr/>
        </p:nvSpPr>
        <p:spPr>
          <a:xfrm>
            <a:off x="5105400" y="1828800"/>
            <a:ext cx="3879588" cy="707886"/>
          </a:xfrm>
          <a:prstGeom prst="rect">
            <a:avLst/>
          </a:prstGeom>
          <a:solidFill>
            <a:srgbClr val="FFFFFF">
              <a:alpha val="74902"/>
            </a:srgbClr>
          </a:solidFill>
          <a:effectLst>
            <a:glow rad="101600">
              <a:schemeClr val="accent2">
                <a:satMod val="175000"/>
                <a:alpha val="40000"/>
              </a:schemeClr>
            </a:glow>
          </a:effectLst>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rgbClr val="800000"/>
                </a:solidFill>
                <a:effectLst>
                  <a:outerShdw blurRad="50800" dist="39000" dir="5460000" algn="tl">
                    <a:srgbClr val="000000">
                      <a:alpha val="38000"/>
                    </a:srgbClr>
                  </a:outerShdw>
                </a:effectLst>
                <a:latin typeface="Monotype Corsiva" pitchFamily="66" charset="0"/>
              </a:rPr>
              <a:t>Deuteronomy 23:17 </a:t>
            </a:r>
            <a:endParaRPr lang="en-US" sz="4000" b="1" cap="none" spc="0" dirty="0">
              <a:ln w="11430"/>
              <a:solidFill>
                <a:srgbClr val="800000"/>
              </a:solidFill>
              <a:effectLst>
                <a:outerShdw blurRad="50800" dist="39000" dir="5460000" algn="tl">
                  <a:srgbClr val="000000">
                    <a:alpha val="38000"/>
                  </a:srgbClr>
                </a:outerShdw>
              </a:effectLst>
              <a:latin typeface="Monotype Corsiva" pitchFamily="66" charset="0"/>
            </a:endParaRPr>
          </a:p>
        </p:txBody>
      </p:sp>
      <p:sp>
        <p:nvSpPr>
          <p:cNvPr id="12" name="Rectangle 11"/>
          <p:cNvSpPr/>
          <p:nvPr/>
        </p:nvSpPr>
        <p:spPr>
          <a:xfrm>
            <a:off x="689146" y="1828800"/>
            <a:ext cx="2739854" cy="707886"/>
          </a:xfrm>
          <a:prstGeom prst="rect">
            <a:avLst/>
          </a:prstGeom>
          <a:solidFill>
            <a:srgbClr val="FFFFFF">
              <a:alpha val="74902"/>
            </a:srgbClr>
          </a:solidFill>
          <a:effectLst>
            <a:glow rad="101600">
              <a:schemeClr val="accent2">
                <a:satMod val="175000"/>
                <a:alpha val="40000"/>
              </a:schemeClr>
            </a:glow>
          </a:effectLst>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rgbClr val="800000"/>
                </a:solidFill>
                <a:effectLst>
                  <a:outerShdw blurRad="50800" dist="39000" dir="5460000" algn="tl">
                    <a:srgbClr val="000000">
                      <a:alpha val="38000"/>
                    </a:srgbClr>
                  </a:outerShdw>
                </a:effectLst>
                <a:latin typeface="Monotype Corsiva" pitchFamily="66" charset="0"/>
              </a:rPr>
              <a:t>1 Kings 14:24</a:t>
            </a:r>
            <a:endParaRPr lang="en-US" sz="4000" b="1" cap="none" spc="0" dirty="0">
              <a:ln w="11430"/>
              <a:solidFill>
                <a:srgbClr val="800000"/>
              </a:solidFill>
              <a:effectLst>
                <a:outerShdw blurRad="50800" dist="39000" dir="5460000" algn="tl">
                  <a:srgbClr val="000000">
                    <a:alpha val="38000"/>
                  </a:srgbClr>
                </a:outerShdw>
              </a:effectLst>
              <a:latin typeface="Monotype Corsiva" pitchFamily="66" charset="0"/>
            </a:endParaRPr>
          </a:p>
        </p:txBody>
      </p:sp>
      <p:sp>
        <p:nvSpPr>
          <p:cNvPr id="13" name="Rectangle 12"/>
          <p:cNvSpPr/>
          <p:nvPr/>
        </p:nvSpPr>
        <p:spPr>
          <a:xfrm>
            <a:off x="124522" y="5029200"/>
            <a:ext cx="3337773" cy="707886"/>
          </a:xfrm>
          <a:prstGeom prst="rect">
            <a:avLst/>
          </a:prstGeom>
          <a:solidFill>
            <a:srgbClr val="FFFFFF">
              <a:alpha val="74902"/>
            </a:srgbClr>
          </a:solidFill>
          <a:effectLst>
            <a:glow rad="101600">
              <a:schemeClr val="accent2">
                <a:satMod val="175000"/>
                <a:alpha val="40000"/>
              </a:schemeClr>
            </a:glow>
          </a:effectLst>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rgbClr val="800000"/>
                </a:solidFill>
                <a:effectLst>
                  <a:outerShdw blurRad="50800" dist="39000" dir="5460000" algn="tl">
                    <a:srgbClr val="000000">
                      <a:alpha val="38000"/>
                    </a:srgbClr>
                  </a:outerShdw>
                </a:effectLst>
                <a:latin typeface="Monotype Corsiva" pitchFamily="66" charset="0"/>
              </a:rPr>
              <a:t>1 Corinthians 6:9</a:t>
            </a:r>
            <a:endParaRPr lang="en-US" sz="4000" b="1" cap="none" spc="0" dirty="0">
              <a:ln w="11430"/>
              <a:solidFill>
                <a:srgbClr val="800000"/>
              </a:solidFill>
              <a:effectLst>
                <a:outerShdw blurRad="50800" dist="39000" dir="5460000" algn="tl">
                  <a:srgbClr val="000000">
                    <a:alpha val="38000"/>
                  </a:srgbClr>
                </a:outerShdw>
              </a:effectLst>
              <a:latin typeface="Monotype Corsiva" pitchFamily="66" charset="0"/>
            </a:endParaRPr>
          </a:p>
        </p:txBody>
      </p:sp>
      <p:sp>
        <p:nvSpPr>
          <p:cNvPr id="16" name="Rectangle 15"/>
          <p:cNvSpPr/>
          <p:nvPr/>
        </p:nvSpPr>
        <p:spPr>
          <a:xfrm>
            <a:off x="134942" y="5889486"/>
            <a:ext cx="3316935" cy="707886"/>
          </a:xfrm>
          <a:prstGeom prst="rect">
            <a:avLst/>
          </a:prstGeom>
          <a:solidFill>
            <a:srgbClr val="FFFFFF">
              <a:alpha val="74902"/>
            </a:srgbClr>
          </a:solidFill>
          <a:effectLst>
            <a:glow rad="101600">
              <a:schemeClr val="accent2">
                <a:satMod val="175000"/>
                <a:alpha val="40000"/>
              </a:schemeClr>
            </a:glow>
          </a:effectLst>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rgbClr val="800000"/>
                </a:solidFill>
                <a:effectLst>
                  <a:outerShdw blurRad="50800" dist="39000" dir="5460000" algn="tl">
                    <a:srgbClr val="000000">
                      <a:alpha val="38000"/>
                    </a:srgbClr>
                  </a:outerShdw>
                </a:effectLst>
                <a:latin typeface="Monotype Corsiva" pitchFamily="66" charset="0"/>
              </a:rPr>
              <a:t>1 Timothy 1:9-10</a:t>
            </a:r>
            <a:endParaRPr lang="en-US" sz="4000" b="1" cap="none" spc="0" dirty="0">
              <a:ln w="11430"/>
              <a:solidFill>
                <a:srgbClr val="800000"/>
              </a:solidFill>
              <a:effectLst>
                <a:outerShdw blurRad="50800" dist="39000" dir="5460000" algn="tl">
                  <a:srgbClr val="000000">
                    <a:alpha val="38000"/>
                  </a:srgbClr>
                </a:outerShdw>
              </a:effectLst>
              <a:latin typeface="Monotype Corsiva" pitchFamily="66" charset="0"/>
            </a:endParaRPr>
          </a:p>
        </p:txBody>
      </p:sp>
      <p:sp>
        <p:nvSpPr>
          <p:cNvPr id="17" name="Rectangle 16"/>
          <p:cNvSpPr/>
          <p:nvPr/>
        </p:nvSpPr>
        <p:spPr>
          <a:xfrm>
            <a:off x="5838173" y="5464314"/>
            <a:ext cx="3153427" cy="707886"/>
          </a:xfrm>
          <a:prstGeom prst="rect">
            <a:avLst/>
          </a:prstGeom>
          <a:solidFill>
            <a:srgbClr val="FFFFFF">
              <a:alpha val="74902"/>
            </a:srgbClr>
          </a:solidFill>
          <a:effectLst>
            <a:glow rad="101600">
              <a:schemeClr val="accent2">
                <a:satMod val="175000"/>
                <a:alpha val="40000"/>
              </a:schemeClr>
            </a:glow>
          </a:effectLst>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rgbClr val="800000"/>
                </a:solidFill>
                <a:effectLst>
                  <a:outerShdw blurRad="50800" dist="39000" dir="5460000" algn="tl">
                    <a:srgbClr val="000000">
                      <a:alpha val="38000"/>
                    </a:srgbClr>
                  </a:outerShdw>
                </a:effectLst>
                <a:latin typeface="Monotype Corsiva" pitchFamily="66" charset="0"/>
              </a:rPr>
              <a:t>Romans 1:24-29</a:t>
            </a:r>
            <a:endParaRPr lang="en-US" sz="4000" b="1" cap="none" spc="0" dirty="0">
              <a:ln w="11430"/>
              <a:solidFill>
                <a:srgbClr val="800000"/>
              </a:solidFill>
              <a:effectLst>
                <a:outerShdw blurRad="50800" dist="39000" dir="5460000" algn="tl">
                  <a:srgbClr val="000000">
                    <a:alpha val="38000"/>
                  </a:srgbClr>
                </a:outerShdw>
              </a:effectLst>
              <a:latin typeface="Monotype Corsiva" pitchFamily="66" charset="0"/>
            </a:endParaRPr>
          </a:p>
        </p:txBody>
      </p:sp>
    </p:spTree>
    <p:extLst>
      <p:ext uri="{BB962C8B-B14F-4D97-AF65-F5344CB8AC3E}">
        <p14:creationId xmlns:p14="http://schemas.microsoft.com/office/powerpoint/2010/main" val="17261247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ircle(in)">
                                      <p:cBhvr>
                                        <p:cTn id="32" dur="2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circle(in)">
                                      <p:cBhvr>
                                        <p:cTn id="37" dur="20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circle(in)">
                                      <p:cBhvr>
                                        <p:cTn id="42" dur="20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circle(in)">
                                      <p:cBhvr>
                                        <p:cTn id="4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6" grpId="0" animBg="1"/>
      <p:bldP spid="1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748</TotalTime>
  <Words>2348</Words>
  <Application>Microsoft Office PowerPoint</Application>
  <PresentationFormat>On-screen Show (4:3)</PresentationFormat>
  <Paragraphs>140</Paragraphs>
  <Slides>23</Slides>
  <Notes>23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23</vt:i4>
      </vt:variant>
    </vt:vector>
  </HeadingPairs>
  <TitlesOfParts>
    <vt:vector size="35" baseType="lpstr">
      <vt:lpstr>Arial</vt:lpstr>
      <vt:lpstr>Calibri</vt:lpstr>
      <vt:lpstr>Monotype Corsiva</vt:lpstr>
      <vt:lpstr>Wingdings</vt:lpstr>
      <vt:lpstr>Centaur</vt:lpstr>
      <vt:lpstr>Narkisim</vt:lpstr>
      <vt:lpstr>Arial Rounded MT Bold</vt:lpstr>
      <vt:lpstr>Times New Roman</vt:lpstr>
      <vt:lpstr>Britannic Bold</vt:lpstr>
      <vt:lpstr>Chiller</vt:lpstr>
      <vt:lpstr>Lucida Console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JRBRONGER</dc:creator>
  <cp:lastModifiedBy>Deacons Room</cp:lastModifiedBy>
  <cp:revision>48</cp:revision>
  <dcterms:created xsi:type="dcterms:W3CDTF">2013-04-04T13:26:57Z</dcterms:created>
  <dcterms:modified xsi:type="dcterms:W3CDTF">2013-04-07T15:36:50Z</dcterms:modified>
</cp:coreProperties>
</file>