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5" r:id="rId3"/>
    <p:sldId id="27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4" r:id="rId20"/>
    <p:sldId id="273" r:id="rId21"/>
  </p:sldIdLst>
  <p:sldSz cx="9144000" cy="6858000" type="screen4x3"/>
  <p:notesSz cx="6858000" cy="9144000"/>
  <p:embeddedFontLst>
    <p:embeddedFont>
      <p:font typeface="Chiller" pitchFamily="82" charset="0"/>
      <p:regular r:id="rId23"/>
    </p:embeddedFont>
    <p:embeddedFont>
      <p:font typeface="Calibri" pitchFamily="34" charset="0"/>
      <p:regular r:id="rId24"/>
      <p:bold r:id="rId25"/>
      <p:italic r:id="rId26"/>
      <p:boldItalic r:id="rId27"/>
    </p:embeddedFont>
    <p:embeddedFont>
      <p:font typeface="Monotype Corsiva" pitchFamily="66" charset="0"/>
      <p:italic r:id="rId28"/>
    </p:embeddedFont>
    <p:embeddedFont>
      <p:font typeface="Lucida Calligraphy" pitchFamily="66"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35" d="100"/>
          <a:sy n="35" d="100"/>
        </p:scale>
        <p:origin x="-8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84BA0-AA3C-4A43-82BE-A78FD42D4520}" type="datetimeFigureOut">
              <a:rPr lang="en-US" smtClean="0"/>
              <a:t>3/3/2013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85F89-C7AA-4236-830B-913C1B1C7CD2}" type="slidenum">
              <a:rPr lang="en-US" smtClean="0"/>
              <a:t>‹#›</a:t>
            </a:fld>
            <a:endParaRPr lang="en-US"/>
          </a:p>
        </p:txBody>
      </p:sp>
    </p:spTree>
    <p:extLst>
      <p:ext uri="{BB962C8B-B14F-4D97-AF65-F5344CB8AC3E}">
        <p14:creationId xmlns:p14="http://schemas.microsoft.com/office/powerpoint/2010/main" val="408943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a:t>
            </a:fld>
            <a:endParaRPr lang="en-US"/>
          </a:p>
        </p:txBody>
      </p:sp>
    </p:spTree>
    <p:extLst>
      <p:ext uri="{BB962C8B-B14F-4D97-AF65-F5344CB8AC3E}">
        <p14:creationId xmlns:p14="http://schemas.microsoft.com/office/powerpoint/2010/main" val="324098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10</a:t>
            </a:fld>
            <a:endParaRPr lang="en-US"/>
          </a:p>
        </p:txBody>
      </p:sp>
    </p:spTree>
    <p:extLst>
      <p:ext uri="{BB962C8B-B14F-4D97-AF65-F5344CB8AC3E}">
        <p14:creationId xmlns:p14="http://schemas.microsoft.com/office/powerpoint/2010/main" val="379291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11</a:t>
            </a:fld>
            <a:endParaRPr lang="en-US"/>
          </a:p>
        </p:txBody>
      </p:sp>
    </p:spTree>
    <p:extLst>
      <p:ext uri="{BB962C8B-B14F-4D97-AF65-F5344CB8AC3E}">
        <p14:creationId xmlns:p14="http://schemas.microsoft.com/office/powerpoint/2010/main" val="282651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12</a:t>
            </a:fld>
            <a:endParaRPr lang="en-US"/>
          </a:p>
        </p:txBody>
      </p:sp>
    </p:spTree>
    <p:extLst>
      <p:ext uri="{BB962C8B-B14F-4D97-AF65-F5344CB8AC3E}">
        <p14:creationId xmlns:p14="http://schemas.microsoft.com/office/powerpoint/2010/main" val="35917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13</a:t>
            </a:fld>
            <a:endParaRPr lang="en-US"/>
          </a:p>
        </p:txBody>
      </p:sp>
    </p:spTree>
    <p:extLst>
      <p:ext uri="{BB962C8B-B14F-4D97-AF65-F5344CB8AC3E}">
        <p14:creationId xmlns:p14="http://schemas.microsoft.com/office/powerpoint/2010/main" val="383950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14</a:t>
            </a:fld>
            <a:endParaRPr lang="en-US"/>
          </a:p>
        </p:txBody>
      </p:sp>
    </p:spTree>
    <p:extLst>
      <p:ext uri="{BB962C8B-B14F-4D97-AF65-F5344CB8AC3E}">
        <p14:creationId xmlns:p14="http://schemas.microsoft.com/office/powerpoint/2010/main" val="306691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15</a:t>
            </a:fld>
            <a:endParaRPr lang="en-US"/>
          </a:p>
        </p:txBody>
      </p:sp>
    </p:spTree>
    <p:extLst>
      <p:ext uri="{BB962C8B-B14F-4D97-AF65-F5344CB8AC3E}">
        <p14:creationId xmlns:p14="http://schemas.microsoft.com/office/powerpoint/2010/main" val="116947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16</a:t>
            </a:fld>
            <a:endParaRPr lang="en-US"/>
          </a:p>
        </p:txBody>
      </p:sp>
    </p:spTree>
    <p:extLst>
      <p:ext uri="{BB962C8B-B14F-4D97-AF65-F5344CB8AC3E}">
        <p14:creationId xmlns:p14="http://schemas.microsoft.com/office/powerpoint/2010/main" val="78607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17</a:t>
            </a:fld>
            <a:endParaRPr lang="en-US"/>
          </a:p>
        </p:txBody>
      </p:sp>
    </p:spTree>
    <p:extLst>
      <p:ext uri="{BB962C8B-B14F-4D97-AF65-F5344CB8AC3E}">
        <p14:creationId xmlns:p14="http://schemas.microsoft.com/office/powerpoint/2010/main" val="261988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18</a:t>
            </a:fld>
            <a:endParaRPr lang="en-US"/>
          </a:p>
        </p:txBody>
      </p:sp>
    </p:spTree>
    <p:extLst>
      <p:ext uri="{BB962C8B-B14F-4D97-AF65-F5344CB8AC3E}">
        <p14:creationId xmlns:p14="http://schemas.microsoft.com/office/powerpoint/2010/main" val="296233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19</a:t>
            </a:fld>
            <a:endParaRPr lang="en-US"/>
          </a:p>
        </p:txBody>
      </p:sp>
    </p:spTree>
    <p:extLst>
      <p:ext uri="{BB962C8B-B14F-4D97-AF65-F5344CB8AC3E}">
        <p14:creationId xmlns:p14="http://schemas.microsoft.com/office/powerpoint/2010/main" val="168720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2</a:t>
            </a:fld>
            <a:endParaRPr lang="en-US"/>
          </a:p>
        </p:txBody>
      </p:sp>
    </p:spTree>
    <p:extLst>
      <p:ext uri="{BB962C8B-B14F-4D97-AF65-F5344CB8AC3E}">
        <p14:creationId xmlns:p14="http://schemas.microsoft.com/office/powerpoint/2010/main" val="95046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20</a:t>
            </a:fld>
            <a:endParaRPr lang="en-US"/>
          </a:p>
        </p:txBody>
      </p:sp>
    </p:spTree>
    <p:extLst>
      <p:ext uri="{BB962C8B-B14F-4D97-AF65-F5344CB8AC3E}">
        <p14:creationId xmlns:p14="http://schemas.microsoft.com/office/powerpoint/2010/main" val="11289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3</a:t>
            </a:fld>
            <a:endParaRPr lang="en-US"/>
          </a:p>
        </p:txBody>
      </p:sp>
    </p:spTree>
    <p:extLst>
      <p:ext uri="{BB962C8B-B14F-4D97-AF65-F5344CB8AC3E}">
        <p14:creationId xmlns:p14="http://schemas.microsoft.com/office/powerpoint/2010/main" val="291380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4</a:t>
            </a:fld>
            <a:endParaRPr lang="en-US"/>
          </a:p>
        </p:txBody>
      </p:sp>
    </p:spTree>
    <p:extLst>
      <p:ext uri="{BB962C8B-B14F-4D97-AF65-F5344CB8AC3E}">
        <p14:creationId xmlns:p14="http://schemas.microsoft.com/office/powerpoint/2010/main" val="74636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5</a:t>
            </a:fld>
            <a:endParaRPr lang="en-US"/>
          </a:p>
        </p:txBody>
      </p:sp>
    </p:spTree>
    <p:extLst>
      <p:ext uri="{BB962C8B-B14F-4D97-AF65-F5344CB8AC3E}">
        <p14:creationId xmlns:p14="http://schemas.microsoft.com/office/powerpoint/2010/main" val="224923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6</a:t>
            </a:fld>
            <a:endParaRPr lang="en-US"/>
          </a:p>
        </p:txBody>
      </p:sp>
    </p:spTree>
    <p:extLst>
      <p:ext uri="{BB962C8B-B14F-4D97-AF65-F5344CB8AC3E}">
        <p14:creationId xmlns:p14="http://schemas.microsoft.com/office/powerpoint/2010/main" val="300993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7</a:t>
            </a:fld>
            <a:endParaRPr lang="en-US"/>
          </a:p>
        </p:txBody>
      </p:sp>
    </p:spTree>
    <p:extLst>
      <p:ext uri="{BB962C8B-B14F-4D97-AF65-F5344CB8AC3E}">
        <p14:creationId xmlns:p14="http://schemas.microsoft.com/office/powerpoint/2010/main" val="395273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8</a:t>
            </a:fld>
            <a:endParaRPr lang="en-US"/>
          </a:p>
        </p:txBody>
      </p:sp>
    </p:spTree>
    <p:extLst>
      <p:ext uri="{BB962C8B-B14F-4D97-AF65-F5344CB8AC3E}">
        <p14:creationId xmlns:p14="http://schemas.microsoft.com/office/powerpoint/2010/main" val="248703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85F89-C7AA-4236-830B-913C1B1C7CD2}" type="slidenum">
              <a:rPr lang="en-US" smtClean="0"/>
              <a:t>9</a:t>
            </a:fld>
            <a:endParaRPr lang="en-US"/>
          </a:p>
        </p:txBody>
      </p:sp>
    </p:spTree>
    <p:extLst>
      <p:ext uri="{BB962C8B-B14F-4D97-AF65-F5344CB8AC3E}">
        <p14:creationId xmlns:p14="http://schemas.microsoft.com/office/powerpoint/2010/main" val="333571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DD414D-F476-4DE2-BC85-D1187F6855A4}"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1720716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D414D-F476-4DE2-BC85-D1187F6855A4}"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2143539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D414D-F476-4DE2-BC85-D1187F6855A4}"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4119791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D414D-F476-4DE2-BC85-D1187F6855A4}"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2020858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D414D-F476-4DE2-BC85-D1187F6855A4}"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2735193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D414D-F476-4DE2-BC85-D1187F6855A4}"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208424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DD414D-F476-4DE2-BC85-D1187F6855A4}" type="datetimeFigureOut">
              <a:rPr lang="en-US" smtClean="0"/>
              <a:t>3/3/2013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980841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D414D-F476-4DE2-BC85-D1187F6855A4}" type="datetimeFigureOut">
              <a:rPr lang="en-US" smtClean="0"/>
              <a:t>3/3/2013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2466222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D414D-F476-4DE2-BC85-D1187F6855A4}" type="datetimeFigureOut">
              <a:rPr lang="en-US" smtClean="0"/>
              <a:t>3/3/2013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437059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D414D-F476-4DE2-BC85-D1187F6855A4}"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2931741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D414D-F476-4DE2-BC85-D1187F6855A4}"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CCE3-7C51-49F3-8BE3-9A96DF4DC312}" type="slidenum">
              <a:rPr lang="en-US" smtClean="0"/>
              <a:t>‹#›</a:t>
            </a:fld>
            <a:endParaRPr lang="en-US"/>
          </a:p>
        </p:txBody>
      </p:sp>
    </p:spTree>
    <p:extLst>
      <p:ext uri="{BB962C8B-B14F-4D97-AF65-F5344CB8AC3E}">
        <p14:creationId xmlns:p14="http://schemas.microsoft.com/office/powerpoint/2010/main" val="1122646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D414D-F476-4DE2-BC85-D1187F6855A4}" type="datetimeFigureOut">
              <a:rPr lang="en-US" smtClean="0"/>
              <a:t>3/3/2013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7CCE3-7C51-49F3-8BE3-9A96DF4DC312}" type="slidenum">
              <a:rPr lang="en-US" smtClean="0"/>
              <a:t>‹#›</a:t>
            </a:fld>
            <a:endParaRPr lang="en-US"/>
          </a:p>
        </p:txBody>
      </p:sp>
    </p:spTree>
    <p:extLst>
      <p:ext uri="{BB962C8B-B14F-4D97-AF65-F5344CB8AC3E}">
        <p14:creationId xmlns:p14="http://schemas.microsoft.com/office/powerpoint/2010/main" val="253811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151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4572000" y="3962400"/>
            <a:ext cx="4572000" cy="2677656"/>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“Considering yourself lest you also be tempted . . . For if anyone thinks himself to be something, when he is nothing, he deceives himself” </a:t>
            </a:r>
          </a:p>
          <a:p>
            <a:pPr algn="ctr"/>
            <a:r>
              <a:rPr lang="en-US" sz="2800" b="1" dirty="0" smtClean="0">
                <a:solidFill>
                  <a:schemeClr val="bg1"/>
                </a:solidFill>
                <a:effectLst>
                  <a:outerShdw blurRad="38100" dist="38100" dir="2700000" algn="tl">
                    <a:srgbClr val="000000">
                      <a:alpha val="43137"/>
                    </a:srgbClr>
                  </a:outerShdw>
                </a:effectLst>
              </a:rPr>
              <a:t>(Gal 6:1, 3).</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552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52400" y="541020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So While Always Evaluating Your Own Life (Gal 6:1)</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152400" y="4853527"/>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Restoration Takes Face-To-Face Communication (Eph 4:2)</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1552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250" r="4750"/>
          <a:stretch/>
        </p:blipFill>
        <p:spPr>
          <a:xfrm>
            <a:off x="-1" y="0"/>
            <a:ext cx="9144001" cy="6858000"/>
          </a:xfrm>
          <a:prstGeom prst="rect">
            <a:avLst/>
          </a:prstGeom>
        </p:spPr>
      </p:pic>
      <p:sp>
        <p:nvSpPr>
          <p:cNvPr id="3" name="TextBox 2"/>
          <p:cNvSpPr txBox="1"/>
          <p:nvPr/>
        </p:nvSpPr>
        <p:spPr>
          <a:xfrm>
            <a:off x="20444" y="3733800"/>
            <a:ext cx="3531220" cy="2554545"/>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“You </a:t>
            </a:r>
            <a:r>
              <a:rPr lang="en-US" sz="2000" b="1" dirty="0">
                <a:solidFill>
                  <a:schemeClr val="bg1"/>
                </a:solidFill>
                <a:effectLst>
                  <a:outerShdw blurRad="38100" dist="38100" dir="2700000" algn="tl">
                    <a:srgbClr val="000000">
                      <a:alpha val="43137"/>
                    </a:srgbClr>
                  </a:outerShdw>
                </a:effectLst>
              </a:rPr>
              <a:t>who are spiritual restore such a one in a spirit of gentleness</a:t>
            </a:r>
            <a:r>
              <a:rPr lang="en-US" sz="2000" b="1" dirty="0" smtClean="0">
                <a:solidFill>
                  <a:schemeClr val="bg1"/>
                </a:solidFill>
                <a:effectLst>
                  <a:outerShdw blurRad="38100" dist="38100" dir="2700000" algn="tl">
                    <a:srgbClr val="000000">
                      <a:alpha val="43137"/>
                    </a:srgbClr>
                  </a:outerShdw>
                </a:effectLst>
              </a:rPr>
              <a:t>,” (Gal 6:1).</a:t>
            </a:r>
          </a:p>
          <a:p>
            <a:pPr algn="ctr"/>
            <a:endParaRPr lang="en-US" sz="2000" b="1" dirty="0">
              <a:solidFill>
                <a:schemeClr val="bg1"/>
              </a:solidFill>
              <a:effectLst>
                <a:outerShdw blurRad="38100" dist="38100" dir="2700000" algn="tl">
                  <a:srgbClr val="000000">
                    <a:alpha val="43137"/>
                  </a:srgbClr>
                </a:outerShdw>
              </a:effectLst>
            </a:endParaRPr>
          </a:p>
          <a:p>
            <a:pPr algn="ctr"/>
            <a:r>
              <a:rPr lang="en-US" sz="2000" b="1" dirty="0" smtClean="0">
                <a:solidFill>
                  <a:schemeClr val="bg1"/>
                </a:solidFill>
                <a:effectLst>
                  <a:outerShdw blurRad="38100" dist="38100" dir="2700000" algn="tl">
                    <a:srgbClr val="000000">
                      <a:alpha val="43137"/>
                    </a:srgbClr>
                  </a:outerShdw>
                </a:effectLst>
              </a:rPr>
              <a:t>“With </a:t>
            </a:r>
            <a:r>
              <a:rPr lang="en-US" sz="2000" b="1" dirty="0">
                <a:solidFill>
                  <a:schemeClr val="bg1"/>
                </a:solidFill>
                <a:effectLst>
                  <a:outerShdw blurRad="38100" dist="38100" dir="2700000" algn="tl">
                    <a:srgbClr val="000000">
                      <a:alpha val="43137"/>
                    </a:srgbClr>
                  </a:outerShdw>
                </a:effectLst>
              </a:rPr>
              <a:t>all lowliness and gentleness, with longsuffering, bearing with one another in love</a:t>
            </a:r>
            <a:r>
              <a:rPr lang="en-US" sz="2000" b="1" dirty="0" smtClean="0">
                <a:solidFill>
                  <a:schemeClr val="bg1"/>
                </a:solidFill>
                <a:effectLst>
                  <a:outerShdw blurRad="38100" dist="38100" dir="2700000" algn="tl">
                    <a:srgbClr val="000000">
                      <a:alpha val="43137"/>
                    </a:srgbClr>
                  </a:outerShdw>
                </a:effectLst>
              </a:rPr>
              <a:t>,” (Eph 4:2).</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151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5" presetClass="entr" presetSubtype="5"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down)">
                                      <p:cBhvr>
                                        <p:cTn id="11" dur="2000"/>
                                        <p:tgtEl>
                                          <p:spTgt spid="3">
                                            <p:txEl>
                                              <p:pRg st="0" end="0"/>
                                            </p:txEl>
                                          </p:spTgt>
                                        </p:tgtEl>
                                      </p:cBhvr>
                                    </p:animEffect>
                                  </p:childTnLst>
                                </p:cTn>
                              </p:par>
                            </p:childTnLst>
                          </p:cTn>
                        </p:par>
                        <p:par>
                          <p:cTn id="12" fill="hold">
                            <p:stCondLst>
                              <p:cond delay="4000"/>
                            </p:stCondLst>
                            <p:childTnLst>
                              <p:par>
                                <p:cTn id="13" presetID="5" presetClass="entr" presetSubtype="1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52400" y="541020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So While Always Evaluating Your Own Life (Gal 6:1)</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152400" y="4853527"/>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Restoration Takes Face-To-Face Communication (Eph 4:2)</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52400" y="42773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Not Doubt The Returning Sinner’s Sincerity (Lk 17:3-4)</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2705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152400"/>
            <a:ext cx="4114800" cy="2831544"/>
          </a:xfrm>
          <a:prstGeom prst="rect">
            <a:avLst/>
          </a:prstGeom>
          <a:noFill/>
        </p:spPr>
        <p:txBody>
          <a:bodyPr wrap="square" rtlCol="0">
            <a:spAutoFit/>
          </a:bodyPr>
          <a:lstStyle/>
          <a:p>
            <a:r>
              <a:rPr lang="en-US" sz="2000" b="1" dirty="0" smtClean="0">
                <a:latin typeface="Arial" pitchFamily="34" charset="0"/>
                <a:cs typeface="Arial" pitchFamily="34" charset="0"/>
              </a:rPr>
              <a:t>“Then </a:t>
            </a:r>
            <a:r>
              <a:rPr lang="en-US" sz="2000" b="1" dirty="0">
                <a:latin typeface="Arial" pitchFamily="34" charset="0"/>
                <a:cs typeface="Arial" pitchFamily="34" charset="0"/>
              </a:rPr>
              <a:t>Peter came to Him and said, </a:t>
            </a:r>
            <a:r>
              <a:rPr lang="en-US" sz="2000" b="1" dirty="0" smtClean="0">
                <a:latin typeface="Arial" pitchFamily="34" charset="0"/>
                <a:cs typeface="Arial" pitchFamily="34" charset="0"/>
              </a:rPr>
              <a:t>Lord</a:t>
            </a:r>
            <a:r>
              <a:rPr lang="en-US" sz="2000" b="1" dirty="0">
                <a:latin typeface="Arial" pitchFamily="34" charset="0"/>
                <a:cs typeface="Arial" pitchFamily="34" charset="0"/>
              </a:rPr>
              <a:t>, how often shall my brother sin against me, and I forgive him? Up to seven times</a:t>
            </a:r>
            <a:r>
              <a:rPr lang="en-US" sz="2000" b="1" dirty="0" smtClean="0">
                <a:latin typeface="Arial" pitchFamily="34" charset="0"/>
                <a:cs typeface="Arial" pitchFamily="34" charset="0"/>
              </a:rPr>
              <a:t>? Jesus </a:t>
            </a:r>
            <a:r>
              <a:rPr lang="en-US" sz="2000" b="1" dirty="0">
                <a:latin typeface="Arial" pitchFamily="34" charset="0"/>
                <a:cs typeface="Arial" pitchFamily="34" charset="0"/>
              </a:rPr>
              <a:t>said to him, </a:t>
            </a:r>
            <a:r>
              <a:rPr lang="en-US" sz="2000" b="1" dirty="0" smtClean="0">
                <a:latin typeface="Arial" pitchFamily="34" charset="0"/>
                <a:cs typeface="Arial" pitchFamily="34" charset="0"/>
              </a:rPr>
              <a:t>I </a:t>
            </a:r>
            <a:r>
              <a:rPr lang="en-US" sz="2000" b="1" dirty="0">
                <a:latin typeface="Arial" pitchFamily="34" charset="0"/>
                <a:cs typeface="Arial" pitchFamily="34" charset="0"/>
              </a:rPr>
              <a:t>do not say to you, up to seven times, but up to seventy times seven</a:t>
            </a:r>
            <a:r>
              <a:rPr lang="en-US" sz="2000" b="1" dirty="0" smtClean="0">
                <a:latin typeface="Arial" pitchFamily="34" charset="0"/>
                <a:cs typeface="Arial" pitchFamily="34" charset="0"/>
              </a:rPr>
              <a:t>.”</a:t>
            </a:r>
          </a:p>
          <a:p>
            <a:r>
              <a:rPr lang="en-US" sz="2000" b="1" dirty="0" smtClean="0">
                <a:latin typeface="Arial" pitchFamily="34" charset="0"/>
                <a:cs typeface="Arial" pitchFamily="34" charset="0"/>
              </a:rPr>
              <a:t>(Matt 18:21-22)</a:t>
            </a:r>
            <a:endParaRPr lang="en-US" sz="2000" b="1" dirty="0">
              <a:latin typeface="Arial" pitchFamily="34" charset="0"/>
              <a:cs typeface="Arial" pitchFamily="34" charset="0"/>
            </a:endParaRPr>
          </a:p>
          <a:p>
            <a:endParaRPr lang="en-US" dirty="0"/>
          </a:p>
        </p:txBody>
      </p:sp>
      <p:sp>
        <p:nvSpPr>
          <p:cNvPr id="4" name="Rectangle 3"/>
          <p:cNvSpPr/>
          <p:nvPr/>
        </p:nvSpPr>
        <p:spPr>
          <a:xfrm>
            <a:off x="4267200" y="3890665"/>
            <a:ext cx="2685351"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300"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Pornography</a:t>
            </a:r>
            <a:endParaRPr lang="en-US" sz="3600" b="1" cap="none" spc="300" dirty="0">
              <a:ln>
                <a:solidFill>
                  <a:schemeClr val="bg1"/>
                </a:solidFill>
              </a:ln>
              <a:solidFill>
                <a:schemeClr val="bg1"/>
              </a:solidFill>
              <a:effectLst>
                <a:outerShdw blurRad="38100" dist="38100" dir="2700000" algn="tl">
                  <a:srgbClr val="000000">
                    <a:alpha val="43137"/>
                  </a:srgbClr>
                </a:outerShdw>
              </a:effectLst>
              <a:latin typeface="Monotype Corsiva" pitchFamily="66" charset="0"/>
            </a:endParaRPr>
          </a:p>
        </p:txBody>
      </p:sp>
      <p:sp>
        <p:nvSpPr>
          <p:cNvPr id="5" name="Rectangle 4"/>
          <p:cNvSpPr/>
          <p:nvPr/>
        </p:nvSpPr>
        <p:spPr>
          <a:xfrm>
            <a:off x="4643103" y="4507215"/>
            <a:ext cx="1933543"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300"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Adultery</a:t>
            </a:r>
            <a:endParaRPr lang="en-US" sz="3600" b="1" cap="none" spc="300" dirty="0">
              <a:ln>
                <a:solidFill>
                  <a:schemeClr val="bg1"/>
                </a:solidFill>
              </a:ln>
              <a:solidFill>
                <a:schemeClr val="bg1"/>
              </a:solidFill>
              <a:effectLst>
                <a:outerShdw blurRad="38100" dist="38100" dir="2700000" algn="tl">
                  <a:srgbClr val="000000">
                    <a:alpha val="43137"/>
                  </a:srgbClr>
                </a:outerShdw>
              </a:effectLst>
              <a:latin typeface="Monotype Corsiva" pitchFamily="66" charset="0"/>
            </a:endParaRPr>
          </a:p>
        </p:txBody>
      </p:sp>
      <p:sp>
        <p:nvSpPr>
          <p:cNvPr id="6" name="Rectangle 5"/>
          <p:cNvSpPr/>
          <p:nvPr/>
        </p:nvSpPr>
        <p:spPr>
          <a:xfrm>
            <a:off x="4247932" y="5153546"/>
            <a:ext cx="2735044"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300"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Drunkenness</a:t>
            </a:r>
            <a:endParaRPr lang="en-US" sz="3600" b="1" cap="none" spc="300" dirty="0">
              <a:ln>
                <a:solidFill>
                  <a:schemeClr val="bg1"/>
                </a:solidFill>
              </a:ln>
              <a:solidFill>
                <a:schemeClr val="bg1"/>
              </a:solidFill>
              <a:effectLst>
                <a:outerShdw blurRad="38100" dist="38100" dir="2700000" algn="tl">
                  <a:srgbClr val="000000">
                    <a:alpha val="43137"/>
                  </a:srgbClr>
                </a:outerShdw>
              </a:effectLst>
              <a:latin typeface="Monotype Corsiva" pitchFamily="66" charset="0"/>
            </a:endParaRPr>
          </a:p>
        </p:txBody>
      </p:sp>
      <p:sp>
        <p:nvSpPr>
          <p:cNvPr id="7" name="Rectangle 6"/>
          <p:cNvSpPr/>
          <p:nvPr/>
        </p:nvSpPr>
        <p:spPr>
          <a:xfrm>
            <a:off x="4590977" y="5799877"/>
            <a:ext cx="2098652"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300"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Drug Use</a:t>
            </a:r>
            <a:endParaRPr lang="en-US" sz="3600" b="1" cap="none" spc="300" dirty="0">
              <a:ln>
                <a:solidFill>
                  <a:schemeClr val="bg1"/>
                </a:solidFill>
              </a:ln>
              <a:solidFill>
                <a:schemeClr val="bg1"/>
              </a:solidFill>
              <a:effectLst>
                <a:outerShdw blurRad="38100" dist="38100" dir="2700000" algn="tl">
                  <a:srgbClr val="000000">
                    <a:alpha val="43137"/>
                  </a:srgbClr>
                </a:outerShdw>
              </a:effectLst>
              <a:latin typeface="Monotype Corsiva" pitchFamily="66"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190"/>
            <a:ext cx="9296400" cy="6967680"/>
          </a:xfrm>
          <a:prstGeom prst="rect">
            <a:avLst/>
          </a:prstGeom>
        </p:spPr>
      </p:pic>
    </p:spTree>
    <p:extLst>
      <p:ext uri="{BB962C8B-B14F-4D97-AF65-F5344CB8AC3E}">
        <p14:creationId xmlns:p14="http://schemas.microsoft.com/office/powerpoint/2010/main" val="3061829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4000"/>
                            </p:stCondLst>
                            <p:childTnLst>
                              <p:par>
                                <p:cTn id="18" presetID="6"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6000"/>
                            </p:stCondLst>
                            <p:childTnLst>
                              <p:par>
                                <p:cTn id="22" presetID="6"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52400" y="541020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So While Always Evaluating Your Own Life (Gal 6:1)</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152400" y="4853527"/>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Restoration Takes Face-To-Face Communication (Eph 4:2)</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52400" y="42773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Not Doubt The Returning Sinner’s Sincerity (Lk 17:3-4)</a:t>
            </a: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146824" y="3718848"/>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Remember Sin, Not The Sinner, Is The Enemy (2 Thes 3:15)</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184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61624" y="4038600"/>
            <a:ext cx="4495800" cy="2308324"/>
          </a:xfrm>
          <a:prstGeom prst="rect">
            <a:avLst/>
          </a:prstGeom>
          <a:solidFill>
            <a:srgbClr val="000000">
              <a:alpha val="69804"/>
            </a:srgbClr>
          </a:solidFill>
          <a:effectLst>
            <a:glow rad="228600">
              <a:schemeClr val="accent1">
                <a:satMod val="175000"/>
                <a:alpha val="40000"/>
              </a:schemeClr>
            </a:glow>
          </a:effectLst>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“You </a:t>
            </a:r>
            <a:r>
              <a:rPr lang="en-US" sz="2400" b="1" dirty="0">
                <a:solidFill>
                  <a:schemeClr val="bg1"/>
                </a:solidFill>
                <a:effectLst>
                  <a:outerShdw blurRad="38100" dist="38100" dir="2700000" algn="tl">
                    <a:srgbClr val="000000">
                      <a:alpha val="43137"/>
                    </a:srgbClr>
                  </a:outerShdw>
                </a:effectLst>
              </a:rPr>
              <a:t>ought rather to forgive and comfort him, lest perhaps such a one be swallowed up with too much sorrow. </a:t>
            </a:r>
            <a:r>
              <a:rPr lang="en-US" sz="2400" b="1" dirty="0" smtClean="0">
                <a:solidFill>
                  <a:schemeClr val="bg1"/>
                </a:solidFill>
                <a:effectLst>
                  <a:outerShdw blurRad="38100" dist="38100" dir="2700000" algn="tl">
                    <a:srgbClr val="000000">
                      <a:alpha val="43137"/>
                    </a:srgbClr>
                  </a:outerShdw>
                </a:effectLst>
              </a:rPr>
              <a:t>Therefore </a:t>
            </a:r>
            <a:r>
              <a:rPr lang="en-US" sz="2400" b="1" dirty="0">
                <a:solidFill>
                  <a:schemeClr val="bg1"/>
                </a:solidFill>
                <a:effectLst>
                  <a:outerShdw blurRad="38100" dist="38100" dir="2700000" algn="tl">
                    <a:srgbClr val="000000">
                      <a:alpha val="43137"/>
                    </a:srgbClr>
                  </a:outerShdw>
                </a:effectLst>
              </a:rPr>
              <a:t>I urge you to reaffirm your love to him</a:t>
            </a:r>
            <a:r>
              <a:rPr lang="en-US" sz="2400" b="1" dirty="0" smtClean="0">
                <a:solidFill>
                  <a:schemeClr val="bg1"/>
                </a:solidFill>
                <a:effectLst>
                  <a:outerShdw blurRad="38100" dist="38100" dir="2700000" algn="tl">
                    <a:srgbClr val="000000">
                      <a:alpha val="43137"/>
                    </a:srgbClr>
                  </a:outerShdw>
                </a:effectLst>
              </a:rPr>
              <a:t>.”</a:t>
            </a:r>
          </a:p>
          <a:p>
            <a:pPr algn="ctr"/>
            <a:r>
              <a:rPr lang="en-US" sz="2400" b="1" dirty="0" smtClean="0">
                <a:solidFill>
                  <a:schemeClr val="bg1"/>
                </a:solidFill>
                <a:effectLst>
                  <a:outerShdw blurRad="38100" dist="38100" dir="2700000" algn="tl">
                    <a:srgbClr val="000000">
                      <a:alpha val="43137"/>
                    </a:srgbClr>
                  </a:outerShdw>
                </a:effectLst>
              </a:rPr>
              <a:t>(2 Cor 2:7-8)</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2644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52400" y="541020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So While Always Evaluating Your Own Life (Gal 6:1)</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152400" y="4853527"/>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Restoration Takes Face-To-Face Communication (Eph 4:2)</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52400" y="42773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Not Doubt The Returning Sinner’s Sincerity (Lk 17:3-4)</a:t>
            </a: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146824" y="3718848"/>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Remember Sin, Not The Sinner, Is The Enemy (2 Thes 3:15)</a:t>
            </a:r>
            <a:endParaRPr lang="en-US" sz="2800" b="1" dirty="0">
              <a:effectLst>
                <a:outerShdw blurRad="38100" dist="38100" dir="2700000" algn="tl">
                  <a:srgbClr val="000000">
                    <a:alpha val="43137"/>
                  </a:srgbClr>
                </a:outerShdw>
              </a:effectLst>
            </a:endParaRPr>
          </a:p>
        </p:txBody>
      </p:sp>
      <p:sp>
        <p:nvSpPr>
          <p:cNvPr id="10" name="TextBox 9"/>
          <p:cNvSpPr txBox="1"/>
          <p:nvPr/>
        </p:nvSpPr>
        <p:spPr>
          <a:xfrm>
            <a:off x="152400" y="3156682"/>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Must Be Hard-working, Unwavering, And Urgent (Eph 4:3)</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155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426" r="5859"/>
          <a:stretch/>
        </p:blipFill>
        <p:spPr>
          <a:xfrm>
            <a:off x="0" y="0"/>
            <a:ext cx="9144000" cy="685428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5098"/>
          <a:stretch/>
        </p:blipFill>
        <p:spPr>
          <a:xfrm>
            <a:off x="0" y="0"/>
            <a:ext cx="9144000" cy="6858000"/>
          </a:xfrm>
          <a:prstGeom prst="rect">
            <a:avLst/>
          </a:prstGeom>
        </p:spPr>
      </p:pic>
      <p:sp>
        <p:nvSpPr>
          <p:cNvPr id="3" name="TextBox 2"/>
          <p:cNvSpPr txBox="1"/>
          <p:nvPr/>
        </p:nvSpPr>
        <p:spPr>
          <a:xfrm>
            <a:off x="152400" y="1066800"/>
            <a:ext cx="3505200" cy="3970318"/>
          </a:xfrm>
          <a:prstGeom prst="rect">
            <a:avLst/>
          </a:prstGeom>
          <a:solidFill>
            <a:srgbClr val="FFFFFF">
              <a:alpha val="74902"/>
            </a:srgbClr>
          </a:solidFill>
          <a:effectLst>
            <a:softEdge rad="31750"/>
          </a:effectLst>
        </p:spPr>
        <p:txBody>
          <a:bodyPr wrap="square" rtlCol="0">
            <a:spAutoFit/>
          </a:bodyPr>
          <a:lstStyle/>
          <a:p>
            <a:r>
              <a:rPr lang="en-US" b="1" dirty="0" smtClean="0">
                <a:latin typeface="Arial" pitchFamily="34" charset="0"/>
                <a:cs typeface="Arial" pitchFamily="34" charset="0"/>
              </a:rPr>
              <a:t>1 </a:t>
            </a:r>
            <a:r>
              <a:rPr lang="en-US" b="1" u="sng" dirty="0" smtClean="0">
                <a:latin typeface="Arial" pitchFamily="34" charset="0"/>
                <a:cs typeface="Arial" pitchFamily="34" charset="0"/>
              </a:rPr>
              <a:t>Rescue </a:t>
            </a:r>
            <a:r>
              <a:rPr lang="en-US" b="1" u="sng" dirty="0">
                <a:latin typeface="Arial" pitchFamily="34" charset="0"/>
                <a:cs typeface="Arial" pitchFamily="34" charset="0"/>
              </a:rPr>
              <a:t>the perishing</a:t>
            </a:r>
            <a:r>
              <a:rPr lang="en-US" b="1" dirty="0">
                <a:latin typeface="Arial" pitchFamily="34" charset="0"/>
                <a:cs typeface="Arial" pitchFamily="34" charset="0"/>
              </a:rPr>
              <a:t>, care for the dying, Snatch them in pity from sin and the grave; Weep o'er the erring one, lift up the fallen, Tell them of Jesus, the mighty to save. </a:t>
            </a:r>
            <a:endParaRPr lang="en-US" b="1" dirty="0" smtClean="0">
              <a:latin typeface="Arial" pitchFamily="34" charset="0"/>
              <a:cs typeface="Arial" pitchFamily="34" charset="0"/>
            </a:endParaRPr>
          </a:p>
          <a:p>
            <a:endParaRPr lang="en-US" b="1" dirty="0">
              <a:latin typeface="Arial" pitchFamily="34" charset="0"/>
              <a:cs typeface="Arial" pitchFamily="34" charset="0"/>
            </a:endParaRPr>
          </a:p>
          <a:p>
            <a:r>
              <a:rPr lang="en-US" b="1" dirty="0" smtClean="0">
                <a:latin typeface="Arial" pitchFamily="34" charset="0"/>
                <a:cs typeface="Arial" pitchFamily="34" charset="0"/>
              </a:rPr>
              <a:t>4 </a:t>
            </a:r>
            <a:r>
              <a:rPr lang="en-US" b="1" u="sng" dirty="0" smtClean="0">
                <a:latin typeface="Arial" pitchFamily="34" charset="0"/>
                <a:cs typeface="Arial" pitchFamily="34" charset="0"/>
              </a:rPr>
              <a:t>Rescue </a:t>
            </a:r>
            <a:r>
              <a:rPr lang="en-US" b="1" u="sng" dirty="0">
                <a:latin typeface="Arial" pitchFamily="34" charset="0"/>
                <a:cs typeface="Arial" pitchFamily="34" charset="0"/>
              </a:rPr>
              <a:t>the perishing</a:t>
            </a:r>
            <a:r>
              <a:rPr lang="en-US" b="1" dirty="0">
                <a:latin typeface="Arial" pitchFamily="34" charset="0"/>
                <a:cs typeface="Arial" pitchFamily="34" charset="0"/>
              </a:rPr>
              <a:t>, duty demands it Strength for your labor the Lord will provide; Back to the narrow way patiently win them, Tell the poor </a:t>
            </a:r>
            <a:r>
              <a:rPr lang="en-US" b="1" dirty="0" err="1">
                <a:latin typeface="Arial" pitchFamily="34" charset="0"/>
                <a:cs typeface="Arial" pitchFamily="34" charset="0"/>
              </a:rPr>
              <a:t>wand'rer</a:t>
            </a:r>
            <a:r>
              <a:rPr lang="en-US" b="1" dirty="0">
                <a:latin typeface="Arial" pitchFamily="34" charset="0"/>
                <a:cs typeface="Arial" pitchFamily="34" charset="0"/>
              </a:rPr>
              <a:t> a Savior has died.</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2249"/>
          <a:stretch/>
        </p:blipFill>
        <p:spPr>
          <a:xfrm>
            <a:off x="0" y="-16727"/>
            <a:ext cx="9144000" cy="6874727"/>
          </a:xfrm>
          <a:prstGeom prst="rect">
            <a:avLst/>
          </a:prstGeom>
        </p:spPr>
      </p:pic>
      <p:sp>
        <p:nvSpPr>
          <p:cNvPr id="6" name="TextBox 5"/>
          <p:cNvSpPr txBox="1"/>
          <p:nvPr/>
        </p:nvSpPr>
        <p:spPr>
          <a:xfrm>
            <a:off x="152400" y="1371600"/>
            <a:ext cx="2514600" cy="526297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“And </a:t>
            </a:r>
            <a:r>
              <a:rPr lang="en-US" sz="2400" b="1" dirty="0">
                <a:effectLst>
                  <a:outerShdw blurRad="38100" dist="38100" dir="2700000" algn="tl">
                    <a:srgbClr val="000000">
                      <a:alpha val="43137"/>
                    </a:srgbClr>
                  </a:outerShdw>
                </a:effectLst>
                <a:latin typeface="Arial" pitchFamily="34" charset="0"/>
                <a:cs typeface="Arial" pitchFamily="34" charset="0"/>
              </a:rPr>
              <a:t>on some have compassion, making a </a:t>
            </a:r>
            <a:r>
              <a:rPr lang="en-US" sz="2400" b="1" dirty="0" smtClean="0">
                <a:effectLst>
                  <a:outerShdw blurRad="38100" dist="38100" dir="2700000" algn="tl">
                    <a:srgbClr val="000000">
                      <a:alpha val="43137"/>
                    </a:srgbClr>
                  </a:outerShdw>
                </a:effectLst>
                <a:latin typeface="Arial" pitchFamily="34" charset="0"/>
                <a:cs typeface="Arial" pitchFamily="34" charset="0"/>
              </a:rPr>
              <a:t>distinction;</a:t>
            </a:r>
            <a:r>
              <a:rPr lang="en-US" sz="24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a:effectLst>
                  <a:outerShdw blurRad="38100" dist="38100" dir="2700000" algn="tl">
                    <a:srgbClr val="000000">
                      <a:alpha val="43137"/>
                    </a:srgbClr>
                  </a:outerShdw>
                </a:effectLst>
                <a:latin typeface="Arial" pitchFamily="34" charset="0"/>
                <a:cs typeface="Arial" pitchFamily="34" charset="0"/>
              </a:rPr>
              <a:t>but others save with fear, pulling them out of the </a:t>
            </a:r>
            <a:r>
              <a:rPr lang="en-US" sz="2400" b="1" dirty="0" smtClean="0">
                <a:effectLst>
                  <a:outerShdw blurRad="38100" dist="38100" dir="2700000" algn="tl">
                    <a:srgbClr val="000000">
                      <a:alpha val="43137"/>
                    </a:srgbClr>
                  </a:outerShdw>
                </a:effectLst>
                <a:latin typeface="Arial" pitchFamily="34" charset="0"/>
                <a:cs typeface="Arial" pitchFamily="34" charset="0"/>
              </a:rPr>
              <a:t>fire, hating </a:t>
            </a:r>
            <a:r>
              <a:rPr lang="en-US" sz="2400" b="1" dirty="0">
                <a:effectLst>
                  <a:outerShdw blurRad="38100" dist="38100" dir="2700000" algn="tl">
                    <a:srgbClr val="000000">
                      <a:alpha val="43137"/>
                    </a:srgbClr>
                  </a:outerShdw>
                </a:effectLst>
                <a:latin typeface="Arial" pitchFamily="34" charset="0"/>
                <a:cs typeface="Arial" pitchFamily="34" charset="0"/>
              </a:rPr>
              <a:t>even the garment defiled by the </a:t>
            </a:r>
            <a:r>
              <a:rPr lang="en-US" sz="2400" b="1" dirty="0" smtClean="0">
                <a:effectLst>
                  <a:outerShdw blurRad="38100" dist="38100" dir="2700000" algn="tl">
                    <a:srgbClr val="000000">
                      <a:alpha val="43137"/>
                    </a:srgbClr>
                  </a:outerShdw>
                </a:effectLst>
                <a:latin typeface="Arial" pitchFamily="34" charset="0"/>
                <a:cs typeface="Arial" pitchFamily="34" charset="0"/>
              </a:rPr>
              <a:t>flesh.”</a:t>
            </a:r>
          </a:p>
          <a:p>
            <a:pPr algn="ct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(Jude 22-23)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0" y="0"/>
            <a:ext cx="60821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300" dirty="0" smtClean="0">
                <a:ln w="11430">
                  <a:solidFill>
                    <a:schemeClr val="bg1"/>
                  </a:solidFill>
                </a:ln>
                <a:solidFill>
                  <a:srgbClr val="FF0000"/>
                </a:solidFill>
                <a:effectLst>
                  <a:outerShdw blurRad="50800" dist="39000" dir="5460000" algn="tl">
                    <a:srgbClr val="000000">
                      <a:alpha val="38000"/>
                    </a:srgbClr>
                  </a:outerShdw>
                </a:effectLst>
                <a:latin typeface="Monotype Corsiva" pitchFamily="66" charset="0"/>
              </a:rPr>
              <a:t>Rescue The Perishing</a:t>
            </a:r>
            <a:endParaRPr lang="en-US" sz="5400" b="1" cap="none" spc="300" dirty="0">
              <a:ln w="11430">
                <a:solidFill>
                  <a:schemeClr val="bg1"/>
                </a:solidFill>
              </a:ln>
              <a:solidFill>
                <a:srgbClr val="FF0000"/>
              </a:solidFill>
              <a:effectLst>
                <a:outerShdw blurRad="50800" dist="39000" dir="5460000" algn="tl">
                  <a:srgbClr val="000000">
                    <a:alpha val="38000"/>
                  </a:srgbClr>
                </a:outerShdw>
              </a:effectLst>
              <a:latin typeface="Monotype Corsiva" pitchFamily="66" charset="0"/>
            </a:endParaRPr>
          </a:p>
        </p:txBody>
      </p:sp>
    </p:spTree>
    <p:extLst>
      <p:ext uri="{BB962C8B-B14F-4D97-AF65-F5344CB8AC3E}">
        <p14:creationId xmlns:p14="http://schemas.microsoft.com/office/powerpoint/2010/main" val="295159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par>
                                <p:cTn id="23" presetID="6" presetClass="entr" presetSubtype="3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52400" y="541020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So While Always Evaluating Your Own Life (Gal 6:1)</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152400" y="4853527"/>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Restoration Takes Face-To-Face Communication (Eph 4:2)</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52400" y="42773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Not Doubt The Returning Sinner’s Sincerity (Lk 17:3-4)</a:t>
            </a: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146824" y="3718848"/>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Remember Sin, Not The Sinner, Is The Enemy (2 Thes 3:15)</a:t>
            </a:r>
            <a:endParaRPr lang="en-US" sz="2800" b="1" dirty="0">
              <a:effectLst>
                <a:outerShdw blurRad="38100" dist="38100" dir="2700000" algn="tl">
                  <a:srgbClr val="000000">
                    <a:alpha val="43137"/>
                  </a:srgbClr>
                </a:outerShdw>
              </a:effectLst>
            </a:endParaRPr>
          </a:p>
        </p:txBody>
      </p:sp>
      <p:sp>
        <p:nvSpPr>
          <p:cNvPr id="10" name="TextBox 9"/>
          <p:cNvSpPr txBox="1"/>
          <p:nvPr/>
        </p:nvSpPr>
        <p:spPr>
          <a:xfrm>
            <a:off x="152400" y="3156682"/>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Must Be Hard-working, Unwavering, And Urgent (Eph 4:3)</a:t>
            </a:r>
            <a:endParaRPr lang="en-US" sz="2800" b="1" dirty="0">
              <a:effectLst>
                <a:outerShdw blurRad="38100" dist="38100" dir="2700000" algn="tl">
                  <a:srgbClr val="000000">
                    <a:alpha val="43137"/>
                  </a:srgbClr>
                </a:outerShdw>
              </a:effectLst>
            </a:endParaRPr>
          </a:p>
        </p:txBody>
      </p:sp>
      <p:sp>
        <p:nvSpPr>
          <p:cNvPr id="2" name="Rectangle 1"/>
          <p:cNvSpPr/>
          <p:nvPr/>
        </p:nvSpPr>
        <p:spPr>
          <a:xfrm>
            <a:off x="168022" y="3156682"/>
            <a:ext cx="8818002" cy="3320318"/>
          </a:xfrm>
          <a:prstGeom prst="rect">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27921" y="1657815"/>
            <a:ext cx="4277005"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000000"/>
                </a:solidFill>
                <a:effectLst>
                  <a:outerShdw blurRad="76200" dist="50800" dir="5400000" algn="tl" rotWithShape="0">
                    <a:srgbClr val="000000">
                      <a:alpha val="65000"/>
                    </a:srgbClr>
                  </a:outerShdw>
                </a:effectLst>
              </a:rPr>
              <a:t>Let’s Get Busy</a:t>
            </a:r>
            <a:endParaRPr lang="en-US" sz="5400" b="1" cap="none"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47949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0"/>
                                        <p:tgtEl>
                                          <p:spTgt spid="3"/>
                                        </p:tgtEl>
                                      </p:cBhvr>
                                    </p:animEffect>
                                    <p:anim calcmode="lin" valueType="num">
                                      <p:cBhvr>
                                        <p:cTn id="12" dur="5000" fill="hold"/>
                                        <p:tgtEl>
                                          <p:spTgt spid="3"/>
                                        </p:tgtEl>
                                        <p:attrNameLst>
                                          <p:attrName>ppt_x</p:attrName>
                                        </p:attrNameLst>
                                      </p:cBhvr>
                                      <p:tavLst>
                                        <p:tav tm="0">
                                          <p:val>
                                            <p:strVal val="#ppt_x"/>
                                          </p:val>
                                        </p:tav>
                                        <p:tav tm="100000">
                                          <p:val>
                                            <p:strVal val="#ppt_x"/>
                                          </p:val>
                                        </p:tav>
                                      </p:tavLst>
                                    </p:anim>
                                    <p:anim calcmode="lin" valueType="num">
                                      <p:cBhvr>
                                        <p:cTn id="13" dur="5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71691"/>
            <a:ext cx="9144000" cy="6186309"/>
          </a:xfrm>
          <a:prstGeom prst="rect">
            <a:avLst/>
          </a:prstGeom>
          <a:noFill/>
        </p:spPr>
        <p:txBody>
          <a:bodyPr wrap="square" rtlCol="0">
            <a:spAutoFit/>
          </a:bodyPr>
          <a:lstStyle/>
          <a:p>
            <a:r>
              <a:rPr lang="en-US" sz="3600" b="1" i="1" baseline="30000" dirty="0" smtClean="0">
                <a:solidFill>
                  <a:srgbClr val="FF0000"/>
                </a:solidFill>
              </a:rPr>
              <a:t>1</a:t>
            </a:r>
            <a:r>
              <a:rPr lang="en-US" sz="3600" b="1" baseline="30000" dirty="0" smtClean="0"/>
              <a:t> </a:t>
            </a:r>
            <a:r>
              <a:rPr lang="en-US" sz="3600" b="1" dirty="0" smtClean="0"/>
              <a:t>Brethren</a:t>
            </a:r>
            <a:r>
              <a:rPr lang="en-US" sz="3600" b="1" dirty="0"/>
              <a:t>, if a man is overtaken in any trespass, you who are spiritual restore such a one in a spirit of gentleness, considering yourself lest you also be tempted. </a:t>
            </a:r>
            <a:r>
              <a:rPr lang="en-US" sz="3600" b="1" i="1" baseline="30000" dirty="0">
                <a:solidFill>
                  <a:srgbClr val="FF0000"/>
                </a:solidFill>
              </a:rPr>
              <a:t>2 </a:t>
            </a:r>
            <a:r>
              <a:rPr lang="en-US" sz="3600" b="1" dirty="0"/>
              <a:t>Bear one another’s burdens, and so fulfill the law of Christ. </a:t>
            </a:r>
            <a:r>
              <a:rPr lang="en-US" sz="3600" b="1" i="1" baseline="30000" dirty="0">
                <a:solidFill>
                  <a:srgbClr val="FF0000"/>
                </a:solidFill>
              </a:rPr>
              <a:t>3 </a:t>
            </a:r>
            <a:r>
              <a:rPr lang="en-US" sz="3600" b="1" dirty="0"/>
              <a:t>For if anyone thinks himself to be something, when he is nothing, he deceives himself. </a:t>
            </a:r>
            <a:r>
              <a:rPr lang="en-US" sz="3600" b="1" i="1" baseline="30000" dirty="0">
                <a:solidFill>
                  <a:srgbClr val="FF0000"/>
                </a:solidFill>
              </a:rPr>
              <a:t>4 </a:t>
            </a:r>
            <a:r>
              <a:rPr lang="en-US" sz="3600" b="1" dirty="0"/>
              <a:t>But let each one examine his own work, and then he will have rejoicing in himself alone, and not in another. </a:t>
            </a:r>
            <a:r>
              <a:rPr lang="en-US" sz="3600" b="1" i="1" baseline="30000" dirty="0">
                <a:solidFill>
                  <a:srgbClr val="FF0000"/>
                </a:solidFill>
              </a:rPr>
              <a:t>5</a:t>
            </a:r>
            <a:r>
              <a:rPr lang="en-US" sz="3600" b="1" baseline="30000" dirty="0"/>
              <a:t> </a:t>
            </a:r>
            <a:r>
              <a:rPr lang="en-US" sz="3600" b="1" dirty="0"/>
              <a:t>For each one shall bear his own load.</a:t>
            </a:r>
          </a:p>
        </p:txBody>
      </p:sp>
      <p:sp>
        <p:nvSpPr>
          <p:cNvPr id="4" name="Rectangle 3"/>
          <p:cNvSpPr/>
          <p:nvPr/>
        </p:nvSpPr>
        <p:spPr>
          <a:xfrm>
            <a:off x="1752959" y="0"/>
            <a:ext cx="563808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Galatians 6:1-5</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60208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418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435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895641"/>
            <a:ext cx="8686800" cy="923330"/>
          </a:xfrm>
          <a:prstGeom prst="rect">
            <a:avLst/>
          </a:prstGeom>
          <a:solidFill>
            <a:srgbClr val="FFFFFF">
              <a:alpha val="74902"/>
            </a:srgbClr>
          </a:solidFill>
        </p:spPr>
        <p:txBody>
          <a:bodyPr wrap="square" rtlCol="0">
            <a:spAutoFit/>
          </a:bodyPr>
          <a:lstStyle/>
          <a:p>
            <a:pPr algn="ct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“But if he refuses even to hear the church, </a:t>
            </a:r>
            <a:r>
              <a:rPr lang="en-US" sz="2700" b="1" u="sng" dirty="0" smtClean="0">
                <a:effectLst>
                  <a:outerShdw blurRad="38100" dist="38100" dir="2700000" algn="tl">
                    <a:srgbClr val="000000">
                      <a:alpha val="43137"/>
                    </a:srgbClr>
                  </a:outerShdw>
                </a:effectLst>
                <a:latin typeface="Times New Roman" pitchFamily="18" charset="0"/>
                <a:cs typeface="Times New Roman" pitchFamily="18" charset="0"/>
              </a:rPr>
              <a:t>let him be to you like a heathen and a tax collector</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 (Matthew 18:17).</a:t>
            </a:r>
            <a:endParaRPr lang="en-US" sz="27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228600" y="2743200"/>
            <a:ext cx="8686800" cy="1754326"/>
          </a:xfrm>
          <a:prstGeom prst="rect">
            <a:avLst/>
          </a:prstGeom>
          <a:solidFill>
            <a:srgbClr val="FFFFFF">
              <a:alpha val="74902"/>
            </a:srgbClr>
          </a:solidFill>
        </p:spPr>
        <p:txBody>
          <a:bodyPr wrap="square" rtlCol="0">
            <a:spAutoFit/>
          </a:bodyPr>
          <a:lstStyle/>
          <a:p>
            <a:pPr algn="ct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“But we command you, brethren, in the name of our Lord Jesus Christ, that you </a:t>
            </a:r>
            <a:r>
              <a:rPr lang="en-US" sz="2700" b="1" u="sng" dirty="0" smtClean="0">
                <a:effectLst>
                  <a:outerShdw blurRad="38100" dist="38100" dir="2700000" algn="tl">
                    <a:srgbClr val="000000">
                      <a:alpha val="43137"/>
                    </a:srgbClr>
                  </a:outerShdw>
                </a:effectLst>
                <a:latin typeface="Times New Roman" pitchFamily="18" charset="0"/>
                <a:cs typeface="Times New Roman" pitchFamily="18" charset="0"/>
              </a:rPr>
              <a:t>withdraw from every brother who walks disorderly</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and not according to the tradition which he received from us.” (2 Thessalonians 3:6).</a:t>
            </a:r>
            <a:endParaRPr lang="en-US" sz="27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228600" y="4528572"/>
            <a:ext cx="8686800" cy="1338828"/>
          </a:xfrm>
          <a:prstGeom prst="rect">
            <a:avLst/>
          </a:prstGeom>
          <a:solidFill>
            <a:srgbClr val="FFFFFF">
              <a:alpha val="74902"/>
            </a:srgbClr>
          </a:solidFill>
        </p:spPr>
        <p:txBody>
          <a:bodyPr wrap="square" rtlCol="0">
            <a:spAutoFit/>
          </a:bodyPr>
          <a:lstStyle/>
          <a:p>
            <a:pPr algn="ct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“And if anyone does not obey our word in this epistle, note that person and </a:t>
            </a:r>
            <a:r>
              <a:rPr lang="en-US" sz="2700" b="1" u="sng" dirty="0" smtClean="0">
                <a:effectLst>
                  <a:outerShdw blurRad="38100" dist="38100" dir="2700000" algn="tl">
                    <a:srgbClr val="000000">
                      <a:alpha val="43137"/>
                    </a:srgbClr>
                  </a:outerShdw>
                </a:effectLst>
                <a:latin typeface="Times New Roman" pitchFamily="18" charset="0"/>
                <a:cs typeface="Times New Roman" pitchFamily="18" charset="0"/>
              </a:rPr>
              <a:t>do not keep company with him</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700" b="1" u="sng" dirty="0" smtClean="0">
                <a:effectLst>
                  <a:outerShdw blurRad="38100" dist="38100" dir="2700000" algn="tl">
                    <a:srgbClr val="000000">
                      <a:alpha val="43137"/>
                    </a:srgbClr>
                  </a:outerShdw>
                </a:effectLst>
                <a:latin typeface="Times New Roman" pitchFamily="18" charset="0"/>
                <a:cs typeface="Times New Roman" pitchFamily="18" charset="0"/>
              </a:rPr>
              <a:t>that he may be ashamed</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 ” (2 Thessalonians 3:14).</a:t>
            </a:r>
            <a:endParaRPr lang="en-US" sz="27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282276" y="67270"/>
            <a:ext cx="4338047" cy="923330"/>
          </a:xfrm>
          <a:prstGeom prst="rect">
            <a:avLst/>
          </a:prstGeom>
          <a:solidFill>
            <a:schemeClr val="tx1">
              <a:alpha val="30196"/>
            </a:schemeClr>
          </a:solidFill>
          <a:effectLst>
            <a:glow rad="228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300" dirty="0" smtClean="0">
                <a:ln w="11430"/>
                <a:solidFill>
                  <a:srgbClr val="FF0000"/>
                </a:solidFill>
                <a:effectLst>
                  <a:outerShdw blurRad="50800" dist="39000" dir="5460000" algn="tl">
                    <a:srgbClr val="000000">
                      <a:alpha val="38000"/>
                    </a:srgbClr>
                  </a:outerShdw>
                </a:effectLst>
                <a:latin typeface="Chiller" pitchFamily="82" charset="0"/>
              </a:rPr>
              <a:t>A Painful Reality</a:t>
            </a:r>
            <a:endParaRPr lang="en-US" sz="5400" b="1" cap="none" spc="300" dirty="0">
              <a:ln w="11430"/>
              <a:solidFill>
                <a:srgbClr val="FF0000"/>
              </a:solidFill>
              <a:effectLst>
                <a:outerShdw blurRad="50800" dist="39000" dir="5460000" algn="tl">
                  <a:srgbClr val="000000">
                    <a:alpha val="38000"/>
                  </a:srgbClr>
                </a:outerShdw>
              </a:effectLst>
              <a:latin typeface="Chiller" pitchFamily="82" charset="0"/>
            </a:endParaRPr>
          </a:p>
        </p:txBody>
      </p:sp>
    </p:spTree>
    <p:extLst>
      <p:ext uri="{BB962C8B-B14F-4D97-AF65-F5344CB8AC3E}">
        <p14:creationId xmlns:p14="http://schemas.microsoft.com/office/powerpoint/2010/main" val="3937328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0" y="76200"/>
            <a:ext cx="4572000" cy="2308324"/>
          </a:xfrm>
          <a:prstGeom prst="rect">
            <a:avLst/>
          </a:prstGeom>
          <a:noFill/>
        </p:spPr>
        <p:txBody>
          <a:bodyPr wrap="square" rtlCol="0">
            <a:spAutoFit/>
          </a:bodyPr>
          <a:lstStyle/>
          <a:p>
            <a:pPr algn="ctr"/>
            <a:r>
              <a:rPr lang="en-US" b="1" dirty="0" smtClean="0">
                <a:latin typeface="Arial" pitchFamily="34" charset="0"/>
                <a:cs typeface="Arial" pitchFamily="34" charset="0"/>
              </a:rPr>
              <a:t>“I, therefore, the prisoner of the Lord, beseech you to walk worthy of the calling with which you were called, with all lowliness and gentleness, with longsuffering, bearing with one another in love, endeavoring to keep the unity of the Spirit in the bond of peace.” (Ephesians 4:1-3) </a:t>
            </a:r>
            <a:endParaRPr lang="en-US" b="1" dirty="0">
              <a:latin typeface="Arial" pitchFamily="34" charset="0"/>
              <a:cs typeface="Arial" pitchFamily="34" charset="0"/>
            </a:endParaRPr>
          </a:p>
        </p:txBody>
      </p:sp>
      <p:sp>
        <p:nvSpPr>
          <p:cNvPr id="5" name="TextBox 4"/>
          <p:cNvSpPr txBox="1"/>
          <p:nvPr/>
        </p:nvSpPr>
        <p:spPr>
          <a:xfrm>
            <a:off x="4572000" y="76200"/>
            <a:ext cx="4572000" cy="2308324"/>
          </a:xfrm>
          <a:prstGeom prst="rect">
            <a:avLst/>
          </a:prstGeom>
          <a:noFill/>
        </p:spPr>
        <p:txBody>
          <a:bodyPr wrap="square" rtlCol="0">
            <a:spAutoFit/>
          </a:bodyPr>
          <a:lstStyle/>
          <a:p>
            <a:pPr algn="ctr"/>
            <a:r>
              <a:rPr lang="en-US" b="1" dirty="0" smtClean="0">
                <a:latin typeface="Arial" pitchFamily="34" charset="0"/>
                <a:cs typeface="Arial" pitchFamily="34" charset="0"/>
              </a:rPr>
              <a:t>“Brethren, if a man is overtaken in any trespass, you who are spiritual restore such a one in a spirit of gentleness, considering yourself lest you also be tempted. Bear one another’s burdens, and so fulfill the law of Christ.”</a:t>
            </a:r>
          </a:p>
          <a:p>
            <a:pPr algn="ctr"/>
            <a:endParaRPr lang="en-US" b="1" dirty="0" smtClean="0">
              <a:latin typeface="Arial" pitchFamily="34" charset="0"/>
              <a:cs typeface="Arial" pitchFamily="34" charset="0"/>
            </a:endParaRPr>
          </a:p>
          <a:p>
            <a:pPr algn="ctr"/>
            <a:r>
              <a:rPr lang="en-US" b="1" dirty="0" smtClean="0">
                <a:latin typeface="Arial" pitchFamily="34" charset="0"/>
                <a:cs typeface="Arial" pitchFamily="34" charset="0"/>
              </a:rPr>
              <a:t>(Galatians 6:1-2) </a:t>
            </a:r>
            <a:endParaRPr lang="en-US" b="1" dirty="0">
              <a:latin typeface="Arial" pitchFamily="34" charset="0"/>
              <a:cs typeface="Arial" pitchFamily="34" charset="0"/>
            </a:endParaRPr>
          </a:p>
        </p:txBody>
      </p:sp>
      <p:sp>
        <p:nvSpPr>
          <p:cNvPr id="4" name="Rounded Rectangle 3"/>
          <p:cNvSpPr/>
          <p:nvPr/>
        </p:nvSpPr>
        <p:spPr>
          <a:xfrm>
            <a:off x="1676400" y="1230362"/>
            <a:ext cx="2819400" cy="2936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715000" y="1222928"/>
            <a:ext cx="3276600" cy="2936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6867" r="-1"/>
          <a:stretch/>
        </p:blipFill>
        <p:spPr>
          <a:xfrm>
            <a:off x="-3845" y="-76200"/>
            <a:ext cx="9147845" cy="7010400"/>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312" y="2343150"/>
            <a:ext cx="2533650" cy="23812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199" y="869067"/>
            <a:ext cx="4112877" cy="2940933"/>
          </a:xfrm>
          <a:prstGeom prst="rect">
            <a:avLst/>
          </a:prstGeom>
          <a:noFill/>
        </p:spPr>
        <p:txBody>
          <a:bodyPr wrap="square" rtlCol="0">
            <a:spAutoFit/>
          </a:bodyPr>
          <a:lstStyle/>
          <a:p>
            <a:pPr>
              <a:lnSpc>
                <a:spcPct val="150000"/>
              </a:lnSpc>
            </a:pPr>
            <a:r>
              <a:rPr lang="en-US" sz="2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Ignore them?</a:t>
            </a:r>
          </a:p>
          <a:p>
            <a:pPr>
              <a:lnSpc>
                <a:spcPct val="150000"/>
              </a:lnSpc>
            </a:pPr>
            <a:r>
              <a:rPr lang="en-US" sz="2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Brush them off?</a:t>
            </a:r>
          </a:p>
          <a:p>
            <a:pPr>
              <a:lnSpc>
                <a:spcPct val="150000"/>
              </a:lnSpc>
            </a:pPr>
            <a:r>
              <a:rPr lang="en-US" sz="2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Give them the Cold-shoulder?</a:t>
            </a:r>
          </a:p>
          <a:p>
            <a:pPr>
              <a:lnSpc>
                <a:spcPct val="150000"/>
              </a:lnSpc>
            </a:pPr>
            <a:r>
              <a:rPr lang="en-US" sz="2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Hide them?</a:t>
            </a:r>
          </a:p>
          <a:p>
            <a:pPr>
              <a:lnSpc>
                <a:spcPct val="150000"/>
              </a:lnSpc>
            </a:pPr>
            <a:r>
              <a:rPr lang="en-US" sz="2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Pretend they don’t exist?</a:t>
            </a:r>
          </a:p>
          <a:p>
            <a:pPr>
              <a:lnSpc>
                <a:spcPct val="150000"/>
              </a:lnSpc>
            </a:pPr>
            <a:r>
              <a:rPr lang="en-US" sz="2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Let the elders handle them?</a:t>
            </a:r>
          </a:p>
        </p:txBody>
      </p:sp>
      <p:sp>
        <p:nvSpPr>
          <p:cNvPr id="11" name="Rectangle 10"/>
          <p:cNvSpPr/>
          <p:nvPr/>
        </p:nvSpPr>
        <p:spPr>
          <a:xfrm>
            <a:off x="304800" y="3810000"/>
            <a:ext cx="4265276" cy="304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529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55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75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3000"/>
                                        <p:tgtEl>
                                          <p:spTgt spid="6"/>
                                        </p:tgtEl>
                                      </p:cBhvr>
                                    </p:animEffec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fade">
                                      <p:cBhvr>
                                        <p:cTn id="41" dur="3000"/>
                                        <p:tgtEl>
                                          <p:spTgt spid="10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000"/>
                                        <p:tgtEl>
                                          <p:spTgt spid="9"/>
                                        </p:tgtEl>
                                      </p:cBhvr>
                                    </p:animEffect>
                                  </p:childTnLst>
                                </p:cTn>
                              </p:par>
                            </p:childTnLst>
                          </p:cTn>
                        </p:par>
                        <p:par>
                          <p:cTn id="47" fill="hold">
                            <p:stCondLst>
                              <p:cond delay="3000"/>
                            </p:stCondLst>
                            <p:childTnLst>
                              <p:par>
                                <p:cTn id="48" presetID="50" presetClass="path" presetSubtype="0" accel="50000" decel="50000" fill="hold" nodeType="afterEffect">
                                  <p:stCondLst>
                                    <p:cond delay="0"/>
                                  </p:stCondLst>
                                  <p:childTnLst>
                                    <p:animMotion origin="layout" path="M -1.11111E-6 2.22222E-6 L -0.16701 2.22222E-6 C -0.24201 2.22222E-6 -0.33403 0.06898 -0.33403 0.125 L -0.33403 0.25 " pathEditMode="relative" rAng="0" ptsTypes="FfFF">
                                      <p:cBhvr>
                                        <p:cTn id="49" dur="5000" fill="hold"/>
                                        <p:tgtEl>
                                          <p:spTgt spid="1027"/>
                                        </p:tgtEl>
                                        <p:attrNameLst>
                                          <p:attrName>ppt_x</p:attrName>
                                          <p:attrName>ppt_y</p:attrName>
                                        </p:attrNameLst>
                                      </p:cBhvr>
                                      <p:rCtr x="-16701" y="12500"/>
                                    </p:animMotion>
                                  </p:childTnLst>
                                </p:cTn>
                              </p:par>
                            </p:childTnLst>
                          </p:cTn>
                        </p:par>
                        <p:par>
                          <p:cTn id="50" fill="hold">
                            <p:stCondLst>
                              <p:cond delay="8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wipe(left)">
                                      <p:cBhvr>
                                        <p:cTn id="58" dur="2000"/>
                                        <p:tgtEl>
                                          <p:spTgt spid="10">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wipe(left)">
                                      <p:cBhvr>
                                        <p:cTn id="62" dur="2000"/>
                                        <p:tgtEl>
                                          <p:spTgt spid="10">
                                            <p:txEl>
                                              <p:pRg st="1" end="1"/>
                                            </p:txEl>
                                          </p:spTgt>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0">
                                            <p:txEl>
                                              <p:pRg st="2" end="2"/>
                                            </p:txEl>
                                          </p:spTgt>
                                        </p:tgtEl>
                                        <p:attrNameLst>
                                          <p:attrName>style.visibility</p:attrName>
                                        </p:attrNameLst>
                                      </p:cBhvr>
                                      <p:to>
                                        <p:strVal val="visible"/>
                                      </p:to>
                                    </p:set>
                                    <p:animEffect transition="in" filter="wipe(left)">
                                      <p:cBhvr>
                                        <p:cTn id="66" dur="2000"/>
                                        <p:tgtEl>
                                          <p:spTgt spid="10">
                                            <p:txEl>
                                              <p:pRg st="2" end="2"/>
                                            </p:txEl>
                                          </p:spTgt>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10">
                                            <p:txEl>
                                              <p:pRg st="3" end="3"/>
                                            </p:txEl>
                                          </p:spTgt>
                                        </p:tgtEl>
                                        <p:attrNameLst>
                                          <p:attrName>style.visibility</p:attrName>
                                        </p:attrNameLst>
                                      </p:cBhvr>
                                      <p:to>
                                        <p:strVal val="visible"/>
                                      </p:to>
                                    </p:set>
                                    <p:animEffect transition="in" filter="wipe(left)">
                                      <p:cBhvr>
                                        <p:cTn id="70" dur="2000"/>
                                        <p:tgtEl>
                                          <p:spTgt spid="10">
                                            <p:txEl>
                                              <p:pRg st="3" end="3"/>
                                            </p:txEl>
                                          </p:spTgt>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10">
                                            <p:txEl>
                                              <p:pRg st="4" end="4"/>
                                            </p:txEl>
                                          </p:spTgt>
                                        </p:tgtEl>
                                        <p:attrNameLst>
                                          <p:attrName>style.visibility</p:attrName>
                                        </p:attrNameLst>
                                      </p:cBhvr>
                                      <p:to>
                                        <p:strVal val="visible"/>
                                      </p:to>
                                    </p:set>
                                    <p:animEffect transition="in" filter="wipe(left)">
                                      <p:cBhvr>
                                        <p:cTn id="74" dur="2000"/>
                                        <p:tgtEl>
                                          <p:spTgt spid="10">
                                            <p:txEl>
                                              <p:pRg st="4" end="4"/>
                                            </p:txEl>
                                          </p:spTgt>
                                        </p:tgtEl>
                                      </p:cBhvr>
                                    </p:animEffect>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10">
                                            <p:txEl>
                                              <p:pRg st="5" end="5"/>
                                            </p:txEl>
                                          </p:spTgt>
                                        </p:tgtEl>
                                        <p:attrNameLst>
                                          <p:attrName>style.visibility</p:attrName>
                                        </p:attrNameLst>
                                      </p:cBhvr>
                                      <p:to>
                                        <p:strVal val="visible"/>
                                      </p:to>
                                    </p:set>
                                    <p:animEffect transition="in" filter="wipe(left)">
                                      <p:cBhvr>
                                        <p:cTn id="78"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4" grpId="0" animBg="1"/>
      <p:bldP spid="4" grpId="1" animBg="1"/>
      <p:bldP spid="7" grpId="0" animBg="1"/>
      <p:bldP spid="7" grpId="1" animBg="1"/>
      <p:bldP spid="10" grpId="0" uiExpand="1" build="p" bldLvl="5"/>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Rectangle 2"/>
          <p:cNvSpPr/>
          <p:nvPr/>
        </p:nvSpPr>
        <p:spPr>
          <a:xfrm>
            <a:off x="744259" y="76200"/>
            <a:ext cx="7686720"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chemeClr val="bg1"/>
                </a:solidFill>
                <a:effectLst>
                  <a:glow rad="228600">
                    <a:schemeClr val="tx1">
                      <a:alpha val="40000"/>
                    </a:schemeClr>
                  </a:glow>
                  <a:outerShdw blurRad="50800" algn="tl" rotWithShape="0">
                    <a:srgbClr val="000000"/>
                  </a:outerShdw>
                </a:effectLst>
                <a:latin typeface="Lucida Calligraphy" pitchFamily="66" charset="0"/>
              </a:rPr>
              <a:t>We Have Often Seen The Signs</a:t>
            </a:r>
            <a:endParaRPr lang="en-US" sz="3600" b="1" cap="none" spc="0" dirty="0">
              <a:ln w="17780" cmpd="sng">
                <a:solidFill>
                  <a:srgbClr val="FFFFFF"/>
                </a:solidFill>
                <a:prstDash val="solid"/>
                <a:miter lim="800000"/>
              </a:ln>
              <a:solidFill>
                <a:schemeClr val="bg1"/>
              </a:solidFill>
              <a:effectLst>
                <a:glow rad="228600">
                  <a:schemeClr val="tx1">
                    <a:alpha val="40000"/>
                  </a:schemeClr>
                </a:glow>
                <a:outerShdw blurRad="50800" algn="tl" rotWithShape="0">
                  <a:srgbClr val="000000"/>
                </a:outerShdw>
              </a:effectLst>
              <a:latin typeface="Lucida Calligraphy" pitchFamily="66" charset="0"/>
            </a:endParaRPr>
          </a:p>
        </p:txBody>
      </p:sp>
      <p:sp>
        <p:nvSpPr>
          <p:cNvPr id="4" name="TextBox 3"/>
          <p:cNvSpPr txBox="1"/>
          <p:nvPr/>
        </p:nvSpPr>
        <p:spPr>
          <a:xfrm>
            <a:off x="381000" y="1066800"/>
            <a:ext cx="8305800" cy="5262979"/>
          </a:xfrm>
          <a:prstGeom prst="rect">
            <a:avLst/>
          </a:prstGeom>
          <a:solidFill>
            <a:srgbClr val="FFFFFF">
              <a:alpha val="80000"/>
            </a:srgbClr>
          </a:solidFill>
          <a:effectLst>
            <a:glow rad="228600">
              <a:schemeClr val="tx1">
                <a:alpha val="40000"/>
              </a:schemeClr>
            </a:glow>
            <a:softEdge rad="63500"/>
          </a:effectLst>
        </p:spPr>
        <p:txBody>
          <a:bodyPr wrap="square" rtlCol="0">
            <a:spAutoFit/>
          </a:bodyPr>
          <a:lstStyle/>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Spotty / Inconsistent / Lack of Attendance</a:t>
            </a:r>
          </a:p>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Hurry in and out without talking to others</a:t>
            </a:r>
          </a:p>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Habitually refuse invitations to socialize</a:t>
            </a:r>
          </a:p>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Distancing oneself from others at church</a:t>
            </a:r>
          </a:p>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Lack of interest in Bible classes</a:t>
            </a:r>
          </a:p>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Unwillingness to make spiritual choices</a:t>
            </a:r>
          </a:p>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Comes forward often and confesses sins</a:t>
            </a:r>
          </a:p>
        </p:txBody>
      </p:sp>
    </p:spTree>
    <p:extLst>
      <p:ext uri="{BB962C8B-B14F-4D97-AF65-F5344CB8AC3E}">
        <p14:creationId xmlns:p14="http://schemas.microsoft.com/office/powerpoint/2010/main" val="1818687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up)">
                                      <p:cBhvr>
                                        <p:cTn id="12" dur="2000"/>
                                        <p:tgtEl>
                                          <p:spTgt spid="4">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20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20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left)">
                                      <p:cBhvr>
                                        <p:cTn id="41" dur="20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ipe(left)">
                                      <p:cBhvr>
                                        <p:cTn id="46"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429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4800600" y="76200"/>
            <a:ext cx="4116833"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effectLst/>
              </a:rPr>
              <a:t>Ezekiel 34:1-6</a:t>
            </a:r>
            <a:endParaRPr lang="en-US" sz="5400" b="1" cap="none" spc="0" dirty="0">
              <a:ln w="10541" cmpd="sng">
                <a:solidFill>
                  <a:srgbClr val="7D7D7D">
                    <a:tint val="100000"/>
                    <a:shade val="100000"/>
                    <a:satMod val="110000"/>
                  </a:srgbClr>
                </a:solidFill>
                <a:prstDash val="solid"/>
              </a:ln>
              <a:effectLst/>
            </a:endParaRPr>
          </a:p>
        </p:txBody>
      </p:sp>
      <p:sp>
        <p:nvSpPr>
          <p:cNvPr id="4" name="TextBox 3"/>
          <p:cNvSpPr txBox="1"/>
          <p:nvPr/>
        </p:nvSpPr>
        <p:spPr>
          <a:xfrm>
            <a:off x="76200" y="4168676"/>
            <a:ext cx="8991600" cy="2308324"/>
          </a:xfrm>
          <a:prstGeom prst="rect">
            <a:avLst/>
          </a:prstGeom>
          <a:solidFill>
            <a:srgbClr val="FFFFFF">
              <a:alpha val="74902"/>
            </a:srgbClr>
          </a:solidFill>
        </p:spPr>
        <p:txBody>
          <a:bodyPr wrap="square" rtlCol="0">
            <a:spAutoFit/>
          </a:bodyPr>
          <a:lstStyle/>
          <a:p>
            <a:r>
              <a:rPr lang="en-US" b="1" dirty="0">
                <a:effectLst>
                  <a:outerShdw blurRad="38100" dist="38100" dir="2700000" algn="tl">
                    <a:srgbClr val="000000">
                      <a:alpha val="43137"/>
                    </a:srgbClr>
                  </a:outerShdw>
                </a:effectLst>
                <a:latin typeface="Arial" pitchFamily="34" charset="0"/>
                <a:cs typeface="Arial" pitchFamily="34" charset="0"/>
              </a:rPr>
              <a:t>What man of you, having a hundred sheep, if he loses one of them, does not leave the ninety-nine in the wilderness, and go after the one which is lost until he finds it? </a:t>
            </a:r>
            <a:r>
              <a:rPr lang="en-US" b="1" dirty="0" smtClean="0">
                <a:effectLst>
                  <a:outerShdw blurRad="38100" dist="38100" dir="2700000" algn="tl">
                    <a:srgbClr val="000000">
                      <a:alpha val="43137"/>
                    </a:srgbClr>
                  </a:outerShdw>
                </a:effectLst>
                <a:latin typeface="Arial" pitchFamily="34" charset="0"/>
                <a:cs typeface="Arial" pitchFamily="34" charset="0"/>
              </a:rPr>
              <a:t>And </a:t>
            </a:r>
            <a:r>
              <a:rPr lang="en-US" b="1" dirty="0">
                <a:effectLst>
                  <a:outerShdw blurRad="38100" dist="38100" dir="2700000" algn="tl">
                    <a:srgbClr val="000000">
                      <a:alpha val="43137"/>
                    </a:srgbClr>
                  </a:outerShdw>
                </a:effectLst>
                <a:latin typeface="Arial" pitchFamily="34" charset="0"/>
                <a:cs typeface="Arial" pitchFamily="34" charset="0"/>
              </a:rPr>
              <a:t>when he has found it, he lays it on his shoulders, rejoicing. </a:t>
            </a:r>
            <a:r>
              <a:rPr lang="en-US" b="1" dirty="0" smtClean="0">
                <a:effectLst>
                  <a:outerShdw blurRad="38100" dist="38100" dir="2700000" algn="tl">
                    <a:srgbClr val="000000">
                      <a:alpha val="43137"/>
                    </a:srgbClr>
                  </a:outerShdw>
                </a:effectLst>
                <a:latin typeface="Arial" pitchFamily="34" charset="0"/>
                <a:cs typeface="Arial" pitchFamily="34" charset="0"/>
              </a:rPr>
              <a:t>And </a:t>
            </a:r>
            <a:r>
              <a:rPr lang="en-US" b="1" dirty="0">
                <a:effectLst>
                  <a:outerShdw blurRad="38100" dist="38100" dir="2700000" algn="tl">
                    <a:srgbClr val="000000">
                      <a:alpha val="43137"/>
                    </a:srgbClr>
                  </a:outerShdw>
                </a:effectLst>
                <a:latin typeface="Arial" pitchFamily="34" charset="0"/>
                <a:cs typeface="Arial" pitchFamily="34" charset="0"/>
              </a:rPr>
              <a:t>when he comes home, he calls together his friends and neighbors, saying to them, </a:t>
            </a:r>
            <a:r>
              <a:rPr lang="en-US" b="1" dirty="0" smtClean="0">
                <a:effectLst>
                  <a:outerShdw blurRad="38100" dist="38100" dir="2700000" algn="tl">
                    <a:srgbClr val="000000">
                      <a:alpha val="43137"/>
                    </a:srgbClr>
                  </a:outerShdw>
                </a:effectLst>
                <a:latin typeface="Arial" pitchFamily="34" charset="0"/>
                <a:cs typeface="Arial" pitchFamily="34" charset="0"/>
              </a:rPr>
              <a:t>rejoice </a:t>
            </a:r>
            <a:r>
              <a:rPr lang="en-US" b="1" dirty="0">
                <a:effectLst>
                  <a:outerShdw blurRad="38100" dist="38100" dir="2700000" algn="tl">
                    <a:srgbClr val="000000">
                      <a:alpha val="43137"/>
                    </a:srgbClr>
                  </a:outerShdw>
                </a:effectLst>
                <a:latin typeface="Arial" pitchFamily="34" charset="0"/>
                <a:cs typeface="Arial" pitchFamily="34" charset="0"/>
              </a:rPr>
              <a:t>with me, for I have found my sheep which was </a:t>
            </a:r>
            <a:r>
              <a:rPr lang="en-US" b="1" dirty="0" smtClean="0">
                <a:effectLst>
                  <a:outerShdw blurRad="38100" dist="38100" dir="2700000" algn="tl">
                    <a:srgbClr val="000000">
                      <a:alpha val="43137"/>
                    </a:srgbClr>
                  </a:outerShdw>
                </a:effectLst>
                <a:latin typeface="Arial" pitchFamily="34" charset="0"/>
                <a:cs typeface="Arial" pitchFamily="34" charset="0"/>
              </a:rPr>
              <a:t>lost! </a:t>
            </a:r>
            <a:r>
              <a:rPr lang="en-US" b="1" dirty="0">
                <a:effectLst>
                  <a:outerShdw blurRad="38100" dist="38100" dir="2700000" algn="tl">
                    <a:srgbClr val="000000">
                      <a:alpha val="43137"/>
                    </a:srgbClr>
                  </a:outerShdw>
                </a:effectLst>
                <a:latin typeface="Arial" pitchFamily="34" charset="0"/>
                <a:cs typeface="Arial" pitchFamily="34" charset="0"/>
              </a:rPr>
              <a:t>I say to you that likewise there will be more joy in heaven over one sinner who repents than over ninety-nine just persons who need no repentance</a:t>
            </a:r>
            <a:r>
              <a:rPr lang="en-US" b="1" dirty="0" smtClean="0">
                <a:effectLst>
                  <a:outerShdw blurRad="38100" dist="38100" dir="2700000" algn="tl">
                    <a:srgbClr val="000000">
                      <a:alpha val="43137"/>
                    </a:srgbClr>
                  </a:outerShdw>
                </a:effectLst>
                <a:latin typeface="Arial" pitchFamily="34" charset="0"/>
                <a:cs typeface="Arial" pitchFamily="34" charset="0"/>
              </a:rPr>
              <a:t>.</a:t>
            </a:r>
          </a:p>
          <a:p>
            <a:pPr algn="ctr"/>
            <a:r>
              <a:rPr lang="en-US" b="1" dirty="0" smtClean="0">
                <a:effectLst>
                  <a:outerShdw blurRad="38100" dist="38100" dir="2700000" algn="tl">
                    <a:srgbClr val="000000">
                      <a:alpha val="43137"/>
                    </a:srgbClr>
                  </a:outerShdw>
                </a:effectLst>
                <a:latin typeface="Arial" pitchFamily="34" charset="0"/>
                <a:cs typeface="Arial" pitchFamily="34" charset="0"/>
              </a:rPr>
              <a:t>(Luke 15:4-7)</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2590800" y="5322838"/>
            <a:ext cx="4648200" cy="3159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6904" y="0"/>
            <a:ext cx="9170905" cy="6858000"/>
            <a:chOff x="-26904" y="0"/>
            <a:chExt cx="9170905" cy="685800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0137" r="3977"/>
            <a:stretch/>
          </p:blipFill>
          <p:spPr>
            <a:xfrm>
              <a:off x="-26904" y="0"/>
              <a:ext cx="9170905" cy="6858000"/>
            </a:xfrm>
            <a:prstGeom prst="rect">
              <a:avLst/>
            </a:prstGeom>
          </p:spPr>
        </p:pic>
        <p:sp>
          <p:nvSpPr>
            <p:cNvPr id="11" name="TextBox 10"/>
            <p:cNvSpPr txBox="1"/>
            <p:nvPr/>
          </p:nvSpPr>
          <p:spPr>
            <a:xfrm>
              <a:off x="152400" y="228600"/>
              <a:ext cx="4114800" cy="6217087"/>
            </a:xfrm>
            <a:prstGeom prst="rect">
              <a:avLst/>
            </a:prstGeom>
            <a:noFill/>
          </p:spPr>
          <p:txBody>
            <a:bodyPr wrap="square" rtlCol="0">
              <a:spAutoFit/>
            </a:bodyPr>
            <a:lstStyle/>
            <a:p>
              <a:r>
                <a:rPr lang="en-US" sz="2000" b="1" dirty="0" smtClean="0">
                  <a:solidFill>
                    <a:schemeClr val="bg1"/>
                  </a:solidFill>
                  <a:latin typeface="Arial" pitchFamily="34" charset="0"/>
                  <a:cs typeface="Arial" pitchFamily="34" charset="0"/>
                </a:rPr>
                <a:t>So </a:t>
              </a:r>
              <a:r>
                <a:rPr lang="en-US" sz="2000" b="1" dirty="0">
                  <a:solidFill>
                    <a:schemeClr val="bg1"/>
                  </a:solidFill>
                  <a:latin typeface="Arial" pitchFamily="34" charset="0"/>
                  <a:cs typeface="Arial" pitchFamily="34" charset="0"/>
                </a:rPr>
                <a:t>he went to him and bandaged his wounds, pouring on oil and wine; and he set him on his own animal, brought him to an inn, and took care of him. </a:t>
              </a:r>
              <a:r>
                <a:rPr lang="en-US" sz="2000" b="1" baseline="30000" dirty="0" smtClean="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On the next day, when he departed</a:t>
              </a:r>
              <a:r>
                <a:rPr lang="en-US" sz="2000" b="1" dirty="0" smtClean="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he took out two denarii, gave them to the innkeeper, and said to him, t</a:t>
              </a:r>
              <a:r>
                <a:rPr lang="en-US" sz="2000" b="1" dirty="0" smtClean="0">
                  <a:solidFill>
                    <a:schemeClr val="bg1"/>
                  </a:solidFill>
                  <a:latin typeface="Arial" pitchFamily="34" charset="0"/>
                  <a:cs typeface="Arial" pitchFamily="34" charset="0"/>
                </a:rPr>
                <a:t>ake </a:t>
              </a:r>
              <a:r>
                <a:rPr lang="en-US" sz="2000" b="1" dirty="0">
                  <a:solidFill>
                    <a:schemeClr val="bg1"/>
                  </a:solidFill>
                  <a:latin typeface="Arial" pitchFamily="34" charset="0"/>
                  <a:cs typeface="Arial" pitchFamily="34" charset="0"/>
                </a:rPr>
                <a:t>care of him; and whatever more you spend, when I come again, I will repay </a:t>
              </a:r>
              <a:r>
                <a:rPr lang="en-US" sz="2000" b="1" dirty="0" smtClean="0">
                  <a:solidFill>
                    <a:schemeClr val="bg1"/>
                  </a:solidFill>
                  <a:latin typeface="Arial" pitchFamily="34" charset="0"/>
                  <a:cs typeface="Arial" pitchFamily="34" charset="0"/>
                </a:rPr>
                <a:t>you.</a:t>
              </a:r>
              <a:r>
                <a:rPr lang="en-US" sz="2000" b="1" baseline="30000" dirty="0" smtClean="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So which of these three do you think was neighbor to him who fell among the thieves</a:t>
              </a:r>
              <a:r>
                <a:rPr lang="en-US" sz="2000" b="1" dirty="0" smtClean="0">
                  <a:solidFill>
                    <a:schemeClr val="bg1"/>
                  </a:solidFill>
                  <a:latin typeface="Arial" pitchFamily="34" charset="0"/>
                  <a:cs typeface="Arial" pitchFamily="34" charset="0"/>
                </a:rPr>
                <a:t>? </a:t>
              </a:r>
              <a:r>
                <a:rPr lang="en-US" sz="2000" b="1" baseline="30000" dirty="0" smtClean="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And he said, h</a:t>
              </a:r>
              <a:r>
                <a:rPr lang="en-US" sz="2000" b="1" dirty="0" smtClean="0">
                  <a:solidFill>
                    <a:schemeClr val="bg1"/>
                  </a:solidFill>
                  <a:latin typeface="Arial" pitchFamily="34" charset="0"/>
                  <a:cs typeface="Arial" pitchFamily="34" charset="0"/>
                </a:rPr>
                <a:t>e </a:t>
              </a:r>
              <a:r>
                <a:rPr lang="en-US" sz="2000" b="1" dirty="0">
                  <a:solidFill>
                    <a:schemeClr val="bg1"/>
                  </a:solidFill>
                  <a:latin typeface="Arial" pitchFamily="34" charset="0"/>
                  <a:cs typeface="Arial" pitchFamily="34" charset="0"/>
                </a:rPr>
                <a:t>who showed mercy on him</a:t>
              </a:r>
              <a:r>
                <a:rPr lang="en-US" sz="2000" b="1" dirty="0" smtClean="0">
                  <a:solidFill>
                    <a:schemeClr val="bg1"/>
                  </a:solidFill>
                  <a:latin typeface="Arial" pitchFamily="34" charset="0"/>
                  <a:cs typeface="Arial" pitchFamily="34" charset="0"/>
                </a:rPr>
                <a:t>. Then </a:t>
              </a:r>
              <a:r>
                <a:rPr lang="en-US" sz="2000" b="1" dirty="0">
                  <a:solidFill>
                    <a:schemeClr val="bg1"/>
                  </a:solidFill>
                  <a:latin typeface="Arial" pitchFamily="34" charset="0"/>
                  <a:cs typeface="Arial" pitchFamily="34" charset="0"/>
                </a:rPr>
                <a:t>Jesus said to him, g</a:t>
              </a:r>
              <a:r>
                <a:rPr lang="en-US" sz="2000" b="1" dirty="0" smtClean="0">
                  <a:solidFill>
                    <a:schemeClr val="bg1"/>
                  </a:solidFill>
                  <a:latin typeface="Arial" pitchFamily="34" charset="0"/>
                  <a:cs typeface="Arial" pitchFamily="34" charset="0"/>
                </a:rPr>
                <a:t>o </a:t>
              </a:r>
              <a:r>
                <a:rPr lang="en-US" sz="2000" b="1" dirty="0">
                  <a:solidFill>
                    <a:schemeClr val="bg1"/>
                  </a:solidFill>
                  <a:latin typeface="Arial" pitchFamily="34" charset="0"/>
                  <a:cs typeface="Arial" pitchFamily="34" charset="0"/>
                </a:rPr>
                <a:t>and do likewise</a:t>
              </a:r>
              <a:r>
                <a:rPr lang="en-US" sz="2000" b="1" dirty="0" smtClean="0">
                  <a:solidFill>
                    <a:schemeClr val="bg1"/>
                  </a:solidFill>
                  <a:latin typeface="Arial" pitchFamily="34" charset="0"/>
                  <a:cs typeface="Arial" pitchFamily="34" charset="0"/>
                </a:rPr>
                <a:t>.</a:t>
              </a:r>
            </a:p>
            <a:p>
              <a:pPr algn="ctr"/>
              <a:r>
                <a:rPr lang="en-US" sz="2000" b="1" dirty="0" smtClean="0">
                  <a:solidFill>
                    <a:schemeClr val="bg1"/>
                  </a:solidFill>
                  <a:latin typeface="Arial" pitchFamily="34" charset="0"/>
                  <a:cs typeface="Arial" pitchFamily="34" charset="0"/>
                </a:rPr>
                <a:t>(Luke 10:34-37)</a:t>
              </a:r>
              <a:endParaRPr lang="en-US" sz="2000" b="1" dirty="0">
                <a:solidFill>
                  <a:schemeClr val="bg1"/>
                </a:solidFill>
                <a:latin typeface="Arial" pitchFamily="34" charset="0"/>
                <a:cs typeface="Arial" pitchFamily="34" charset="0"/>
              </a:endParaRPr>
            </a:p>
            <a:p>
              <a:endParaRPr lang="en-US" b="1" dirty="0">
                <a:solidFill>
                  <a:schemeClr val="bg1"/>
                </a:solidFill>
                <a:latin typeface="Arial" pitchFamily="34" charset="0"/>
                <a:cs typeface="Arial" pitchFamily="34" charset="0"/>
              </a:endParaRPr>
            </a:p>
          </p:txBody>
        </p:sp>
      </p:grpSp>
      <p:grpSp>
        <p:nvGrpSpPr>
          <p:cNvPr id="12" name="Group 11"/>
          <p:cNvGrpSpPr/>
          <p:nvPr/>
        </p:nvGrpSpPr>
        <p:grpSpPr>
          <a:xfrm>
            <a:off x="0" y="-1"/>
            <a:ext cx="9144000" cy="6858001"/>
            <a:chOff x="0" y="-1"/>
            <a:chExt cx="9144000" cy="6858001"/>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302"/>
            <a:stretch/>
          </p:blipFill>
          <p:spPr>
            <a:xfrm>
              <a:off x="0" y="-1"/>
              <a:ext cx="9144000" cy="6858001"/>
            </a:xfrm>
            <a:prstGeom prst="rect">
              <a:avLst/>
            </a:prstGeom>
          </p:spPr>
        </p:pic>
        <p:sp>
          <p:nvSpPr>
            <p:cNvPr id="14" name="TextBox 13"/>
            <p:cNvSpPr txBox="1"/>
            <p:nvPr/>
          </p:nvSpPr>
          <p:spPr>
            <a:xfrm>
              <a:off x="5575610" y="3962400"/>
              <a:ext cx="3352800" cy="2308324"/>
            </a:xfrm>
            <a:prstGeom prst="rect">
              <a:avLst/>
            </a:prstGeom>
            <a:solidFill>
              <a:srgbClr val="000000">
                <a:alpha val="74902"/>
              </a:srgbClr>
            </a:solidFill>
          </p:spPr>
          <p:txBody>
            <a:bodyPr wrap="square" rtlCol="0">
              <a:spAutoFit/>
            </a:bodyPr>
            <a:lstStyle/>
            <a:p>
              <a:r>
                <a:rPr lang="en-US" b="1" dirty="0">
                  <a:solidFill>
                    <a:schemeClr val="bg1"/>
                  </a:solidFill>
                  <a:latin typeface="Arial" pitchFamily="34" charset="0"/>
                  <a:cs typeface="Arial" pitchFamily="34" charset="0"/>
                </a:rPr>
                <a:t>So which of these three do you think was neighbor to him who fell among the thieves? </a:t>
              </a:r>
              <a:r>
                <a:rPr lang="en-US" b="1" baseline="30000" dirty="0">
                  <a:solidFill>
                    <a:schemeClr val="bg1"/>
                  </a:solidFill>
                  <a:latin typeface="Arial" pitchFamily="34" charset="0"/>
                  <a:cs typeface="Arial" pitchFamily="34" charset="0"/>
                </a:rPr>
                <a:t> </a:t>
              </a:r>
              <a:r>
                <a:rPr lang="en-US" b="1" dirty="0">
                  <a:solidFill>
                    <a:schemeClr val="bg1"/>
                  </a:solidFill>
                  <a:latin typeface="Arial" pitchFamily="34" charset="0"/>
                  <a:cs typeface="Arial" pitchFamily="34" charset="0"/>
                </a:rPr>
                <a:t>And he said, he who showed mercy on him. Then Jesus said to him, go and do likewise.</a:t>
              </a:r>
            </a:p>
            <a:p>
              <a:pPr algn="ctr"/>
              <a:r>
                <a:rPr lang="en-US" b="1" dirty="0">
                  <a:solidFill>
                    <a:schemeClr val="bg1"/>
                  </a:solidFill>
                  <a:latin typeface="Arial" pitchFamily="34" charset="0"/>
                  <a:cs typeface="Arial" pitchFamily="34" charset="0"/>
                </a:rPr>
                <a:t>(Luke 10:34-37</a:t>
              </a: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grpSp>
      <p:grpSp>
        <p:nvGrpSpPr>
          <p:cNvPr id="15" name="Group 14"/>
          <p:cNvGrpSpPr/>
          <p:nvPr/>
        </p:nvGrpSpPr>
        <p:grpSpPr>
          <a:xfrm>
            <a:off x="-1" y="0"/>
            <a:ext cx="9144001" cy="6888234"/>
            <a:chOff x="-1" y="0"/>
            <a:chExt cx="9144001" cy="6888234"/>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356" t="1463" r="5652" b="3577"/>
            <a:stretch/>
          </p:blipFill>
          <p:spPr>
            <a:xfrm>
              <a:off x="-1" y="0"/>
              <a:ext cx="9144001" cy="6888234"/>
            </a:xfrm>
            <a:prstGeom prst="rect">
              <a:avLst/>
            </a:prstGeom>
          </p:spPr>
        </p:pic>
        <p:sp>
          <p:nvSpPr>
            <p:cNvPr id="17" name="TextBox 16"/>
            <p:cNvSpPr txBox="1"/>
            <p:nvPr/>
          </p:nvSpPr>
          <p:spPr>
            <a:xfrm>
              <a:off x="5575610" y="3962400"/>
              <a:ext cx="3352800" cy="2308324"/>
            </a:xfrm>
            <a:prstGeom prst="rect">
              <a:avLst/>
            </a:prstGeom>
            <a:solidFill>
              <a:srgbClr val="000000">
                <a:alpha val="74902"/>
              </a:srgbClr>
            </a:solidFill>
          </p:spPr>
          <p:txBody>
            <a:bodyPr wrap="square" rtlCol="0">
              <a:spAutoFit/>
            </a:bodyPr>
            <a:lstStyle/>
            <a:p>
              <a:r>
                <a:rPr lang="en-US" b="1" dirty="0">
                  <a:solidFill>
                    <a:schemeClr val="bg1"/>
                  </a:solidFill>
                  <a:latin typeface="Arial" pitchFamily="34" charset="0"/>
                  <a:cs typeface="Arial" pitchFamily="34" charset="0"/>
                </a:rPr>
                <a:t>So which of these three do you think was neighbor to him who fell among the thieves? </a:t>
              </a:r>
              <a:r>
                <a:rPr lang="en-US" b="1" baseline="30000" dirty="0">
                  <a:solidFill>
                    <a:schemeClr val="bg1"/>
                  </a:solidFill>
                  <a:latin typeface="Arial" pitchFamily="34" charset="0"/>
                  <a:cs typeface="Arial" pitchFamily="34" charset="0"/>
                </a:rPr>
                <a:t> </a:t>
              </a:r>
              <a:r>
                <a:rPr lang="en-US" b="1" dirty="0">
                  <a:solidFill>
                    <a:schemeClr val="bg1"/>
                  </a:solidFill>
                  <a:latin typeface="Arial" pitchFamily="34" charset="0"/>
                  <a:cs typeface="Arial" pitchFamily="34" charset="0"/>
                </a:rPr>
                <a:t>And he said, he who showed mercy on him. Then Jesus said to him, go and do likewise.</a:t>
              </a:r>
            </a:p>
            <a:p>
              <a:pPr algn="ctr"/>
              <a:r>
                <a:rPr lang="en-US" b="1" dirty="0">
                  <a:solidFill>
                    <a:schemeClr val="bg1"/>
                  </a:solidFill>
                  <a:latin typeface="Arial" pitchFamily="34" charset="0"/>
                  <a:cs typeface="Arial" pitchFamily="34" charset="0"/>
                </a:rPr>
                <a:t>(Luke 10:34-37</a:t>
              </a: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grpSp>
      <p:grpSp>
        <p:nvGrpSpPr>
          <p:cNvPr id="18" name="Group 17"/>
          <p:cNvGrpSpPr/>
          <p:nvPr/>
        </p:nvGrpSpPr>
        <p:grpSpPr>
          <a:xfrm>
            <a:off x="0" y="-37172"/>
            <a:ext cx="9144000" cy="6895171"/>
            <a:chOff x="0" y="-37172"/>
            <a:chExt cx="9144000" cy="6895171"/>
          </a:xfrm>
        </p:grpSpPr>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8161" r="7243"/>
            <a:stretch/>
          </p:blipFill>
          <p:spPr>
            <a:xfrm>
              <a:off x="0" y="-37172"/>
              <a:ext cx="9144000" cy="6895171"/>
            </a:xfrm>
            <a:prstGeom prst="rect">
              <a:avLst/>
            </a:prstGeom>
          </p:spPr>
        </p:pic>
        <p:sp>
          <p:nvSpPr>
            <p:cNvPr id="20" name="TextBox 19"/>
            <p:cNvSpPr txBox="1"/>
            <p:nvPr/>
          </p:nvSpPr>
          <p:spPr>
            <a:xfrm>
              <a:off x="5575610" y="3962400"/>
              <a:ext cx="3352800" cy="2308324"/>
            </a:xfrm>
            <a:prstGeom prst="rect">
              <a:avLst/>
            </a:prstGeom>
            <a:solidFill>
              <a:schemeClr val="bg1">
                <a:alpha val="74902"/>
              </a:schemeClr>
            </a:solidFill>
          </p:spPr>
          <p:txBody>
            <a:bodyPr wrap="square" rtlCol="0">
              <a:spAutoFit/>
            </a:bodyPr>
            <a:lstStyle/>
            <a:p>
              <a:r>
                <a:rPr lang="en-US" b="1" dirty="0">
                  <a:latin typeface="Arial" pitchFamily="34" charset="0"/>
                  <a:cs typeface="Arial" pitchFamily="34" charset="0"/>
                </a:rPr>
                <a:t>So which of these three do you think was neighbor to him who fell among the thieves? </a:t>
              </a:r>
              <a:r>
                <a:rPr lang="en-US" b="1" baseline="30000" dirty="0">
                  <a:latin typeface="Arial" pitchFamily="34" charset="0"/>
                  <a:cs typeface="Arial" pitchFamily="34" charset="0"/>
                </a:rPr>
                <a:t> </a:t>
              </a:r>
              <a:r>
                <a:rPr lang="en-US" b="1" dirty="0">
                  <a:latin typeface="Arial" pitchFamily="34" charset="0"/>
                  <a:cs typeface="Arial" pitchFamily="34" charset="0"/>
                </a:rPr>
                <a:t>And he said, he who showed mercy on him. Then Jesus said to him, go and do likewise.</a:t>
              </a:r>
            </a:p>
            <a:p>
              <a:pPr algn="ctr"/>
              <a:r>
                <a:rPr lang="en-US" b="1" dirty="0">
                  <a:latin typeface="Arial" pitchFamily="34" charset="0"/>
                  <a:cs typeface="Arial" pitchFamily="34" charset="0"/>
                </a:rPr>
                <a:t>(Luke 10:34-37</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grpSp>
    </p:spTree>
    <p:extLst>
      <p:ext uri="{BB962C8B-B14F-4D97-AF65-F5344CB8AC3E}">
        <p14:creationId xmlns:p14="http://schemas.microsoft.com/office/powerpoint/2010/main" val="2161499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39864" y="76200"/>
            <a:ext cx="4695516" cy="646331"/>
          </a:xfrm>
          <a:prstGeom prst="rect">
            <a:avLst/>
          </a:prstGeom>
          <a:noFill/>
        </p:spPr>
        <p:txBody>
          <a:bodyPr wrap="none" lIns="91440" tIns="45720" rIns="91440" bIns="45720">
            <a:spAutoFit/>
          </a:bodyPr>
          <a:lstStyle/>
          <a:p>
            <a:pPr algn="ctr"/>
            <a:r>
              <a:rPr lang="en-US" sz="3600" b="1" cap="none" spc="0" dirty="0" smtClean="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rPr>
              <a:t>What Can We Do?</a:t>
            </a:r>
            <a:endParaRPr lang="en-US" sz="3600" b="1" cap="none" spc="0" dirty="0">
              <a:ln w="17780" cmpd="sng">
                <a:solidFill>
                  <a:schemeClr val="tx1"/>
                </a:solidFill>
                <a:prstDash val="solid"/>
                <a:miter lim="800000"/>
              </a:ln>
              <a:effectLst>
                <a:glow rad="228600">
                  <a:schemeClr val="bg1">
                    <a:alpha val="40000"/>
                  </a:schemeClr>
                </a:glow>
                <a:outerShdw blurRad="50800" algn="tl" rotWithShape="0">
                  <a:srgbClr val="000000"/>
                </a:outerShdw>
              </a:effectLst>
              <a:latin typeface="Lucida Calligraphy" pitchFamily="66" charset="0"/>
            </a:endParaRPr>
          </a:p>
        </p:txBody>
      </p:sp>
      <p:sp>
        <p:nvSpPr>
          <p:cNvPr id="5" name="TextBox 4"/>
          <p:cNvSpPr txBox="1"/>
          <p:nvPr/>
        </p:nvSpPr>
        <p:spPr>
          <a:xfrm>
            <a:off x="152400" y="595378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Admit That Restoration Is Possible And Preferred (Gal 6:1)</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52400" y="5410200"/>
            <a:ext cx="8839200" cy="523220"/>
          </a:xfrm>
          <a:prstGeom prst="rect">
            <a:avLst/>
          </a:prstGeom>
          <a:blipFill>
            <a:blip r:embed="rId4"/>
            <a:tile tx="0" ty="0" sx="100000" sy="100000" flip="none" algn="tl"/>
          </a:blipFill>
          <a:ln w="28575">
            <a:solidFill>
              <a:srgbClr val="000000"/>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Do So While Always Evaluating Your Own Life (Gal 6:1)</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8585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1433</Words>
  <Application>Microsoft Office PowerPoint</Application>
  <PresentationFormat>On-screen Show (4:3)</PresentationFormat>
  <Paragraphs>110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Chiller</vt:lpstr>
      <vt:lpstr>Calibri</vt:lpstr>
      <vt:lpstr>Times New Roman</vt:lpstr>
      <vt:lpstr>Monotype Corsiva</vt:lpstr>
      <vt:lpstr>Lucida Calligraphy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34</cp:revision>
  <dcterms:created xsi:type="dcterms:W3CDTF">2013-02-25T13:59:23Z</dcterms:created>
  <dcterms:modified xsi:type="dcterms:W3CDTF">2013-03-03T21:12:32Z</dcterms:modified>
</cp:coreProperties>
</file>