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65" r:id="rId4"/>
    <p:sldId id="264" r:id="rId5"/>
    <p:sldId id="261" r:id="rId6"/>
    <p:sldId id="258" r:id="rId7"/>
    <p:sldId id="259" r:id="rId8"/>
    <p:sldId id="260" r:id="rId9"/>
    <p:sldId id="262" r:id="rId10"/>
    <p:sldId id="263" r:id="rId11"/>
  </p:sldIdLst>
  <p:sldSz cx="9144000" cy="6858000" type="screen4x3"/>
  <p:notesSz cx="6858000" cy="9144000"/>
  <p:embeddedFontLst>
    <p:embeddedFont>
      <p:font typeface="Monotype Corsiva" pitchFamily="66" charset="0"/>
      <p:italic r:id="rId13"/>
    </p:embeddedFont>
    <p:embeddedFont>
      <p:font typeface="Lucida Calligraphy" pitchFamily="66" charset="0"/>
      <p:regular r:id="rId14"/>
    </p:embeddedFont>
    <p:embeddedFont>
      <p:font typeface="Harrington" pitchFamily="82" charset="0"/>
      <p:regular r:id="rId15"/>
    </p:embeddedFon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DD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C6DC7-1BD7-451C-8E8A-4D33DAAFC372}" type="datetimeFigureOut">
              <a:rPr lang="en-US" smtClean="0"/>
              <a:t>8/18/2013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19F99-7156-4BA6-9F72-A7B210C33BC2}" type="slidenum">
              <a:rPr lang="en-US" smtClean="0"/>
              <a:t>‹#›</a:t>
            </a:fld>
            <a:endParaRPr lang="en-US"/>
          </a:p>
        </p:txBody>
      </p:sp>
    </p:spTree>
    <p:extLst>
      <p:ext uri="{BB962C8B-B14F-4D97-AF65-F5344CB8AC3E}">
        <p14:creationId xmlns:p14="http://schemas.microsoft.com/office/powerpoint/2010/main" val="127467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19F99-7156-4BA6-9F72-A7B210C33BC2}" type="slidenum">
              <a:rPr lang="en-US" smtClean="0"/>
              <a:t>1</a:t>
            </a:fld>
            <a:endParaRPr lang="en-US"/>
          </a:p>
        </p:txBody>
      </p:sp>
    </p:spTree>
    <p:extLst>
      <p:ext uri="{BB962C8B-B14F-4D97-AF65-F5344CB8AC3E}">
        <p14:creationId xmlns:p14="http://schemas.microsoft.com/office/powerpoint/2010/main" val="352210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19F99-7156-4BA6-9F72-A7B210C33BC2}" type="slidenum">
              <a:rPr lang="en-US" smtClean="0"/>
              <a:t>10</a:t>
            </a:fld>
            <a:endParaRPr lang="en-US"/>
          </a:p>
        </p:txBody>
      </p:sp>
    </p:spTree>
    <p:extLst>
      <p:ext uri="{BB962C8B-B14F-4D97-AF65-F5344CB8AC3E}">
        <p14:creationId xmlns:p14="http://schemas.microsoft.com/office/powerpoint/2010/main" val="317086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19F99-7156-4BA6-9F72-A7B210C33BC2}" type="slidenum">
              <a:rPr lang="en-US" smtClean="0"/>
              <a:t>2</a:t>
            </a:fld>
            <a:endParaRPr lang="en-US"/>
          </a:p>
        </p:txBody>
      </p:sp>
    </p:spTree>
    <p:extLst>
      <p:ext uri="{BB962C8B-B14F-4D97-AF65-F5344CB8AC3E}">
        <p14:creationId xmlns:p14="http://schemas.microsoft.com/office/powerpoint/2010/main" val="271057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19F99-7156-4BA6-9F72-A7B210C33BC2}" type="slidenum">
              <a:rPr lang="en-US" smtClean="0"/>
              <a:t>3</a:t>
            </a:fld>
            <a:endParaRPr lang="en-US"/>
          </a:p>
        </p:txBody>
      </p:sp>
    </p:spTree>
    <p:extLst>
      <p:ext uri="{BB962C8B-B14F-4D97-AF65-F5344CB8AC3E}">
        <p14:creationId xmlns:p14="http://schemas.microsoft.com/office/powerpoint/2010/main" val="4173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19F99-7156-4BA6-9F72-A7B210C33BC2}" type="slidenum">
              <a:rPr lang="en-US" smtClean="0"/>
              <a:t>4</a:t>
            </a:fld>
            <a:endParaRPr lang="en-US"/>
          </a:p>
        </p:txBody>
      </p:sp>
    </p:spTree>
    <p:extLst>
      <p:ext uri="{BB962C8B-B14F-4D97-AF65-F5344CB8AC3E}">
        <p14:creationId xmlns:p14="http://schemas.microsoft.com/office/powerpoint/2010/main" val="10036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19F99-7156-4BA6-9F72-A7B210C33BC2}" type="slidenum">
              <a:rPr lang="en-US" smtClean="0"/>
              <a:t>5</a:t>
            </a:fld>
            <a:endParaRPr lang="en-US"/>
          </a:p>
        </p:txBody>
      </p:sp>
    </p:spTree>
    <p:extLst>
      <p:ext uri="{BB962C8B-B14F-4D97-AF65-F5344CB8AC3E}">
        <p14:creationId xmlns:p14="http://schemas.microsoft.com/office/powerpoint/2010/main" val="184264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19F99-7156-4BA6-9F72-A7B210C33BC2}" type="slidenum">
              <a:rPr lang="en-US" smtClean="0"/>
              <a:t>6</a:t>
            </a:fld>
            <a:endParaRPr lang="en-US"/>
          </a:p>
        </p:txBody>
      </p:sp>
    </p:spTree>
    <p:extLst>
      <p:ext uri="{BB962C8B-B14F-4D97-AF65-F5344CB8AC3E}">
        <p14:creationId xmlns:p14="http://schemas.microsoft.com/office/powerpoint/2010/main" val="149592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19F99-7156-4BA6-9F72-A7B210C33BC2}" type="slidenum">
              <a:rPr lang="en-US" smtClean="0"/>
              <a:t>7</a:t>
            </a:fld>
            <a:endParaRPr lang="en-US"/>
          </a:p>
        </p:txBody>
      </p:sp>
    </p:spTree>
    <p:extLst>
      <p:ext uri="{BB962C8B-B14F-4D97-AF65-F5344CB8AC3E}">
        <p14:creationId xmlns:p14="http://schemas.microsoft.com/office/powerpoint/2010/main" val="414494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19F99-7156-4BA6-9F72-A7B210C33BC2}" type="slidenum">
              <a:rPr lang="en-US" smtClean="0"/>
              <a:t>8</a:t>
            </a:fld>
            <a:endParaRPr lang="en-US"/>
          </a:p>
        </p:txBody>
      </p:sp>
    </p:spTree>
    <p:extLst>
      <p:ext uri="{BB962C8B-B14F-4D97-AF65-F5344CB8AC3E}">
        <p14:creationId xmlns:p14="http://schemas.microsoft.com/office/powerpoint/2010/main" val="341416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19F99-7156-4BA6-9F72-A7B210C33BC2}" type="slidenum">
              <a:rPr lang="en-US" smtClean="0"/>
              <a:t>9</a:t>
            </a:fld>
            <a:endParaRPr lang="en-US"/>
          </a:p>
        </p:txBody>
      </p:sp>
    </p:spTree>
    <p:extLst>
      <p:ext uri="{BB962C8B-B14F-4D97-AF65-F5344CB8AC3E}">
        <p14:creationId xmlns:p14="http://schemas.microsoft.com/office/powerpoint/2010/main" val="284694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C5DA78-CBD9-450A-92CC-FF2944878F58}"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79005-BDF1-4BF7-9FA9-995AF29A1472}" type="slidenum">
              <a:rPr lang="en-US" smtClean="0"/>
              <a:t>‹#›</a:t>
            </a:fld>
            <a:endParaRPr lang="en-US"/>
          </a:p>
        </p:txBody>
      </p:sp>
    </p:spTree>
    <p:extLst>
      <p:ext uri="{BB962C8B-B14F-4D97-AF65-F5344CB8AC3E}">
        <p14:creationId xmlns:p14="http://schemas.microsoft.com/office/powerpoint/2010/main" val="1875504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C5DA78-CBD9-450A-92CC-FF2944878F58}"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79005-BDF1-4BF7-9FA9-995AF29A1472}" type="slidenum">
              <a:rPr lang="en-US" smtClean="0"/>
              <a:t>‹#›</a:t>
            </a:fld>
            <a:endParaRPr lang="en-US"/>
          </a:p>
        </p:txBody>
      </p:sp>
    </p:spTree>
    <p:extLst>
      <p:ext uri="{BB962C8B-B14F-4D97-AF65-F5344CB8AC3E}">
        <p14:creationId xmlns:p14="http://schemas.microsoft.com/office/powerpoint/2010/main" val="2863962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C5DA78-CBD9-450A-92CC-FF2944878F58}"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79005-BDF1-4BF7-9FA9-995AF29A1472}" type="slidenum">
              <a:rPr lang="en-US" smtClean="0"/>
              <a:t>‹#›</a:t>
            </a:fld>
            <a:endParaRPr lang="en-US"/>
          </a:p>
        </p:txBody>
      </p:sp>
    </p:spTree>
    <p:extLst>
      <p:ext uri="{BB962C8B-B14F-4D97-AF65-F5344CB8AC3E}">
        <p14:creationId xmlns:p14="http://schemas.microsoft.com/office/powerpoint/2010/main" val="206125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C5DA78-CBD9-450A-92CC-FF2944878F58}"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79005-BDF1-4BF7-9FA9-995AF29A1472}" type="slidenum">
              <a:rPr lang="en-US" smtClean="0"/>
              <a:t>‹#›</a:t>
            </a:fld>
            <a:endParaRPr lang="en-US"/>
          </a:p>
        </p:txBody>
      </p:sp>
    </p:spTree>
    <p:extLst>
      <p:ext uri="{BB962C8B-B14F-4D97-AF65-F5344CB8AC3E}">
        <p14:creationId xmlns:p14="http://schemas.microsoft.com/office/powerpoint/2010/main" val="36966794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C5DA78-CBD9-450A-92CC-FF2944878F58}"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79005-BDF1-4BF7-9FA9-995AF29A1472}" type="slidenum">
              <a:rPr lang="en-US" smtClean="0"/>
              <a:t>‹#›</a:t>
            </a:fld>
            <a:endParaRPr lang="en-US"/>
          </a:p>
        </p:txBody>
      </p:sp>
    </p:spTree>
    <p:extLst>
      <p:ext uri="{BB962C8B-B14F-4D97-AF65-F5344CB8AC3E}">
        <p14:creationId xmlns:p14="http://schemas.microsoft.com/office/powerpoint/2010/main" val="780640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C5DA78-CBD9-450A-92CC-FF2944878F58}" type="datetimeFigureOut">
              <a:rPr lang="en-US" smtClean="0"/>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79005-BDF1-4BF7-9FA9-995AF29A1472}" type="slidenum">
              <a:rPr lang="en-US" smtClean="0"/>
              <a:t>‹#›</a:t>
            </a:fld>
            <a:endParaRPr lang="en-US"/>
          </a:p>
        </p:txBody>
      </p:sp>
    </p:spTree>
    <p:extLst>
      <p:ext uri="{BB962C8B-B14F-4D97-AF65-F5344CB8AC3E}">
        <p14:creationId xmlns:p14="http://schemas.microsoft.com/office/powerpoint/2010/main" val="3201067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C5DA78-CBD9-450A-92CC-FF2944878F58}" type="datetimeFigureOut">
              <a:rPr lang="en-US" smtClean="0"/>
              <a:t>8/18/2013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79005-BDF1-4BF7-9FA9-995AF29A1472}" type="slidenum">
              <a:rPr lang="en-US" smtClean="0"/>
              <a:t>‹#›</a:t>
            </a:fld>
            <a:endParaRPr lang="en-US"/>
          </a:p>
        </p:txBody>
      </p:sp>
    </p:spTree>
    <p:extLst>
      <p:ext uri="{BB962C8B-B14F-4D97-AF65-F5344CB8AC3E}">
        <p14:creationId xmlns:p14="http://schemas.microsoft.com/office/powerpoint/2010/main" val="1354375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C5DA78-CBD9-450A-92CC-FF2944878F58}" type="datetimeFigureOut">
              <a:rPr lang="en-US" smtClean="0"/>
              <a:t>8/18/2013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79005-BDF1-4BF7-9FA9-995AF29A1472}" type="slidenum">
              <a:rPr lang="en-US" smtClean="0"/>
              <a:t>‹#›</a:t>
            </a:fld>
            <a:endParaRPr lang="en-US"/>
          </a:p>
        </p:txBody>
      </p:sp>
    </p:spTree>
    <p:extLst>
      <p:ext uri="{BB962C8B-B14F-4D97-AF65-F5344CB8AC3E}">
        <p14:creationId xmlns:p14="http://schemas.microsoft.com/office/powerpoint/2010/main" val="44706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5DA78-CBD9-450A-92CC-FF2944878F58}" type="datetimeFigureOut">
              <a:rPr lang="en-US" smtClean="0"/>
              <a:t>8/18/2013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79005-BDF1-4BF7-9FA9-995AF29A1472}" type="slidenum">
              <a:rPr lang="en-US" smtClean="0"/>
              <a:t>‹#›</a:t>
            </a:fld>
            <a:endParaRPr lang="en-US"/>
          </a:p>
        </p:txBody>
      </p:sp>
    </p:spTree>
    <p:extLst>
      <p:ext uri="{BB962C8B-B14F-4D97-AF65-F5344CB8AC3E}">
        <p14:creationId xmlns:p14="http://schemas.microsoft.com/office/powerpoint/2010/main" val="3564757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C5DA78-CBD9-450A-92CC-FF2944878F58}" type="datetimeFigureOut">
              <a:rPr lang="en-US" smtClean="0"/>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79005-BDF1-4BF7-9FA9-995AF29A1472}" type="slidenum">
              <a:rPr lang="en-US" smtClean="0"/>
              <a:t>‹#›</a:t>
            </a:fld>
            <a:endParaRPr lang="en-US"/>
          </a:p>
        </p:txBody>
      </p:sp>
    </p:spTree>
    <p:extLst>
      <p:ext uri="{BB962C8B-B14F-4D97-AF65-F5344CB8AC3E}">
        <p14:creationId xmlns:p14="http://schemas.microsoft.com/office/powerpoint/2010/main" val="3332760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C5DA78-CBD9-450A-92CC-FF2944878F58}" type="datetimeFigureOut">
              <a:rPr lang="en-US" smtClean="0"/>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79005-BDF1-4BF7-9FA9-995AF29A1472}" type="slidenum">
              <a:rPr lang="en-US" smtClean="0"/>
              <a:t>‹#›</a:t>
            </a:fld>
            <a:endParaRPr lang="en-US"/>
          </a:p>
        </p:txBody>
      </p:sp>
    </p:spTree>
    <p:extLst>
      <p:ext uri="{BB962C8B-B14F-4D97-AF65-F5344CB8AC3E}">
        <p14:creationId xmlns:p14="http://schemas.microsoft.com/office/powerpoint/2010/main" val="2476033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5DA78-CBD9-450A-92CC-FF2944878F58}" type="datetimeFigureOut">
              <a:rPr lang="en-US" smtClean="0"/>
              <a:t>8/18/2013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79005-BDF1-4BF7-9FA9-995AF29A1472}" type="slidenum">
              <a:rPr lang="en-US" smtClean="0"/>
              <a:t>‹#›</a:t>
            </a:fld>
            <a:endParaRPr lang="en-US"/>
          </a:p>
        </p:txBody>
      </p:sp>
    </p:spTree>
    <p:extLst>
      <p:ext uri="{BB962C8B-B14F-4D97-AF65-F5344CB8AC3E}">
        <p14:creationId xmlns:p14="http://schemas.microsoft.com/office/powerpoint/2010/main" val="3689486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915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361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85800"/>
            <a:ext cx="9144000" cy="6232475"/>
          </a:xfrm>
          <a:prstGeom prst="rect">
            <a:avLst/>
          </a:prstGeom>
          <a:noFill/>
        </p:spPr>
        <p:txBody>
          <a:bodyPr wrap="square" rtlCol="0">
            <a:spAutoFit/>
          </a:bodyPr>
          <a:lstStyle/>
          <a:p>
            <a:r>
              <a:rPr lang="en-US" sz="2100" b="1" i="1" baseline="30000" dirty="0" smtClean="0">
                <a:solidFill>
                  <a:srgbClr val="FF0000"/>
                </a:solidFill>
                <a:latin typeface="Arial" pitchFamily="34" charset="0"/>
                <a:cs typeface="Arial" pitchFamily="34" charset="0"/>
              </a:rPr>
              <a:t>19</a:t>
            </a:r>
            <a:r>
              <a:rPr lang="en-US" sz="2100" b="1" baseline="30000" dirty="0" smtClean="0">
                <a:latin typeface="Arial" pitchFamily="34" charset="0"/>
                <a:cs typeface="Arial" pitchFamily="34" charset="0"/>
              </a:rPr>
              <a:t> </a:t>
            </a:r>
            <a:r>
              <a:rPr lang="en-US" sz="2100" b="1" dirty="0" smtClean="0">
                <a:latin typeface="Arial" pitchFamily="34" charset="0"/>
                <a:cs typeface="Arial" pitchFamily="34" charset="0"/>
              </a:rPr>
              <a:t>Yet you say, why should the son not bear the guilt of the father? Because the son has done what is lawful and right, and has kept all My statutes and observed them, he shall surely live. </a:t>
            </a:r>
            <a:r>
              <a:rPr lang="en-US" sz="2100" b="1" i="1" baseline="30000" dirty="0" smtClean="0">
                <a:solidFill>
                  <a:srgbClr val="FF0000"/>
                </a:solidFill>
                <a:latin typeface="Arial" pitchFamily="34" charset="0"/>
                <a:cs typeface="Arial" pitchFamily="34" charset="0"/>
              </a:rPr>
              <a:t>20 </a:t>
            </a:r>
            <a:r>
              <a:rPr lang="en-US" sz="2100" b="1" dirty="0" smtClean="0">
                <a:latin typeface="Arial" pitchFamily="34" charset="0"/>
                <a:cs typeface="Arial" pitchFamily="34" charset="0"/>
              </a:rPr>
              <a:t>The soul who sins shall die. The son shall not bear the guilt of the father, nor the father bear the guilt of the son. The righteousness of the righteous shall be upon himself, and the wickedness of the wicked shall be upon himself. </a:t>
            </a:r>
            <a:r>
              <a:rPr lang="en-US" sz="2100" b="1" i="1" baseline="30000" dirty="0" smtClean="0">
                <a:solidFill>
                  <a:srgbClr val="FF0000"/>
                </a:solidFill>
                <a:latin typeface="Arial" pitchFamily="34" charset="0"/>
                <a:cs typeface="Arial" pitchFamily="34" charset="0"/>
              </a:rPr>
              <a:t>21 </a:t>
            </a:r>
            <a:r>
              <a:rPr lang="en-US" sz="2100" b="1" dirty="0" smtClean="0">
                <a:latin typeface="Arial" pitchFamily="34" charset="0"/>
                <a:cs typeface="Arial" pitchFamily="34" charset="0"/>
              </a:rPr>
              <a:t>But if a wicked man turns from all his sins which he has committed, keeps all My statutes, and does what is lawful and right, he shall surely live; he shall not die. </a:t>
            </a:r>
            <a:r>
              <a:rPr lang="en-US" sz="2100" b="1" i="1" baseline="30000" dirty="0" smtClean="0">
                <a:solidFill>
                  <a:srgbClr val="FF0000"/>
                </a:solidFill>
                <a:latin typeface="Arial" pitchFamily="34" charset="0"/>
                <a:cs typeface="Arial" pitchFamily="34" charset="0"/>
              </a:rPr>
              <a:t>22</a:t>
            </a:r>
            <a:r>
              <a:rPr lang="en-US" sz="2100" b="1" baseline="30000" dirty="0" smtClean="0">
                <a:latin typeface="Arial" pitchFamily="34" charset="0"/>
                <a:cs typeface="Arial" pitchFamily="34" charset="0"/>
              </a:rPr>
              <a:t> </a:t>
            </a:r>
            <a:r>
              <a:rPr lang="en-US" sz="2100" b="1" dirty="0" smtClean="0">
                <a:latin typeface="Arial" pitchFamily="34" charset="0"/>
                <a:cs typeface="Arial" pitchFamily="34" charset="0"/>
              </a:rPr>
              <a:t>None of the transgressions which he has committed shall be remembered against him; because of the righteousness which he has done, he shall live. </a:t>
            </a:r>
            <a:r>
              <a:rPr lang="en-US" sz="2100" b="1" i="1" baseline="30000" dirty="0" smtClean="0">
                <a:solidFill>
                  <a:srgbClr val="FF0000"/>
                </a:solidFill>
                <a:latin typeface="Arial" pitchFamily="34" charset="0"/>
                <a:cs typeface="Arial" pitchFamily="34" charset="0"/>
              </a:rPr>
              <a:t>23</a:t>
            </a:r>
            <a:r>
              <a:rPr lang="en-US" sz="2100" b="1" baseline="30000" dirty="0" smtClean="0">
                <a:latin typeface="Arial" pitchFamily="34" charset="0"/>
                <a:cs typeface="Arial" pitchFamily="34" charset="0"/>
              </a:rPr>
              <a:t> </a:t>
            </a:r>
            <a:r>
              <a:rPr lang="en-US" sz="2100" b="1" dirty="0" smtClean="0">
                <a:latin typeface="Arial" pitchFamily="34" charset="0"/>
                <a:cs typeface="Arial" pitchFamily="34" charset="0"/>
              </a:rPr>
              <a:t>Do I have any pleasure at all that the wicked should die? says the Lord </a:t>
            </a:r>
            <a:r>
              <a:rPr lang="en-US" sz="2100" b="1" cap="small" dirty="0" smtClean="0">
                <a:effectLst/>
                <a:latin typeface="Arial" pitchFamily="34" charset="0"/>
                <a:cs typeface="Arial" pitchFamily="34" charset="0"/>
              </a:rPr>
              <a:t>God</a:t>
            </a:r>
            <a:r>
              <a:rPr lang="en-US" sz="2100" b="1" dirty="0" smtClean="0">
                <a:latin typeface="Arial" pitchFamily="34" charset="0"/>
                <a:cs typeface="Arial" pitchFamily="34" charset="0"/>
              </a:rPr>
              <a:t>, and not that he should turn from his ways and live? </a:t>
            </a:r>
            <a:r>
              <a:rPr lang="en-US" sz="2100" b="1" i="1" baseline="30000" dirty="0" smtClean="0">
                <a:solidFill>
                  <a:srgbClr val="FF0000"/>
                </a:solidFill>
                <a:latin typeface="Arial" pitchFamily="34" charset="0"/>
                <a:cs typeface="Arial" pitchFamily="34" charset="0"/>
              </a:rPr>
              <a:t>24 </a:t>
            </a:r>
            <a:r>
              <a:rPr lang="en-US" sz="2100" b="1" dirty="0" smtClean="0">
                <a:latin typeface="Arial" pitchFamily="34" charset="0"/>
                <a:cs typeface="Arial" pitchFamily="34" charset="0"/>
              </a:rPr>
              <a:t>But when a righteous man turns away from his righteousness and commits iniquity, and does according to all the abominations that the wicked man does, shall he live? All the righteousness which he has done shall not be remembered; because of the unfaithfulness of which he is guilty and the sin which he has committed, because of them he shall die</a:t>
            </a:r>
            <a:r>
              <a:rPr lang="en-US" sz="2100" dirty="0" smtClean="0"/>
              <a:t>.</a:t>
            </a:r>
          </a:p>
        </p:txBody>
      </p:sp>
      <p:sp>
        <p:nvSpPr>
          <p:cNvPr id="3" name="Rectangle 2"/>
          <p:cNvSpPr/>
          <p:nvPr/>
        </p:nvSpPr>
        <p:spPr>
          <a:xfrm>
            <a:off x="1546973" y="-152400"/>
            <a:ext cx="60500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002060"/>
                  </a:solidFill>
                </a:ln>
                <a:solidFill>
                  <a:srgbClr val="FF0000"/>
                </a:solidFill>
                <a:effectLst>
                  <a:outerShdw blurRad="50800" dist="39000" dir="5460000" algn="tl">
                    <a:srgbClr val="000000">
                      <a:alpha val="38000"/>
                    </a:srgbClr>
                  </a:outerShdw>
                </a:effectLst>
              </a:rPr>
              <a:t>Ezekiel 18:19-24</a:t>
            </a:r>
            <a:endParaRPr lang="en-US" sz="5400" b="1" cap="none" spc="600" dirty="0">
              <a:ln w="11430">
                <a:solidFill>
                  <a:srgbClr val="002060"/>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54759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762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0591" y="0"/>
            <a:ext cx="8335936" cy="830997"/>
          </a:xfrm>
          <a:prstGeom prst="rect">
            <a:avLst/>
          </a:prstGeom>
          <a:noFill/>
        </p:spPr>
        <p:txBody>
          <a:bodyPr wrap="none" lIns="91440" tIns="45720" rIns="91440" bIns="45720">
            <a:spAutoFit/>
          </a:bodyPr>
          <a:lstStyle/>
          <a:p>
            <a:pPr algn="ctr"/>
            <a:r>
              <a:rPr lang="en-US" sz="4800" b="1" cap="none"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Lucida Calligraphy" pitchFamily="66" charset="0"/>
              </a:rPr>
              <a:t>Personal Accountability</a:t>
            </a:r>
            <a:endParaRPr lang="en-US" sz="4800" b="1" cap="none" spc="50" dirty="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Lucida Calligraphy" pitchFamily="66" charset="0"/>
            </a:endParaRPr>
          </a:p>
        </p:txBody>
      </p:sp>
      <p:sp>
        <p:nvSpPr>
          <p:cNvPr id="2" name="TextBox 1"/>
          <p:cNvSpPr txBox="1"/>
          <p:nvPr/>
        </p:nvSpPr>
        <p:spPr>
          <a:xfrm>
            <a:off x="381000" y="1371600"/>
            <a:ext cx="8335936" cy="4154984"/>
          </a:xfrm>
          <a:prstGeom prst="rect">
            <a:avLst/>
          </a:prstGeom>
          <a:solidFill>
            <a:srgbClr val="FFFFFF">
              <a:alpha val="69804"/>
            </a:srgbClr>
          </a:solidFill>
          <a:effectLst>
            <a:softEdge rad="63500"/>
          </a:effectLst>
        </p:spPr>
        <p:txBody>
          <a:bodyPr wrap="square" rtlCol="0">
            <a:spAutoFit/>
          </a:bodyPr>
          <a:lstStyle/>
          <a:p>
            <a:pPr marL="342900" indent="-342900">
              <a:buClr>
                <a:srgbClr val="FF0000"/>
              </a:buClr>
              <a:buSzPct val="150000"/>
              <a:buFont typeface="Wingdings" pitchFamily="2" charset="2"/>
              <a:buChar char=""/>
            </a:pPr>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Clr>
                <a:srgbClr val="FF0000"/>
              </a:buClr>
              <a:buSzPct val="150000"/>
              <a:buFont typeface="Wingdings" pitchFamily="2" charset="2"/>
              <a:buChar char=""/>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But if a man is just and does what is lawful and right . . . He shall surely live (Ezek 18:5, 9).</a:t>
            </a:r>
          </a:p>
          <a:p>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Clr>
                <a:srgbClr val="FF0000"/>
              </a:buClr>
              <a:buSzPct val="150000"/>
              <a:buFont typeface="Wingdings" pitchFamily="2" charset="2"/>
              <a:buChar char=""/>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If he begets a son who is a robber or a shedder of blood . . . He shall surely die (Ezek 18:10, 13).</a:t>
            </a:r>
          </a:p>
          <a:p>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Clr>
                <a:srgbClr val="FF0000"/>
              </a:buClr>
              <a:buSzPct val="150000"/>
              <a:buFont typeface="Wingdings" pitchFamily="2" charset="2"/>
              <a:buChar char=""/>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If, however, he begets a son who sees all the sins which his father has done . . . but does not do likewise . . . He shall surely live (Ezek 18:14, 17).</a:t>
            </a:r>
          </a:p>
          <a:p>
            <a:pPr marL="342900" indent="-342900">
              <a:buClr>
                <a:srgbClr val="FF0000"/>
              </a:buClr>
              <a:buSzPct val="150000"/>
              <a:buFont typeface="Wingdings" pitchFamily="2" charset="2"/>
              <a:buChar char=""/>
            </a:pP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381000" y="1906012"/>
            <a:ext cx="8335936" cy="3046988"/>
          </a:xfrm>
          <a:prstGeom prst="rect">
            <a:avLst/>
          </a:prstGeom>
          <a:solidFill>
            <a:srgbClr val="FFFFFF">
              <a:alpha val="69804"/>
            </a:srgbClr>
          </a:solidFill>
          <a:effectLst>
            <a:softEdge rad="63500"/>
          </a:effectLst>
        </p:spPr>
        <p:txBody>
          <a:bodyPr wrap="square" rtlCol="0">
            <a:spAutoFit/>
          </a:bodyPr>
          <a:lstStyle/>
          <a:p>
            <a:pPr marL="342900" indent="-342900">
              <a:buClr>
                <a:srgbClr val="FF0000"/>
              </a:buClr>
              <a:buSzPct val="150000"/>
              <a:buFont typeface="Wingdings" pitchFamily="2" charset="2"/>
              <a:buChar char=""/>
            </a:pPr>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Clr>
                <a:srgbClr val="FF0000"/>
              </a:buClr>
              <a:buSzPct val="150000"/>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soul who sins shall die. The son shall not bear the guilt of the father, nor the father bear the guilt of the son. The righteousness of the righteous shall be upon himself, and the wickedness of the wicked shall be upon himself.</a:t>
            </a:r>
          </a:p>
          <a:p>
            <a:pPr>
              <a:buClr>
                <a:srgbClr val="FF0000"/>
              </a:buClr>
              <a:buSzPct val="150000"/>
            </a:pP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a:p>
            <a:pPr algn="ctr">
              <a:buClr>
                <a:srgbClr val="FF0000"/>
              </a:buClr>
              <a:buSzPct val="150000"/>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(Ezek 18:20)</a:t>
            </a:r>
          </a:p>
          <a:p>
            <a:pPr algn="ctr">
              <a:buClr>
                <a:srgbClr val="FF0000"/>
              </a:buClr>
              <a:buSzPct val="150000"/>
            </a:pP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68332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2000"/>
                                        <p:tgtEl>
                                          <p:spTgt spid="2">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2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up)">
                                      <p:cBhvr>
                                        <p:cTn id="16" dur="2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up)">
                                      <p:cBhvr>
                                        <p:cTn id="21" dur="20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2000"/>
                                        <p:tgtEl>
                                          <p:spTgt spid="2">
                                            <p:txEl>
                                              <p:pRg st="1" end="1"/>
                                            </p:txEl>
                                          </p:spTgt>
                                        </p:tgtEl>
                                      </p:cBhvr>
                                    </p:animEffect>
                                    <p:set>
                                      <p:cBhvr>
                                        <p:cTn id="26" dur="1" fill="hold">
                                          <p:stCondLst>
                                            <p:cond delay="1999"/>
                                          </p:stCondLst>
                                        </p:cTn>
                                        <p:tgtEl>
                                          <p:spTgt spid="2">
                                            <p:txEl>
                                              <p:pRg st="1" end="1"/>
                                            </p:txEl>
                                          </p:spTgt>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2000"/>
                                        <p:tgtEl>
                                          <p:spTgt spid="2">
                                            <p:txEl>
                                              <p:pRg st="3" end="3"/>
                                            </p:txEl>
                                          </p:spTgt>
                                        </p:tgtEl>
                                      </p:cBhvr>
                                    </p:animEffect>
                                    <p:set>
                                      <p:cBhvr>
                                        <p:cTn id="29" dur="1" fill="hold">
                                          <p:stCondLst>
                                            <p:cond delay="1999"/>
                                          </p:stCondLst>
                                        </p:cTn>
                                        <p:tgtEl>
                                          <p:spTgt spid="2">
                                            <p:txEl>
                                              <p:pRg st="3" end="3"/>
                                            </p:txEl>
                                          </p:spTgt>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2000"/>
                                        <p:tgtEl>
                                          <p:spTgt spid="2">
                                            <p:txEl>
                                              <p:pRg st="5" end="5"/>
                                            </p:txEl>
                                          </p:spTgt>
                                        </p:tgtEl>
                                      </p:cBhvr>
                                    </p:animEffect>
                                    <p:set>
                                      <p:cBhvr>
                                        <p:cTn id="32" dur="1" fill="hold">
                                          <p:stCondLst>
                                            <p:cond delay="1999"/>
                                          </p:stCondLst>
                                        </p:cTn>
                                        <p:tgtEl>
                                          <p:spTgt spid="2">
                                            <p:txEl>
                                              <p:pRg st="5" end="5"/>
                                            </p:txEl>
                                          </p:spTgt>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2000"/>
                                        <p:tgtEl>
                                          <p:spTgt spid="2">
                                            <p:bg/>
                                          </p:spTgt>
                                        </p:tgtEl>
                                      </p:cBhvr>
                                    </p:animEffect>
                                    <p:set>
                                      <p:cBhvr>
                                        <p:cTn id="35" dur="1" fill="hold">
                                          <p:stCondLst>
                                            <p:cond delay="1999"/>
                                          </p:stCondLst>
                                        </p:cTn>
                                        <p:tgtEl>
                                          <p:spTgt spid="2">
                                            <p:bg/>
                                          </p:spTgt>
                                        </p:tgtEl>
                                        <p:attrNameLst>
                                          <p:attrName>style.visibility</p:attrName>
                                        </p:attrNameLst>
                                      </p:cBhvr>
                                      <p:to>
                                        <p:strVal val="hidden"/>
                                      </p:to>
                                    </p:set>
                                  </p:childTnLst>
                                </p:cTn>
                              </p:par>
                              <p:par>
                                <p:cTn id="36" presetID="9"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P spid="2" grpId="1" build="allAtOnce"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5511225"/>
            <a:ext cx="9144000" cy="584775"/>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DON’T BLAME ME—IT’S NOT MY FAULT</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6" name="Group 5"/>
          <p:cNvGrpSpPr/>
          <p:nvPr/>
        </p:nvGrpSpPr>
        <p:grpSpPr>
          <a:xfrm>
            <a:off x="304800" y="114300"/>
            <a:ext cx="3695700" cy="3695700"/>
            <a:chOff x="304800" y="38814"/>
            <a:chExt cx="3695700" cy="369570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8814"/>
              <a:ext cx="3695700" cy="3695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457200" y="3124200"/>
              <a:ext cx="3429000" cy="400110"/>
            </a:xfrm>
            <a:prstGeom prst="rect">
              <a:avLst/>
            </a:prstGeom>
            <a:solidFill>
              <a:srgbClr val="002060"/>
            </a:solidFill>
          </p:spPr>
          <p:txBody>
            <a:bodyPr wrap="square" rtlCol="0">
              <a:spAutoFit/>
            </a:bodyPr>
            <a:lstStyle/>
            <a:p>
              <a:pPr algn="ctr"/>
              <a:r>
                <a:rPr lang="en-US" sz="2000" b="1" spc="300" dirty="0" smtClean="0">
                  <a:solidFill>
                    <a:schemeClr val="bg1"/>
                  </a:solidFill>
                  <a:effectLst>
                    <a:outerShdw blurRad="38100" dist="38100" dir="2700000" algn="tl">
                      <a:srgbClr val="000000">
                        <a:alpha val="43137"/>
                      </a:srgbClr>
                    </a:outerShdw>
                  </a:effectLst>
                </a:rPr>
                <a:t>Erik &amp; Lyle Menendez</a:t>
              </a:r>
              <a:endParaRPr lang="en-US" sz="2000" b="1" spc="300" dirty="0">
                <a:solidFill>
                  <a:schemeClr val="bg1"/>
                </a:solidFill>
                <a:effectLst>
                  <a:outerShdw blurRad="38100" dist="38100" dir="2700000" algn="tl">
                    <a:srgbClr val="000000">
                      <a:alpha val="43137"/>
                    </a:srgbClr>
                  </a:outerShdw>
                </a:effectLst>
              </a:endParaRPr>
            </a:p>
          </p:txBody>
        </p:sp>
      </p:grpSp>
      <p:grpSp>
        <p:nvGrpSpPr>
          <p:cNvPr id="10" name="Group 9"/>
          <p:cNvGrpSpPr/>
          <p:nvPr/>
        </p:nvGrpSpPr>
        <p:grpSpPr>
          <a:xfrm>
            <a:off x="4800600" y="304800"/>
            <a:ext cx="4078559" cy="3335392"/>
            <a:chOff x="4911183" y="114300"/>
            <a:chExt cx="4078559" cy="3335392"/>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832" r="12321"/>
            <a:stretch/>
          </p:blipFill>
          <p:spPr>
            <a:xfrm>
              <a:off x="4911183" y="114300"/>
              <a:ext cx="4078559" cy="3335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5083562" y="2854279"/>
              <a:ext cx="3733800" cy="400110"/>
            </a:xfrm>
            <a:prstGeom prst="rect">
              <a:avLst/>
            </a:prstGeom>
            <a:solidFill>
              <a:srgbClr val="002060"/>
            </a:solidFill>
          </p:spPr>
          <p:txBody>
            <a:bodyPr wrap="square" rtlCol="0">
              <a:spAutoFit/>
            </a:bodyPr>
            <a:lstStyle/>
            <a:p>
              <a:pPr algn="ctr"/>
              <a:r>
                <a:rPr lang="en-US" sz="2000" b="1" spc="300" dirty="0" smtClean="0">
                  <a:solidFill>
                    <a:schemeClr val="bg1"/>
                  </a:solidFill>
                  <a:effectLst>
                    <a:outerShdw blurRad="38100" dist="38100" dir="2700000" algn="tl">
                      <a:srgbClr val="000000">
                        <a:alpha val="43137"/>
                      </a:srgbClr>
                    </a:outerShdw>
                  </a:effectLst>
                </a:rPr>
                <a:t>Casey Anthony</a:t>
              </a:r>
              <a:endParaRPr lang="en-US" sz="2000" b="1" spc="300" dirty="0">
                <a:solidFill>
                  <a:schemeClr val="bg1"/>
                </a:solidFill>
                <a:effectLst>
                  <a:outerShdw blurRad="38100" dist="38100" dir="2700000" algn="tl">
                    <a:srgbClr val="000000">
                      <a:alpha val="43137"/>
                    </a:srgbClr>
                  </a:outerShdw>
                </a:effectLst>
              </a:endParaRPr>
            </a:p>
          </p:txBody>
        </p:sp>
      </p:grpSp>
      <p:grpSp>
        <p:nvGrpSpPr>
          <p:cNvPr id="13" name="Group 12"/>
          <p:cNvGrpSpPr/>
          <p:nvPr/>
        </p:nvGrpSpPr>
        <p:grpSpPr>
          <a:xfrm>
            <a:off x="635000" y="228600"/>
            <a:ext cx="7874000" cy="4927600"/>
            <a:chOff x="635000" y="228600"/>
            <a:chExt cx="7874000" cy="492760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00" y="228600"/>
              <a:ext cx="7874000" cy="4927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TextBox 11"/>
            <p:cNvSpPr txBox="1"/>
            <p:nvPr/>
          </p:nvSpPr>
          <p:spPr>
            <a:xfrm>
              <a:off x="2705100" y="4423317"/>
              <a:ext cx="3733800" cy="400110"/>
            </a:xfrm>
            <a:prstGeom prst="rect">
              <a:avLst/>
            </a:prstGeom>
            <a:solidFill>
              <a:srgbClr val="002060"/>
            </a:solidFill>
          </p:spPr>
          <p:txBody>
            <a:bodyPr wrap="square" rtlCol="0">
              <a:spAutoFit/>
            </a:bodyPr>
            <a:lstStyle/>
            <a:p>
              <a:pPr algn="ctr"/>
              <a:r>
                <a:rPr lang="en-US" sz="2000" b="1" spc="300" dirty="0" smtClean="0">
                  <a:solidFill>
                    <a:schemeClr val="bg1"/>
                  </a:solidFill>
                  <a:effectLst>
                    <a:outerShdw blurRad="38100" dist="38100" dir="2700000" algn="tl">
                      <a:srgbClr val="000000">
                        <a:alpha val="43137"/>
                      </a:srgbClr>
                    </a:outerShdw>
                  </a:effectLst>
                </a:rPr>
                <a:t>Rioting and Looting</a:t>
              </a:r>
              <a:endParaRPr lang="en-US" sz="2000" b="1" spc="3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184954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2000"/>
                                        <p:tgtEl>
                                          <p:spTgt spid="10"/>
                                        </p:tgtEl>
                                      </p:cBhvr>
                                    </p:animEffect>
                                    <p:set>
                                      <p:cBhvr>
                                        <p:cTn id="18" dur="1" fill="hold">
                                          <p:stCondLst>
                                            <p:cond delay="1999"/>
                                          </p:stCondLst>
                                        </p:cTn>
                                        <p:tgtEl>
                                          <p:spTgt spid="10"/>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par>
                                <p:cTn id="22" presetID="9"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746"/>
          <a:stretch/>
        </p:blipFill>
        <p:spPr>
          <a:xfrm>
            <a:off x="1028700" y="7634"/>
            <a:ext cx="7086600" cy="6240766"/>
          </a:xfrm>
          <a:prstGeom prst="rect">
            <a:avLst/>
          </a:prstGeom>
        </p:spPr>
      </p:pic>
      <p:sp>
        <p:nvSpPr>
          <p:cNvPr id="4" name="TextBox 3"/>
          <p:cNvSpPr txBox="1"/>
          <p:nvPr/>
        </p:nvSpPr>
        <p:spPr>
          <a:xfrm>
            <a:off x="0" y="5511225"/>
            <a:ext cx="9144000" cy="584775"/>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DON’T BLAME ME—IT’S BUSH’S FAULT</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32516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746"/>
          <a:stretch/>
        </p:blipFill>
        <p:spPr>
          <a:xfrm>
            <a:off x="1028700" y="7634"/>
            <a:ext cx="7086600" cy="6240766"/>
          </a:xfrm>
          <a:prstGeom prst="rect">
            <a:avLst/>
          </a:prstGeom>
        </p:spPr>
      </p:pic>
      <p:sp>
        <p:nvSpPr>
          <p:cNvPr id="4" name="Rectangle 3"/>
          <p:cNvSpPr/>
          <p:nvPr/>
        </p:nvSpPr>
        <p:spPr>
          <a:xfrm>
            <a:off x="2209800" y="664143"/>
            <a:ext cx="4724400" cy="4539916"/>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0111" r="17709" b="23783"/>
          <a:stretch/>
        </p:blipFill>
        <p:spPr>
          <a:xfrm>
            <a:off x="2667000" y="664142"/>
            <a:ext cx="3752993" cy="4533499"/>
          </a:xfrm>
          <a:prstGeom prst="rect">
            <a:avLst/>
          </a:prstGeom>
        </p:spPr>
      </p:pic>
      <p:sp>
        <p:nvSpPr>
          <p:cNvPr id="5" name="TextBox 4"/>
          <p:cNvSpPr txBox="1"/>
          <p:nvPr/>
        </p:nvSpPr>
        <p:spPr>
          <a:xfrm>
            <a:off x="0" y="5511225"/>
            <a:ext cx="9144000" cy="584775"/>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DON’T BLAME ME—IT’S CLINTON’S FAULT</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541873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746"/>
          <a:stretch/>
        </p:blipFill>
        <p:spPr>
          <a:xfrm>
            <a:off x="1028700" y="7634"/>
            <a:ext cx="7086600" cy="6240766"/>
          </a:xfrm>
          <a:prstGeom prst="rect">
            <a:avLst/>
          </a:prstGeom>
        </p:spPr>
      </p:pic>
      <p:sp>
        <p:nvSpPr>
          <p:cNvPr id="4" name="Rectangle 3"/>
          <p:cNvSpPr/>
          <p:nvPr/>
        </p:nvSpPr>
        <p:spPr>
          <a:xfrm>
            <a:off x="2209800" y="664143"/>
            <a:ext cx="4724400" cy="4539916"/>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5511225"/>
            <a:ext cx="9144000" cy="584775"/>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DON’T BLAME ME—IT’S REAGAN’S FAULT</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1650" t="1793" r="11650"/>
          <a:stretch/>
        </p:blipFill>
        <p:spPr>
          <a:xfrm>
            <a:off x="2209800" y="664143"/>
            <a:ext cx="4724400" cy="4539916"/>
          </a:xfrm>
          <a:prstGeom prst="rect">
            <a:avLst/>
          </a:prstGeom>
        </p:spPr>
      </p:pic>
    </p:spTree>
    <p:extLst>
      <p:ext uri="{BB962C8B-B14F-4D97-AF65-F5344CB8AC3E}">
        <p14:creationId xmlns:p14="http://schemas.microsoft.com/office/powerpoint/2010/main" val="37783547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0591" y="0"/>
            <a:ext cx="8335936" cy="830997"/>
          </a:xfrm>
          <a:prstGeom prst="rect">
            <a:avLst/>
          </a:prstGeom>
          <a:noFill/>
        </p:spPr>
        <p:txBody>
          <a:bodyPr wrap="none" lIns="91440" tIns="45720" rIns="91440" bIns="45720">
            <a:spAutoFit/>
          </a:bodyPr>
          <a:lstStyle/>
          <a:p>
            <a:pPr algn="ctr"/>
            <a:r>
              <a:rPr lang="en-US" sz="4800" b="1" cap="none"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Lucida Calligraphy" pitchFamily="66" charset="0"/>
              </a:rPr>
              <a:t>Personal Accountability</a:t>
            </a:r>
            <a:endParaRPr lang="en-US" sz="4800" b="1" cap="none" spc="50" dirty="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Lucida Calligraphy" pitchFamily="66" charset="0"/>
            </a:endParaRPr>
          </a:p>
        </p:txBody>
      </p:sp>
      <p:sp>
        <p:nvSpPr>
          <p:cNvPr id="4" name="Oval 3"/>
          <p:cNvSpPr/>
          <p:nvPr/>
        </p:nvSpPr>
        <p:spPr>
          <a:xfrm>
            <a:off x="4350834" y="2667000"/>
            <a:ext cx="3200400" cy="3200400"/>
          </a:xfrm>
          <a:prstGeom prst="ellipse">
            <a:avLst/>
          </a:prstGeom>
          <a:solidFill>
            <a:srgbClr val="FDD2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latin typeface="Harrington" pitchFamily="82" charset="0"/>
              </a:rPr>
              <a:t>The </a:t>
            </a:r>
            <a:r>
              <a:rPr lang="en-US" sz="2800" b="1" u="sng" dirty="0" smtClean="0">
                <a:solidFill>
                  <a:schemeClr val="tx1"/>
                </a:solidFill>
                <a:effectLst>
                  <a:outerShdw blurRad="38100" dist="38100" dir="2700000" algn="tl">
                    <a:srgbClr val="000000">
                      <a:alpha val="43137"/>
                    </a:srgbClr>
                  </a:outerShdw>
                </a:effectLst>
                <a:latin typeface="Harrington" pitchFamily="82" charset="0"/>
              </a:rPr>
              <a:t>soul who</a:t>
            </a:r>
            <a:r>
              <a:rPr lang="en-US" sz="2800" b="1" dirty="0" smtClean="0">
                <a:solidFill>
                  <a:schemeClr val="tx1"/>
                </a:solidFill>
                <a:effectLst>
                  <a:outerShdw blurRad="38100" dist="38100" dir="2700000" algn="tl">
                    <a:srgbClr val="000000">
                      <a:alpha val="43137"/>
                    </a:srgbClr>
                  </a:outerShdw>
                </a:effectLst>
                <a:latin typeface="Harrington" pitchFamily="82" charset="0"/>
              </a:rPr>
              <a:t> sins shall die.</a:t>
            </a:r>
          </a:p>
          <a:p>
            <a:pPr algn="ctr"/>
            <a:endParaRPr lang="en-US" sz="2800" b="1" dirty="0" smtClean="0">
              <a:solidFill>
                <a:schemeClr val="tx1"/>
              </a:solidFill>
              <a:effectLst>
                <a:outerShdw blurRad="38100" dist="38100" dir="2700000" algn="tl">
                  <a:srgbClr val="000000">
                    <a:alpha val="43137"/>
                  </a:srgbClr>
                </a:outerShdw>
              </a:effectLst>
              <a:latin typeface="Harrington" pitchFamily="82" charset="0"/>
            </a:endParaRPr>
          </a:p>
          <a:p>
            <a:pPr algn="ctr"/>
            <a:r>
              <a:rPr lang="en-US" sz="2800" b="1" dirty="0" smtClean="0">
                <a:solidFill>
                  <a:schemeClr val="tx1"/>
                </a:solidFill>
                <a:effectLst>
                  <a:outerShdw blurRad="38100" dist="38100" dir="2700000" algn="tl">
                    <a:srgbClr val="000000">
                      <a:alpha val="43137"/>
                    </a:srgbClr>
                  </a:outerShdw>
                </a:effectLst>
                <a:latin typeface="Harrington" pitchFamily="82" charset="0"/>
              </a:rPr>
              <a:t>(Ezek 18:20)</a:t>
            </a:r>
            <a:endParaRPr lang="en-US" sz="2800" b="1" dirty="0">
              <a:solidFill>
                <a:schemeClr val="tx1"/>
              </a:solidFill>
              <a:effectLst>
                <a:outerShdw blurRad="38100" dist="38100" dir="2700000" algn="tl">
                  <a:srgbClr val="000000">
                    <a:alpha val="43137"/>
                  </a:srgbClr>
                </a:outerShdw>
              </a:effectLst>
              <a:latin typeface="Harrington" pitchFamily="82" charset="0"/>
            </a:endParaRPr>
          </a:p>
        </p:txBody>
      </p:sp>
      <p:sp>
        <p:nvSpPr>
          <p:cNvPr id="8" name="Rectangle 7"/>
          <p:cNvSpPr/>
          <p:nvPr/>
        </p:nvSpPr>
        <p:spPr>
          <a:xfrm>
            <a:off x="0" y="990600"/>
            <a:ext cx="4939174" cy="923330"/>
          </a:xfrm>
          <a:prstGeom prst="rect">
            <a:avLst/>
          </a:prstGeom>
          <a:solidFill>
            <a:schemeClr val="bg1"/>
          </a:solidFill>
          <a:effectLst>
            <a:softEdge rad="63500"/>
          </a:effectLst>
        </p:spPr>
        <p:txBody>
          <a:bodyPr wrap="none" lIns="91440" tIns="45720" rIns="91440" bIns="45720">
            <a:spAutoFit/>
          </a:bodyPr>
          <a:lstStyle/>
          <a:p>
            <a:pPr algn="ctr"/>
            <a:r>
              <a:rPr lang="en-US" sz="5400" b="1" cap="none" spc="0" dirty="0" smtClean="0">
                <a:ln w="1905">
                  <a:solidFill>
                    <a:schemeClr val="bg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 Sin/Consequences  </a:t>
            </a:r>
            <a:endParaRPr lang="en-US" sz="5400" b="1" cap="none" spc="0" dirty="0">
              <a:ln w="1905">
                <a:solidFill>
                  <a:schemeClr val="bg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p:txBody>
      </p:sp>
      <p:sp>
        <p:nvSpPr>
          <p:cNvPr id="9" name="Oval 8"/>
          <p:cNvSpPr/>
          <p:nvPr/>
        </p:nvSpPr>
        <p:spPr>
          <a:xfrm>
            <a:off x="4350834" y="2667000"/>
            <a:ext cx="3200400" cy="3200400"/>
          </a:xfrm>
          <a:prstGeom prst="ellipse">
            <a:avLst/>
          </a:prstGeom>
          <a:solidFill>
            <a:srgbClr val="FDD2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Harrington" pitchFamily="82" charset="0"/>
              </a:rPr>
              <a:t>I am the door. If </a:t>
            </a:r>
            <a:r>
              <a:rPr lang="en-US" sz="2400" b="1" u="sng" dirty="0" smtClean="0">
                <a:solidFill>
                  <a:schemeClr val="tx1"/>
                </a:solidFill>
                <a:effectLst>
                  <a:outerShdw blurRad="38100" dist="38100" dir="2700000" algn="tl">
                    <a:srgbClr val="000000">
                      <a:alpha val="43137"/>
                    </a:srgbClr>
                  </a:outerShdw>
                </a:effectLst>
                <a:latin typeface="Harrington" pitchFamily="82" charset="0"/>
              </a:rPr>
              <a:t>anyone</a:t>
            </a:r>
            <a:r>
              <a:rPr lang="en-US" sz="2400" b="1" dirty="0" smtClean="0">
                <a:solidFill>
                  <a:schemeClr val="tx1"/>
                </a:solidFill>
                <a:effectLst>
                  <a:outerShdw blurRad="38100" dist="38100" dir="2700000" algn="tl">
                    <a:srgbClr val="000000">
                      <a:alpha val="43137"/>
                    </a:srgbClr>
                  </a:outerShdw>
                </a:effectLst>
                <a:latin typeface="Harrington" pitchFamily="82" charset="0"/>
              </a:rPr>
              <a:t> enters by Me, </a:t>
            </a:r>
            <a:r>
              <a:rPr lang="en-US" sz="2400" b="1" u="sng" dirty="0" smtClean="0">
                <a:solidFill>
                  <a:schemeClr val="tx1"/>
                </a:solidFill>
                <a:effectLst>
                  <a:outerShdw blurRad="38100" dist="38100" dir="2700000" algn="tl">
                    <a:srgbClr val="000000">
                      <a:alpha val="43137"/>
                    </a:srgbClr>
                  </a:outerShdw>
                </a:effectLst>
                <a:latin typeface="Harrington" pitchFamily="82" charset="0"/>
              </a:rPr>
              <a:t>he</a:t>
            </a:r>
            <a:r>
              <a:rPr lang="en-US" sz="2400" b="1" dirty="0" smtClean="0">
                <a:solidFill>
                  <a:schemeClr val="tx1"/>
                </a:solidFill>
                <a:effectLst>
                  <a:outerShdw blurRad="38100" dist="38100" dir="2700000" algn="tl">
                    <a:srgbClr val="000000">
                      <a:alpha val="43137"/>
                    </a:srgbClr>
                  </a:outerShdw>
                </a:effectLst>
                <a:latin typeface="Harrington" pitchFamily="82" charset="0"/>
              </a:rPr>
              <a:t> will be saved . . .</a:t>
            </a:r>
          </a:p>
          <a:p>
            <a:pPr algn="ctr"/>
            <a:endParaRPr lang="en-US" sz="2400" b="1" dirty="0" smtClean="0">
              <a:solidFill>
                <a:schemeClr val="tx1"/>
              </a:solidFill>
              <a:effectLst>
                <a:outerShdw blurRad="38100" dist="38100" dir="2700000" algn="tl">
                  <a:srgbClr val="000000">
                    <a:alpha val="43137"/>
                  </a:srgbClr>
                </a:outerShdw>
              </a:effectLst>
              <a:latin typeface="Harrington" pitchFamily="82" charset="0"/>
            </a:endParaRPr>
          </a:p>
          <a:p>
            <a:pPr algn="ctr"/>
            <a:r>
              <a:rPr lang="en-US" sz="2400" b="1" dirty="0" smtClean="0">
                <a:solidFill>
                  <a:schemeClr val="tx1"/>
                </a:solidFill>
                <a:effectLst>
                  <a:outerShdw blurRad="38100" dist="38100" dir="2700000" algn="tl">
                    <a:srgbClr val="000000">
                      <a:alpha val="43137"/>
                    </a:srgbClr>
                  </a:outerShdw>
                </a:effectLst>
                <a:latin typeface="Harrington" pitchFamily="82" charset="0"/>
              </a:rPr>
              <a:t>(John 10:9)</a:t>
            </a:r>
            <a:endParaRPr lang="en-US" sz="2400" b="1" dirty="0">
              <a:solidFill>
                <a:schemeClr val="tx1"/>
              </a:solidFill>
              <a:effectLst>
                <a:outerShdw blurRad="38100" dist="38100" dir="2700000" algn="tl">
                  <a:srgbClr val="000000">
                    <a:alpha val="43137"/>
                  </a:srgbClr>
                </a:outerShdw>
              </a:effectLst>
              <a:latin typeface="Harrington" pitchFamily="82" charset="0"/>
            </a:endParaRPr>
          </a:p>
        </p:txBody>
      </p:sp>
      <p:sp>
        <p:nvSpPr>
          <p:cNvPr id="10" name="Rectangle 9"/>
          <p:cNvSpPr/>
          <p:nvPr/>
        </p:nvSpPr>
        <p:spPr>
          <a:xfrm>
            <a:off x="0" y="2069684"/>
            <a:ext cx="4281941" cy="923330"/>
          </a:xfrm>
          <a:prstGeom prst="rect">
            <a:avLst/>
          </a:prstGeom>
          <a:solidFill>
            <a:schemeClr val="bg1"/>
          </a:solidFill>
          <a:effectLst>
            <a:softEdge rad="63500"/>
          </a:effectLst>
        </p:spPr>
        <p:txBody>
          <a:bodyPr wrap="none" lIns="91440" tIns="45720" rIns="91440" bIns="45720">
            <a:spAutoFit/>
          </a:bodyPr>
          <a:lstStyle/>
          <a:p>
            <a:pPr algn="ctr"/>
            <a:r>
              <a:rPr lang="en-US" sz="5400" b="1" cap="none" spc="0" dirty="0" smtClean="0">
                <a:ln w="1905">
                  <a:solidFill>
                    <a:schemeClr val="bg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 </a:t>
            </a:r>
            <a:r>
              <a:rPr lang="en-US" sz="5400" b="1" cap="none" spc="600" dirty="0" smtClean="0">
                <a:ln w="1905">
                  <a:solidFill>
                    <a:schemeClr val="bg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Forgiveness </a:t>
            </a:r>
            <a:endParaRPr lang="en-US" sz="5400" b="1" cap="none" spc="600" dirty="0">
              <a:ln w="1905">
                <a:solidFill>
                  <a:schemeClr val="bg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p:txBody>
      </p:sp>
      <p:sp>
        <p:nvSpPr>
          <p:cNvPr id="11" name="Oval 10"/>
          <p:cNvSpPr/>
          <p:nvPr/>
        </p:nvSpPr>
        <p:spPr>
          <a:xfrm>
            <a:off x="4350834" y="2667000"/>
            <a:ext cx="3200400" cy="3200400"/>
          </a:xfrm>
          <a:prstGeom prst="ellipse">
            <a:avLst/>
          </a:prstGeom>
          <a:solidFill>
            <a:srgbClr val="FDD2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Harrington" pitchFamily="82" charset="0"/>
              </a:rPr>
              <a:t>as you have always obeyed . . . work out </a:t>
            </a:r>
            <a:r>
              <a:rPr lang="en-US" sz="2400" b="1" u="sng" dirty="0" smtClean="0">
                <a:solidFill>
                  <a:schemeClr val="tx1"/>
                </a:solidFill>
                <a:effectLst>
                  <a:outerShdw blurRad="38100" dist="38100" dir="2700000" algn="tl">
                    <a:srgbClr val="000000">
                      <a:alpha val="43137"/>
                    </a:srgbClr>
                  </a:outerShdw>
                </a:effectLst>
                <a:latin typeface="Harrington" pitchFamily="82" charset="0"/>
              </a:rPr>
              <a:t>your own</a:t>
            </a:r>
            <a:r>
              <a:rPr lang="en-US" sz="2400" b="1" dirty="0" smtClean="0">
                <a:solidFill>
                  <a:schemeClr val="tx1"/>
                </a:solidFill>
                <a:effectLst>
                  <a:outerShdw blurRad="38100" dist="38100" dir="2700000" algn="tl">
                    <a:srgbClr val="000000">
                      <a:alpha val="43137"/>
                    </a:srgbClr>
                  </a:outerShdw>
                </a:effectLst>
                <a:latin typeface="Harrington" pitchFamily="82" charset="0"/>
              </a:rPr>
              <a:t> salvation with fear and trembling</a:t>
            </a:r>
          </a:p>
          <a:p>
            <a:pPr algn="ctr"/>
            <a:r>
              <a:rPr lang="en-US" sz="2400" b="1" dirty="0" smtClean="0">
                <a:solidFill>
                  <a:schemeClr val="tx1"/>
                </a:solidFill>
                <a:effectLst>
                  <a:outerShdw blurRad="38100" dist="38100" dir="2700000" algn="tl">
                    <a:srgbClr val="000000">
                      <a:alpha val="43137"/>
                    </a:srgbClr>
                  </a:outerShdw>
                </a:effectLst>
                <a:latin typeface="Harrington" pitchFamily="82" charset="0"/>
              </a:rPr>
              <a:t>(Phil 2:12)</a:t>
            </a:r>
            <a:endParaRPr lang="en-US" sz="2400" b="1" dirty="0">
              <a:solidFill>
                <a:schemeClr val="tx1"/>
              </a:solidFill>
              <a:effectLst>
                <a:outerShdw blurRad="38100" dist="38100" dir="2700000" algn="tl">
                  <a:srgbClr val="000000">
                    <a:alpha val="43137"/>
                  </a:srgbClr>
                </a:outerShdw>
              </a:effectLst>
              <a:latin typeface="Harrington" pitchFamily="82" charset="0"/>
            </a:endParaRPr>
          </a:p>
        </p:txBody>
      </p:sp>
      <p:sp>
        <p:nvSpPr>
          <p:cNvPr id="12" name="Rectangle 11"/>
          <p:cNvSpPr/>
          <p:nvPr/>
        </p:nvSpPr>
        <p:spPr>
          <a:xfrm>
            <a:off x="0" y="3355791"/>
            <a:ext cx="4350871" cy="923330"/>
          </a:xfrm>
          <a:prstGeom prst="rect">
            <a:avLst/>
          </a:prstGeom>
          <a:solidFill>
            <a:schemeClr val="bg1"/>
          </a:solidFill>
          <a:effectLst>
            <a:softEdge rad="63500"/>
          </a:effectLst>
        </p:spPr>
        <p:txBody>
          <a:bodyPr wrap="none" lIns="91440" tIns="45720" rIns="91440" bIns="45720">
            <a:spAutoFit/>
          </a:bodyPr>
          <a:lstStyle/>
          <a:p>
            <a:pPr algn="ctr"/>
            <a:r>
              <a:rPr lang="en-US" sz="5400" b="1" cap="none" spc="0" dirty="0" smtClean="0">
                <a:ln w="1905">
                  <a:solidFill>
                    <a:schemeClr val="bg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 </a:t>
            </a:r>
            <a:r>
              <a:rPr lang="en-US" sz="5400" b="1" cap="none" spc="600" dirty="0" smtClean="0">
                <a:ln w="1905">
                  <a:solidFill>
                    <a:schemeClr val="bg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Faithfulness</a:t>
            </a:r>
            <a:endParaRPr lang="en-US" sz="5400" b="1" cap="none" spc="600" dirty="0">
              <a:ln w="1905">
                <a:solidFill>
                  <a:schemeClr val="bg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1668151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0" nodeType="clickEffect">
                                  <p:stCondLst>
                                    <p:cond delay="0"/>
                                  </p:stCondLst>
                                  <p:childTnLst>
                                    <p:anim calcmode="lin" valueType="num">
                                      <p:cBhvr>
                                        <p:cTn id="16" dur="5000"/>
                                        <p:tgtEl>
                                          <p:spTgt spid="4"/>
                                        </p:tgtEl>
                                        <p:attrNameLst>
                                          <p:attrName>ppt_w</p:attrName>
                                        </p:attrNameLst>
                                      </p:cBhvr>
                                      <p:tavLst>
                                        <p:tav tm="0">
                                          <p:val>
                                            <p:strVal val="ppt_w"/>
                                          </p:val>
                                        </p:tav>
                                        <p:tav tm="100000">
                                          <p:val>
                                            <p:fltVal val="0"/>
                                          </p:val>
                                        </p:tav>
                                      </p:tavLst>
                                    </p:anim>
                                    <p:anim calcmode="lin" valueType="num">
                                      <p:cBhvr>
                                        <p:cTn id="17" dur="5000"/>
                                        <p:tgtEl>
                                          <p:spTgt spid="4"/>
                                        </p:tgtEl>
                                        <p:attrNameLst>
                                          <p:attrName>ppt_h</p:attrName>
                                        </p:attrNameLst>
                                      </p:cBhvr>
                                      <p:tavLst>
                                        <p:tav tm="0">
                                          <p:val>
                                            <p:strVal val="ppt_h"/>
                                          </p:val>
                                        </p:tav>
                                        <p:tav tm="100000">
                                          <p:val>
                                            <p:fltVal val="0"/>
                                          </p:val>
                                        </p:tav>
                                      </p:tavLst>
                                    </p:anim>
                                    <p:animEffect transition="out" filter="fade">
                                      <p:cBhvr>
                                        <p:cTn id="18" dur="5000"/>
                                        <p:tgtEl>
                                          <p:spTgt spid="4"/>
                                        </p:tgtEl>
                                      </p:cBhvr>
                                    </p:animEffect>
                                    <p:set>
                                      <p:cBhvr>
                                        <p:cTn id="19" dur="1" fill="hold">
                                          <p:stCondLst>
                                            <p:cond delay="4999"/>
                                          </p:stCondLst>
                                        </p:cTn>
                                        <p:tgtEl>
                                          <p:spTgt spid="4"/>
                                        </p:tgtEl>
                                        <p:attrNameLst>
                                          <p:attrName>style.visibility</p:attrName>
                                        </p:attrNameLst>
                                      </p:cBhvr>
                                      <p:to>
                                        <p:strVal val="hidden"/>
                                      </p:to>
                                    </p:set>
                                  </p:childTnLst>
                                </p:cTn>
                              </p:par>
                              <p:par>
                                <p:cTn id="20" presetID="53" presetClass="entr" presetSubtype="16"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0" fill="hold"/>
                                        <p:tgtEl>
                                          <p:spTgt spid="9"/>
                                        </p:tgtEl>
                                        <p:attrNameLst>
                                          <p:attrName>ppt_w</p:attrName>
                                        </p:attrNameLst>
                                      </p:cBhvr>
                                      <p:tavLst>
                                        <p:tav tm="0">
                                          <p:val>
                                            <p:fltVal val="0"/>
                                          </p:val>
                                        </p:tav>
                                        <p:tav tm="100000">
                                          <p:val>
                                            <p:strVal val="#ppt_w"/>
                                          </p:val>
                                        </p:tav>
                                      </p:tavLst>
                                    </p:anim>
                                    <p:anim calcmode="lin" valueType="num">
                                      <p:cBhvr>
                                        <p:cTn id="23" dur="5000" fill="hold"/>
                                        <p:tgtEl>
                                          <p:spTgt spid="9"/>
                                        </p:tgtEl>
                                        <p:attrNameLst>
                                          <p:attrName>ppt_h</p:attrName>
                                        </p:attrNameLst>
                                      </p:cBhvr>
                                      <p:tavLst>
                                        <p:tav tm="0">
                                          <p:val>
                                            <p:fltVal val="0"/>
                                          </p:val>
                                        </p:tav>
                                        <p:tav tm="100000">
                                          <p:val>
                                            <p:strVal val="#ppt_h"/>
                                          </p:val>
                                        </p:tav>
                                      </p:tavLst>
                                    </p:anim>
                                    <p:animEffect transition="in" filter="fade">
                                      <p:cBhvr>
                                        <p:cTn id="24" dur="5000"/>
                                        <p:tgtEl>
                                          <p:spTgt spid="9"/>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0" nodeType="clickEffect">
                                  <p:stCondLst>
                                    <p:cond delay="0"/>
                                  </p:stCondLst>
                                  <p:childTnLst>
                                    <p:anim calcmode="lin" valueType="num">
                                      <p:cBhvr>
                                        <p:cTn id="31" dur="5000"/>
                                        <p:tgtEl>
                                          <p:spTgt spid="9"/>
                                        </p:tgtEl>
                                        <p:attrNameLst>
                                          <p:attrName>ppt_w</p:attrName>
                                        </p:attrNameLst>
                                      </p:cBhvr>
                                      <p:tavLst>
                                        <p:tav tm="0">
                                          <p:val>
                                            <p:strVal val="ppt_w"/>
                                          </p:val>
                                        </p:tav>
                                        <p:tav tm="100000">
                                          <p:val>
                                            <p:fltVal val="0"/>
                                          </p:val>
                                        </p:tav>
                                      </p:tavLst>
                                    </p:anim>
                                    <p:anim calcmode="lin" valueType="num">
                                      <p:cBhvr>
                                        <p:cTn id="32" dur="5000"/>
                                        <p:tgtEl>
                                          <p:spTgt spid="9"/>
                                        </p:tgtEl>
                                        <p:attrNameLst>
                                          <p:attrName>ppt_h</p:attrName>
                                        </p:attrNameLst>
                                      </p:cBhvr>
                                      <p:tavLst>
                                        <p:tav tm="0">
                                          <p:val>
                                            <p:strVal val="ppt_h"/>
                                          </p:val>
                                        </p:tav>
                                        <p:tav tm="100000">
                                          <p:val>
                                            <p:fltVal val="0"/>
                                          </p:val>
                                        </p:tav>
                                      </p:tavLst>
                                    </p:anim>
                                    <p:animEffect transition="out" filter="fade">
                                      <p:cBhvr>
                                        <p:cTn id="33" dur="5000"/>
                                        <p:tgtEl>
                                          <p:spTgt spid="9"/>
                                        </p:tgtEl>
                                      </p:cBhvr>
                                    </p:animEffect>
                                    <p:set>
                                      <p:cBhvr>
                                        <p:cTn id="34" dur="1" fill="hold">
                                          <p:stCondLst>
                                            <p:cond delay="4999"/>
                                          </p:stCondLst>
                                        </p:cTn>
                                        <p:tgtEl>
                                          <p:spTgt spid="9"/>
                                        </p:tgtEl>
                                        <p:attrNameLst>
                                          <p:attrName>style.visibility</p:attrName>
                                        </p:attrNameLst>
                                      </p:cBhvr>
                                      <p:to>
                                        <p:strVal val="hidden"/>
                                      </p:to>
                                    </p:set>
                                  </p:childTnLst>
                                </p:cTn>
                              </p:par>
                              <p:par>
                                <p:cTn id="35" presetID="53" presetClass="entr" presetSubtype="16" fill="hold" grpId="1"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0" fill="hold"/>
                                        <p:tgtEl>
                                          <p:spTgt spid="11"/>
                                        </p:tgtEl>
                                        <p:attrNameLst>
                                          <p:attrName>ppt_w</p:attrName>
                                        </p:attrNameLst>
                                      </p:cBhvr>
                                      <p:tavLst>
                                        <p:tav tm="0">
                                          <p:val>
                                            <p:fltVal val="0"/>
                                          </p:val>
                                        </p:tav>
                                        <p:tav tm="100000">
                                          <p:val>
                                            <p:strVal val="#ppt_w"/>
                                          </p:val>
                                        </p:tav>
                                      </p:tavLst>
                                    </p:anim>
                                    <p:anim calcmode="lin" valueType="num">
                                      <p:cBhvr>
                                        <p:cTn id="38" dur="5000" fill="hold"/>
                                        <p:tgtEl>
                                          <p:spTgt spid="11"/>
                                        </p:tgtEl>
                                        <p:attrNameLst>
                                          <p:attrName>ppt_h</p:attrName>
                                        </p:attrNameLst>
                                      </p:cBhvr>
                                      <p:tavLst>
                                        <p:tav tm="0">
                                          <p:val>
                                            <p:fltVal val="0"/>
                                          </p:val>
                                        </p:tav>
                                        <p:tav tm="100000">
                                          <p:val>
                                            <p:strVal val="#ppt_h"/>
                                          </p:val>
                                        </p:tav>
                                      </p:tavLst>
                                    </p:anim>
                                    <p:animEffect transition="in" filter="fade">
                                      <p:cBhvr>
                                        <p:cTn id="39" dur="5000"/>
                                        <p:tgtEl>
                                          <p:spTgt spid="11"/>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edge">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9" grpId="0" animBg="1"/>
      <p:bldP spid="9" grpId="1" animBg="1"/>
      <p:bldP spid="10" grpId="0" animBg="1"/>
      <p:bldP spid="11" grpId="1"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252</Words>
  <Application>Microsoft Office PowerPoint</Application>
  <PresentationFormat>On-screen Show (4:3)</PresentationFormat>
  <Paragraphs>42</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Monotype Corsiva</vt:lpstr>
      <vt:lpstr>Lucida Calligraphy</vt:lpstr>
      <vt:lpstr>Harrington</vt:lpstr>
      <vt:lpstr>Calibri</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12</cp:revision>
  <dcterms:created xsi:type="dcterms:W3CDTF">2013-08-15T12:27:54Z</dcterms:created>
  <dcterms:modified xsi:type="dcterms:W3CDTF">2013-08-18T15:38:48Z</dcterms:modified>
</cp:coreProperties>
</file>