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B360-2996-4997-BEAA-AACB8CF01A57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93618-4A94-4FEF-B0C6-8F7BBA2E3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4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0"/>
            <a:ext cx="6184900" cy="347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327" y="1905000"/>
            <a:ext cx="3200400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“I go, sir.”</a:t>
            </a:r>
            <a:endParaRPr lang="en-US" sz="36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429000"/>
            <a:ext cx="4525778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. . . but he did not go.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2127" y="4953000"/>
            <a:ext cx="78318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 to be pure and holy, reflecting Your holiness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 to worship You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 to grow in Your grace and in Your knowledge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 to be Your servant and to serve others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3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of the two did the will of his father?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458306"/>
            <a:ext cx="7924800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rebel who repented?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pretender who perjured?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02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6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9334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what do you think? A man had two sons, and he came to the first and said, Son, go, work today in my vineyard.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answered and said, I will not, but afterward he regretted it and went.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he came to the second and said likewise. And he answered and said, I go, sir, but he did not go.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of the two did the will of his father? They said to Him, the first. Jesus said to them, assuredly, I say to you that tax collectors and harlots enter the kingdom of God before you. 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John came to you in the way of righteousness, and you did not believe him; but tax collectors and harlots believed him; and when you saw it, you did not afterward relent and believe him.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8101" y="0"/>
            <a:ext cx="6727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Matthew 21:28-32</a:t>
            </a:r>
            <a:endParaRPr lang="en-US" sz="5400" b="1" cap="none" spc="60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18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1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508" y="0"/>
            <a:ext cx="6910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Tale of Two Sons</a:t>
            </a:r>
            <a:endParaRPr lang="en-US" sz="5400" b="1" cap="none" spc="600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908" y="3429000"/>
            <a:ext cx="7417892" cy="12003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To both sons:</a:t>
            </a:r>
          </a:p>
          <a:p>
            <a:pPr algn="ctr"/>
            <a:r>
              <a:rPr lang="en-US" sz="3600" b="1" dirty="0" smtClean="0"/>
              <a:t>“Son, go, work today in my vineyard.”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71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508" y="0"/>
            <a:ext cx="6910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Tale of Two Sons</a:t>
            </a:r>
            <a:endParaRPr lang="en-US" sz="5400" b="1" cap="none" spc="600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3" y="3423423"/>
            <a:ext cx="3200400" cy="1200329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One Son:</a:t>
            </a:r>
          </a:p>
          <a:p>
            <a:pPr algn="ctr"/>
            <a:r>
              <a:rPr lang="en-US" sz="3600" b="1" dirty="0" smtClean="0"/>
              <a:t>“I will not.”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623752"/>
            <a:ext cx="8534400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. . . but afterward he regretted it and went.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062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508" y="0"/>
            <a:ext cx="6910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Tale of Two Sons</a:t>
            </a:r>
            <a:endParaRPr lang="en-US" sz="5400" b="1" cap="none" spc="600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556" y="3276600"/>
            <a:ext cx="3200400" cy="1200329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One Son:</a:t>
            </a:r>
          </a:p>
          <a:p>
            <a:pPr algn="ctr"/>
            <a:r>
              <a:rPr lang="en-US" sz="3600" b="1" dirty="0" smtClean="0"/>
              <a:t>“I go, sir.”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34978" y="4476929"/>
            <a:ext cx="4525778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. . . but he did not go.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414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508" y="0"/>
            <a:ext cx="6910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Tale of Two Sons</a:t>
            </a:r>
            <a:endParaRPr lang="en-US" sz="5400" b="1" cap="none" spc="600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429000"/>
            <a:ext cx="8839200" cy="120032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Jesus’ Penetrating Question:</a:t>
            </a:r>
          </a:p>
          <a:p>
            <a:pPr algn="ctr"/>
            <a:r>
              <a:rPr lang="en-US" sz="3600" b="1" dirty="0" smtClean="0"/>
              <a:t>“Which of the two </a:t>
            </a:r>
            <a:r>
              <a:rPr lang="en-US" sz="3600" b="1" u="sng" dirty="0" smtClean="0">
                <a:ln>
                  <a:solidFill>
                    <a:srgbClr val="FF0000"/>
                  </a:solidFill>
                </a:ln>
              </a:rPr>
              <a:t>did</a:t>
            </a:r>
            <a:r>
              <a:rPr lang="en-US" sz="3600" b="1" dirty="0" smtClean="0"/>
              <a:t> the will of his father?”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47" y="2156828"/>
            <a:ext cx="1700489" cy="185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. The baptism of John—where was it from? From heaven or from men? And they reasoned among themselves, saying, if we say, from heaven, </a:t>
            </a:r>
            <a:r>
              <a:rPr lang="en-US" sz="2450" b="1" dirty="0" smtClean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He will say to us, </a:t>
            </a:r>
            <a:r>
              <a:rPr lang="en-US" sz="2450" b="1" u="sng" dirty="0" smtClean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why then did you not believe him</a:t>
            </a: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if we say, from men, we fear the multitude, for all count John as a prophet.</a:t>
            </a:r>
            <a:r>
              <a:rPr lang="en-US" sz="245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they answered Jesus and said, we do not know. And He said to them, neither will I tell you by what authority I do these things. (Matt 21:23-27)</a:t>
            </a:r>
          </a:p>
          <a:p>
            <a:endParaRPr lang="en-US" sz="2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50" dirty="0"/>
          </a:p>
        </p:txBody>
      </p:sp>
      <p:sp>
        <p:nvSpPr>
          <p:cNvPr id="2" name="Rectangle 1"/>
          <p:cNvSpPr/>
          <p:nvPr/>
        </p:nvSpPr>
        <p:spPr>
          <a:xfrm>
            <a:off x="1116508" y="0"/>
            <a:ext cx="6910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Tale of Two Sons</a:t>
            </a:r>
            <a:endParaRPr lang="en-US" sz="5400" b="1" cap="none" spc="600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717" y="4316566"/>
            <a:ext cx="9144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said to them, assuredly, I say to you that tax collectors and harlots enter the kingdom of God before you. For John came to you in the way of righteousness, </a:t>
            </a:r>
            <a:r>
              <a:rPr lang="en-US" sz="2450" b="1" dirty="0" smtClean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50" b="1" u="sng" dirty="0" smtClean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you did not believe him</a:t>
            </a: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but tax collectors and harlots believed him; and </a:t>
            </a:r>
            <a:r>
              <a:rPr lang="en-US" sz="2450" b="1" dirty="0" smtClean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when you saw it, </a:t>
            </a:r>
            <a:r>
              <a:rPr lang="en-US" sz="2450" b="1" u="sng" dirty="0" smtClean="0">
                <a:ln>
                  <a:solidFill>
                    <a:srgbClr val="FF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you did not afterward relent and believe him</a:t>
            </a:r>
            <a:r>
              <a:rPr lang="en-US" sz="2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(Matt 21:31-32)</a:t>
            </a:r>
          </a:p>
        </p:txBody>
      </p:sp>
    </p:spTree>
    <p:extLst>
      <p:ext uri="{BB962C8B-B14F-4D97-AF65-F5344CB8AC3E}">
        <p14:creationId xmlns:p14="http://schemas.microsoft.com/office/powerpoint/2010/main" val="41073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623752"/>
            <a:ext cx="8534400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. . . but afterward he regretted it and went.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/>
          <a:stretch/>
        </p:blipFill>
        <p:spPr>
          <a:xfrm>
            <a:off x="-15714" y="0"/>
            <a:ext cx="9159713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6508" y="0"/>
            <a:ext cx="6910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Tale of Two Sons</a:t>
            </a:r>
            <a:endParaRPr lang="en-US" sz="5400" b="1" cap="none" spc="600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270083"/>
            <a:ext cx="3200400" cy="646331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FF0000"/>
                  </a:solidFill>
                </a:ln>
              </a:rPr>
              <a:t>“I will not.”</a:t>
            </a:r>
            <a:endParaRPr lang="en-US" sz="3600" b="1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4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310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20</cp:revision>
  <dcterms:created xsi:type="dcterms:W3CDTF">2014-01-29T14:34:11Z</dcterms:created>
  <dcterms:modified xsi:type="dcterms:W3CDTF">2014-02-02T14:53:50Z</dcterms:modified>
</cp:coreProperties>
</file>