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7" r:id="rId5"/>
    <p:sldId id="263" r:id="rId6"/>
    <p:sldId id="258" r:id="rId7"/>
    <p:sldId id="259" r:id="rId8"/>
    <p:sldId id="260" r:id="rId9"/>
    <p:sldId id="262" r:id="rId10"/>
    <p:sldId id="261"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46B6B"/>
    <a:srgbClr val="C1A991"/>
    <a:srgbClr val="FFF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7873D-491D-4612-87A4-8BFF7DC445BF}" type="datetimeFigureOut">
              <a:rPr lang="en-US" smtClean="0"/>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190608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7873D-491D-4612-87A4-8BFF7DC445BF}" type="datetimeFigureOut">
              <a:rPr lang="en-US" smtClean="0"/>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95231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7873D-491D-4612-87A4-8BFF7DC445BF}" type="datetimeFigureOut">
              <a:rPr lang="en-US" smtClean="0"/>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4130947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7873D-491D-4612-87A4-8BFF7DC445BF}" type="datetimeFigureOut">
              <a:rPr lang="en-US" smtClean="0"/>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2394212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7873D-491D-4612-87A4-8BFF7DC445BF}" type="datetimeFigureOut">
              <a:rPr lang="en-US" smtClean="0"/>
              <a:t>8/12/2012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1577579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D7873D-491D-4612-87A4-8BFF7DC445BF}" type="datetimeFigureOut">
              <a:rPr lang="en-US" smtClean="0"/>
              <a:t>8/12/2012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356976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7873D-491D-4612-87A4-8BFF7DC445BF}" type="datetimeFigureOut">
              <a:rPr lang="en-US" smtClean="0"/>
              <a:t>8/12/2012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1479542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7873D-491D-4612-87A4-8BFF7DC445BF}" type="datetimeFigureOut">
              <a:rPr lang="en-US" smtClean="0"/>
              <a:t>8/12/2012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4262505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7873D-491D-4612-87A4-8BFF7DC445BF}" type="datetimeFigureOut">
              <a:rPr lang="en-US" smtClean="0"/>
              <a:t>8/12/2012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954897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7873D-491D-4612-87A4-8BFF7DC445BF}" type="datetimeFigureOut">
              <a:rPr lang="en-US" smtClean="0"/>
              <a:t>8/12/2012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2414440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7873D-491D-4612-87A4-8BFF7DC445BF}" type="datetimeFigureOut">
              <a:rPr lang="en-US" smtClean="0"/>
              <a:t>8/12/2012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7829F-9AA2-493B-8FCB-0F36FD6D0210}" type="slidenum">
              <a:rPr lang="en-US" smtClean="0"/>
              <a:t>‹#›</a:t>
            </a:fld>
            <a:endParaRPr lang="en-US"/>
          </a:p>
        </p:txBody>
      </p:sp>
    </p:spTree>
    <p:extLst>
      <p:ext uri="{BB962C8B-B14F-4D97-AF65-F5344CB8AC3E}">
        <p14:creationId xmlns:p14="http://schemas.microsoft.com/office/powerpoint/2010/main" val="3236664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7873D-491D-4612-87A4-8BFF7DC445BF}" type="datetimeFigureOut">
              <a:rPr lang="en-US" smtClean="0"/>
              <a:t>8/12/2012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7829F-9AA2-493B-8FCB-0F36FD6D0210}" type="slidenum">
              <a:rPr lang="en-US" smtClean="0"/>
              <a:t>‹#›</a:t>
            </a:fld>
            <a:endParaRPr lang="en-US"/>
          </a:p>
        </p:txBody>
      </p:sp>
    </p:spTree>
    <p:extLst>
      <p:ext uri="{BB962C8B-B14F-4D97-AF65-F5344CB8AC3E}">
        <p14:creationId xmlns:p14="http://schemas.microsoft.com/office/powerpoint/2010/main" val="317266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562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114800" y="5181600"/>
            <a:ext cx="5008345"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1A991"/>
                </a:solidFill>
                <a:effectLst>
                  <a:outerShdw blurRad="38100" dist="38100" dir="2700000" algn="tl">
                    <a:srgbClr val="000000">
                      <a:alpha val="43137"/>
                    </a:srgbClr>
                  </a:outerShdw>
                </a:effectLst>
                <a:latin typeface="Lucida Calligraphy" pitchFamily="66" charset="0"/>
              </a:rPr>
              <a:t>A Profile in Leadership</a:t>
            </a:r>
            <a:endParaRPr lang="en-US" sz="2800" b="1" dirty="0">
              <a:solidFill>
                <a:srgbClr val="C1A991"/>
              </a:solidFill>
              <a:effectLst>
                <a:outerShdw blurRad="38100" dist="38100" dir="2700000" algn="tl">
                  <a:srgbClr val="000000">
                    <a:alpha val="43137"/>
                  </a:srgbClr>
                </a:outerShdw>
              </a:effectLst>
              <a:latin typeface="Lucida Calligraphy" pitchFamily="66" charset="0"/>
            </a:endParaRPr>
          </a:p>
        </p:txBody>
      </p:sp>
      <p:sp>
        <p:nvSpPr>
          <p:cNvPr id="4" name="TextBox 3"/>
          <p:cNvSpPr txBox="1"/>
          <p:nvPr/>
        </p:nvSpPr>
        <p:spPr>
          <a:xfrm>
            <a:off x="4343400" y="228600"/>
            <a:ext cx="4800600" cy="3046988"/>
          </a:xfrm>
          <a:prstGeom prst="rect">
            <a:avLst/>
          </a:prstGeom>
          <a:noFill/>
        </p:spPr>
        <p:txBody>
          <a:bodyPr wrap="square" rtlCol="0">
            <a:spAutoFit/>
          </a:bodyPr>
          <a:lstStyle/>
          <a:p>
            <a:pPr marL="285750" indent="-285750">
              <a:buFont typeface="Wingdings" pitchFamily="2" charset="2"/>
              <a:buChar char="Ø"/>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Leader: Is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Burdened</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about the Conditions (Neh 1:4).</a:t>
            </a:r>
          </a:p>
          <a:p>
            <a:pPr marL="285750" indent="-285750">
              <a:buFont typeface="Wingdings" pitchFamily="2" charset="2"/>
              <a:buChar char="Ø"/>
            </a:pP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Leader: Is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Devoted</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to Prayer (Neh 1:4; 2:4; 4:4).</a:t>
            </a:r>
          </a:p>
          <a:p>
            <a:pPr marL="285750" indent="-285750">
              <a:buFont typeface="Wingdings" pitchFamily="2" charset="2"/>
              <a:buChar char="Ø"/>
            </a:pP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Wingdings" pitchFamily="2" charset="2"/>
              <a:buChar char="Ø"/>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Leader: </a:t>
            </a:r>
            <a:r>
              <a:rPr lang="en-US" sz="24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Responds</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to the Need (Neh 1:11; 2:5-6).</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1514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2000"/>
                                        <p:tgtEl>
                                          <p:spTgt spid="4">
                                            <p:txEl>
                                              <p:pRg st="2" end="2"/>
                                            </p:txEl>
                                          </p:spTgt>
                                        </p:tgtEl>
                                      </p:cBhvr>
                                    </p:animEffect>
                                    <p:anim calcmode="lin" valueType="num">
                                      <p:cBhvr>
                                        <p:cTn id="1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2000"/>
                                        <p:tgtEl>
                                          <p:spTgt spid="4">
                                            <p:txEl>
                                              <p:pRg st="4" end="4"/>
                                            </p:txEl>
                                          </p:spTgt>
                                        </p:tgtEl>
                                      </p:cBhvr>
                                    </p:animEffect>
                                    <p:anim calcmode="lin" valueType="num">
                                      <p:cBhvr>
                                        <p:cTn id="22"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2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855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093976"/>
          </a:xfrm>
          <a:prstGeom prst="rect">
            <a:avLst/>
          </a:prstGeom>
          <a:noFill/>
        </p:spPr>
        <p:txBody>
          <a:bodyPr wrap="square" rtlCol="0">
            <a:spAutoFit/>
          </a:bodyPr>
          <a:lstStyle/>
          <a:p>
            <a:r>
              <a:rPr lang="en-US" sz="2600" b="1" i="1" baseline="30000" dirty="0">
                <a:solidFill>
                  <a:srgbClr val="FF0000"/>
                </a:solidFill>
                <a:latin typeface="Arial" pitchFamily="34" charset="0"/>
                <a:cs typeface="Arial" pitchFamily="34" charset="0"/>
              </a:rPr>
              <a:t>17</a:t>
            </a:r>
            <a:r>
              <a:rPr lang="en-US" sz="2600" b="1" baseline="30000" dirty="0">
                <a:latin typeface="Arial" pitchFamily="34" charset="0"/>
                <a:cs typeface="Arial" pitchFamily="34" charset="0"/>
              </a:rPr>
              <a:t> </a:t>
            </a:r>
            <a:r>
              <a:rPr lang="en-US" sz="2600" b="1" dirty="0">
                <a:latin typeface="Arial" pitchFamily="34" charset="0"/>
                <a:cs typeface="Arial" pitchFamily="34" charset="0"/>
              </a:rPr>
              <a:t>Then I said to them, y</a:t>
            </a:r>
            <a:r>
              <a:rPr lang="en-US" sz="2600" b="1" dirty="0" smtClean="0">
                <a:latin typeface="Arial" pitchFamily="34" charset="0"/>
                <a:cs typeface="Arial" pitchFamily="34" charset="0"/>
              </a:rPr>
              <a:t>ou </a:t>
            </a:r>
            <a:r>
              <a:rPr lang="en-US" sz="2600" b="1" dirty="0">
                <a:latin typeface="Arial" pitchFamily="34" charset="0"/>
                <a:cs typeface="Arial" pitchFamily="34" charset="0"/>
              </a:rPr>
              <a:t>see the distress that we are in, how Jerusalem lies waste, and its gates are burned with fire. Come and let us build the wall of Jerusalem, that we may no longer be a reproach</a:t>
            </a:r>
            <a:r>
              <a:rPr lang="en-US" sz="2600" b="1" dirty="0" smtClean="0">
                <a:latin typeface="Arial" pitchFamily="34" charset="0"/>
                <a:cs typeface="Arial" pitchFamily="34" charset="0"/>
              </a:rPr>
              <a:t>. </a:t>
            </a:r>
            <a:r>
              <a:rPr lang="en-US" sz="2600" b="1" i="1" baseline="30000" dirty="0">
                <a:solidFill>
                  <a:srgbClr val="FF0000"/>
                </a:solidFill>
                <a:latin typeface="Arial" pitchFamily="34" charset="0"/>
                <a:cs typeface="Arial" pitchFamily="34" charset="0"/>
              </a:rPr>
              <a:t>18 </a:t>
            </a:r>
            <a:r>
              <a:rPr lang="en-US" sz="2600" b="1" dirty="0">
                <a:latin typeface="Arial" pitchFamily="34" charset="0"/>
                <a:cs typeface="Arial" pitchFamily="34" charset="0"/>
              </a:rPr>
              <a:t>And I told them of the hand of my God which had been good upon me, and also of the king’s words that he had spoken to me</a:t>
            </a:r>
            <a:r>
              <a:rPr lang="en-US" sz="2600" b="1" dirty="0" smtClean="0">
                <a:latin typeface="Arial" pitchFamily="34" charset="0"/>
                <a:cs typeface="Arial" pitchFamily="34" charset="0"/>
              </a:rPr>
              <a:t>. So </a:t>
            </a:r>
            <a:r>
              <a:rPr lang="en-US" sz="2600" b="1" dirty="0">
                <a:latin typeface="Arial" pitchFamily="34" charset="0"/>
                <a:cs typeface="Arial" pitchFamily="34" charset="0"/>
              </a:rPr>
              <a:t>they said, l</a:t>
            </a:r>
            <a:r>
              <a:rPr lang="en-US" sz="2600" b="1" dirty="0" smtClean="0">
                <a:latin typeface="Arial" pitchFamily="34" charset="0"/>
                <a:cs typeface="Arial" pitchFamily="34" charset="0"/>
              </a:rPr>
              <a:t>et </a:t>
            </a:r>
            <a:r>
              <a:rPr lang="en-US" sz="2600" b="1" dirty="0">
                <a:latin typeface="Arial" pitchFamily="34" charset="0"/>
                <a:cs typeface="Arial" pitchFamily="34" charset="0"/>
              </a:rPr>
              <a:t>us rise up and build</a:t>
            </a:r>
            <a:r>
              <a:rPr lang="en-US" sz="2600" b="1" dirty="0" smtClean="0">
                <a:latin typeface="Arial" pitchFamily="34" charset="0"/>
                <a:cs typeface="Arial" pitchFamily="34" charset="0"/>
              </a:rPr>
              <a:t>. </a:t>
            </a:r>
            <a:r>
              <a:rPr lang="en-US" sz="2600" b="1" dirty="0">
                <a:latin typeface="Arial" pitchFamily="34" charset="0"/>
                <a:cs typeface="Arial" pitchFamily="34" charset="0"/>
              </a:rPr>
              <a:t>Then they set their hands to this good work</a:t>
            </a:r>
            <a:r>
              <a:rPr lang="en-US" sz="2600" b="1" dirty="0" smtClean="0">
                <a:latin typeface="Arial" pitchFamily="34" charset="0"/>
                <a:cs typeface="Arial" pitchFamily="34" charset="0"/>
              </a:rPr>
              <a:t>. </a:t>
            </a:r>
            <a:r>
              <a:rPr lang="en-US" sz="2600" b="1" i="1" baseline="30000" dirty="0" smtClean="0">
                <a:solidFill>
                  <a:srgbClr val="FF0000"/>
                </a:solidFill>
                <a:latin typeface="Arial" pitchFamily="34" charset="0"/>
                <a:cs typeface="Arial" pitchFamily="34" charset="0"/>
              </a:rPr>
              <a:t>19 </a:t>
            </a:r>
            <a:r>
              <a:rPr lang="en-US" sz="2600" b="1" dirty="0">
                <a:latin typeface="Arial" pitchFamily="34" charset="0"/>
                <a:cs typeface="Arial" pitchFamily="34" charset="0"/>
              </a:rPr>
              <a:t>But when Sanballat the Horonite, Tobiah the Ammonite official, and Geshem the Arab heard of it, they laughed at us and despised us, and said, w</a:t>
            </a:r>
            <a:r>
              <a:rPr lang="en-US" sz="2600" b="1" dirty="0" smtClean="0">
                <a:latin typeface="Arial" pitchFamily="34" charset="0"/>
                <a:cs typeface="Arial" pitchFamily="34" charset="0"/>
              </a:rPr>
              <a:t>hat </a:t>
            </a:r>
            <a:r>
              <a:rPr lang="en-US" sz="2600" b="1" dirty="0">
                <a:latin typeface="Arial" pitchFamily="34" charset="0"/>
                <a:cs typeface="Arial" pitchFamily="34" charset="0"/>
              </a:rPr>
              <a:t>is this thing that you are doing? Will you rebel against the king</a:t>
            </a:r>
            <a:r>
              <a:rPr lang="en-US" sz="2600" b="1" dirty="0" smtClean="0">
                <a:latin typeface="Arial" pitchFamily="34" charset="0"/>
                <a:cs typeface="Arial" pitchFamily="34" charset="0"/>
              </a:rPr>
              <a:t>? </a:t>
            </a:r>
            <a:r>
              <a:rPr lang="en-US" sz="2600" b="1" i="1" baseline="30000" dirty="0" smtClean="0">
                <a:solidFill>
                  <a:srgbClr val="FF0000"/>
                </a:solidFill>
                <a:latin typeface="Arial" pitchFamily="34" charset="0"/>
                <a:cs typeface="Arial" pitchFamily="34" charset="0"/>
              </a:rPr>
              <a:t>20</a:t>
            </a:r>
            <a:r>
              <a:rPr lang="en-US" sz="2600" b="1" baseline="30000" dirty="0" smtClean="0">
                <a:latin typeface="Arial" pitchFamily="34" charset="0"/>
                <a:cs typeface="Arial" pitchFamily="34" charset="0"/>
              </a:rPr>
              <a:t> </a:t>
            </a:r>
            <a:r>
              <a:rPr lang="en-US" sz="2600" b="1" dirty="0">
                <a:latin typeface="Arial" pitchFamily="34" charset="0"/>
                <a:cs typeface="Arial" pitchFamily="34" charset="0"/>
              </a:rPr>
              <a:t>So I answered them, and said to them, t</a:t>
            </a:r>
            <a:r>
              <a:rPr lang="en-US" sz="2600" b="1" dirty="0" smtClean="0">
                <a:latin typeface="Arial" pitchFamily="34" charset="0"/>
                <a:cs typeface="Arial" pitchFamily="34" charset="0"/>
              </a:rPr>
              <a:t>he </a:t>
            </a:r>
            <a:r>
              <a:rPr lang="en-US" sz="2600" b="1" dirty="0">
                <a:latin typeface="Arial" pitchFamily="34" charset="0"/>
                <a:cs typeface="Arial" pitchFamily="34" charset="0"/>
              </a:rPr>
              <a:t>God of heaven Himself will prosper us; therefore we His servants will arise and build, but you have no heritage or right or memorial in Jerusalem</a:t>
            </a:r>
            <a:r>
              <a:rPr lang="en-US" sz="2600" b="1" dirty="0" smtClean="0">
                <a:latin typeface="Arial" pitchFamily="34" charset="0"/>
                <a:cs typeface="Arial" pitchFamily="34" charset="0"/>
              </a:rPr>
              <a:t>.</a:t>
            </a:r>
            <a:endParaRPr lang="en-US" sz="2600" b="1" dirty="0">
              <a:latin typeface="Arial" pitchFamily="34" charset="0"/>
              <a:cs typeface="Arial" pitchFamily="34" charset="0"/>
            </a:endParaRPr>
          </a:p>
        </p:txBody>
      </p:sp>
      <p:sp>
        <p:nvSpPr>
          <p:cNvPr id="3" name="Rectangle 2"/>
          <p:cNvSpPr/>
          <p:nvPr/>
        </p:nvSpPr>
        <p:spPr>
          <a:xfrm>
            <a:off x="1221567" y="0"/>
            <a:ext cx="67008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Nehemiah 2:17-20</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39278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966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114800" y="5181600"/>
            <a:ext cx="5008345" cy="914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1A991"/>
                </a:solidFill>
                <a:effectLst>
                  <a:outerShdw blurRad="38100" dist="38100" dir="2700000" algn="tl">
                    <a:srgbClr val="000000">
                      <a:alpha val="43137"/>
                    </a:srgbClr>
                  </a:outerShdw>
                </a:effectLst>
                <a:latin typeface="Lucida Calligraphy" pitchFamily="66" charset="0"/>
              </a:rPr>
              <a:t>A Profile in Leadership</a:t>
            </a:r>
            <a:endParaRPr lang="en-US" sz="2800" b="1" dirty="0">
              <a:solidFill>
                <a:srgbClr val="C1A991"/>
              </a:solidFill>
              <a:effectLst>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166946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33800" y="5569803"/>
            <a:ext cx="3962400"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 Cupbearer for the Persian King Artaxerxes—Neh 1:11</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3048000" y="5105400"/>
            <a:ext cx="3962400" cy="1687963"/>
          </a:xfrm>
          <a:prstGeom prst="rect">
            <a:avLst/>
          </a:prstGeom>
          <a:noFill/>
        </p:spPr>
        <p:txBody>
          <a:bodyPr wrap="square" rtlCol="0">
            <a:spAutoFit/>
          </a:bodyPr>
          <a:lstStyle/>
          <a:p>
            <a:pPr algn="ctr">
              <a:lnSpc>
                <a:spcPct val="150000"/>
              </a:lnSpc>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Not a Prophet</a:t>
            </a:r>
          </a:p>
          <a:p>
            <a:pPr algn="ctr">
              <a:lnSpc>
                <a:spcPct val="150000"/>
              </a:lnSpc>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Not a Priest</a:t>
            </a:r>
          </a:p>
          <a:p>
            <a:pPr algn="ctr">
              <a:lnSpc>
                <a:spcPct val="150000"/>
              </a:lnSpc>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Not a King</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90800" y="5257800"/>
            <a:ext cx="5943600" cy="1754326"/>
          </a:xfrm>
          <a:prstGeom prst="rect">
            <a:avLst/>
          </a:prstGeom>
          <a:solidFill>
            <a:srgbClr val="FFFEF9"/>
          </a:solidFill>
          <a:effectLst>
            <a:softEdge rad="127000"/>
          </a:effectLst>
        </p:spPr>
        <p:txBody>
          <a:bodyPr wrap="square" rtlCol="0">
            <a:spAutoFit/>
          </a:bodyPr>
          <a:lstStyle/>
          <a:p>
            <a:pPr>
              <a:lnSpc>
                <a:spcPct val="150000"/>
              </a:lnSpc>
            </a:pPr>
            <a:r>
              <a:rPr lang="en-US" b="1" dirty="0" smtClean="0"/>
              <a:t>Nehemiah received word of the deplorable condition—1:3</a:t>
            </a:r>
          </a:p>
          <a:p>
            <a:pPr>
              <a:lnSpc>
                <a:spcPct val="150000"/>
              </a:lnSpc>
            </a:pPr>
            <a:r>
              <a:rPr lang="en-US" b="1" dirty="0" smtClean="0"/>
              <a:t>He obtained permission to go to Jerusalem—2:6-9</a:t>
            </a:r>
          </a:p>
          <a:p>
            <a:pPr>
              <a:lnSpc>
                <a:spcPct val="150000"/>
              </a:lnSpc>
            </a:pPr>
            <a:r>
              <a:rPr lang="en-US" b="1" dirty="0" smtClean="0"/>
              <a:t>After arriving in Jerusalem he relaxes for three days—2:11</a:t>
            </a:r>
          </a:p>
          <a:p>
            <a:pPr>
              <a:lnSpc>
                <a:spcPct val="150000"/>
              </a:lnSpc>
            </a:pPr>
            <a:endParaRPr lang="en-US" b="1" dirty="0"/>
          </a:p>
        </p:txBody>
      </p:sp>
    </p:spTree>
    <p:extLst>
      <p:ext uri="{BB962C8B-B14F-4D97-AF65-F5344CB8AC3E}">
        <p14:creationId xmlns:p14="http://schemas.microsoft.com/office/powerpoint/2010/main" val="3017785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3">
                                            <p:txEl>
                                              <p:pRg st="0" end="0"/>
                                            </p:txEl>
                                          </p:spTgt>
                                        </p:tgtEl>
                                      </p:cBhvr>
                                    </p:animEffect>
                                    <p:set>
                                      <p:cBhvr>
                                        <p:cTn id="26" dur="1" fill="hold">
                                          <p:stCondLst>
                                            <p:cond delay="1999"/>
                                          </p:stCondLst>
                                        </p:cTn>
                                        <p:tgtEl>
                                          <p:spTgt spid="3">
                                            <p:txEl>
                                              <p:pRg st="0" end="0"/>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3">
                                            <p:txEl>
                                              <p:pRg st="1" end="1"/>
                                            </p:txEl>
                                          </p:spTgt>
                                        </p:tgtEl>
                                      </p:cBhvr>
                                    </p:animEffect>
                                    <p:set>
                                      <p:cBhvr>
                                        <p:cTn id="29" dur="1" fill="hold">
                                          <p:stCondLst>
                                            <p:cond delay="1999"/>
                                          </p:stCondLst>
                                        </p:cTn>
                                        <p:tgtEl>
                                          <p:spTgt spid="3">
                                            <p:txEl>
                                              <p:pRg st="1" end="1"/>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3">
                                            <p:txEl>
                                              <p:pRg st="2" end="2"/>
                                            </p:txEl>
                                          </p:spTgt>
                                        </p:tgtEl>
                                      </p:cBhvr>
                                    </p:animEffect>
                                    <p:set>
                                      <p:cBhvr>
                                        <p:cTn id="32" dur="1" fill="hold">
                                          <p:stCondLst>
                                            <p:cond delay="1999"/>
                                          </p:stCondLst>
                                        </p:cTn>
                                        <p:tgtEl>
                                          <p:spTgt spid="3">
                                            <p:txEl>
                                              <p:pRg st="2" end="2"/>
                                            </p:txEl>
                                          </p:spTgt>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bg/>
                                          </p:spTgt>
                                        </p:tgtEl>
                                        <p:attrNameLst>
                                          <p:attrName>style.visibility</p:attrName>
                                        </p:attrNameLst>
                                      </p:cBhvr>
                                      <p:to>
                                        <p:strVal val="visible"/>
                                      </p:to>
                                    </p:set>
                                    <p:animEffect transition="in" filter="wipe(up)">
                                      <p:cBhvr>
                                        <p:cTn id="40" dur="2000"/>
                                        <p:tgtEl>
                                          <p:spTgt spid="5">
                                            <p:bg/>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left)">
                                      <p:cBhvr>
                                        <p:cTn id="44" dur="20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20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wipe(left)">
                                      <p:cBhvr>
                                        <p:cTn id="54"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rev="1"/>
      <p:bldP spid="3" grpId="1" build="allAtOnce"/>
      <p:bldP spid="5"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0" y="1066800"/>
            <a:ext cx="9144000" cy="1570879"/>
          </a:xfrm>
          <a:prstGeom prst="rect">
            <a:avLst/>
          </a:prstGeom>
          <a:noFill/>
        </p:spPr>
        <p:txBody>
          <a:bodyPr wrap="square" rtlCol="0">
            <a:spAutoFit/>
          </a:bodyPr>
          <a:lstStyle/>
          <a:p>
            <a:pPr algn="ctr">
              <a:lnSpc>
                <a:spcPct val="200000"/>
              </a:lnSpc>
            </a:pPr>
            <a:r>
              <a:rPr lang="en-US" sz="2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Nehemiah surveyed the pathetic condition of the wall—2:12-18</a:t>
            </a:r>
          </a:p>
          <a:p>
            <a:pPr algn="ctr">
              <a:lnSpc>
                <a:spcPct val="200000"/>
              </a:lnSpc>
            </a:pPr>
            <a:r>
              <a:rPr lang="en-US" sz="2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Nehemiah organized the work force—3:1-32</a:t>
            </a:r>
          </a:p>
        </p:txBody>
      </p:sp>
    </p:spTree>
    <p:extLst>
      <p:ext uri="{BB962C8B-B14F-4D97-AF65-F5344CB8AC3E}">
        <p14:creationId xmlns:p14="http://schemas.microsoft.com/office/powerpoint/2010/main" val="39334834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0" y="228600"/>
            <a:ext cx="4495800" cy="1938992"/>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“So we built the wall, and the entire wall was joined together up to half its height, for the people had a mind to work”</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(Neh 4:6).</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476667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612407" y="0"/>
            <a:ext cx="7919186" cy="6850096"/>
          </a:xfrm>
          <a:prstGeom prst="rect">
            <a:avLst/>
          </a:prstGeom>
          <a:effectLst>
            <a:softEdge rad="787400"/>
          </a:effectLst>
        </p:spPr>
      </p:pic>
      <p:sp>
        <p:nvSpPr>
          <p:cNvPr id="4" name="TextBox 3"/>
          <p:cNvSpPr txBox="1"/>
          <p:nvPr/>
        </p:nvSpPr>
        <p:spPr>
          <a:xfrm>
            <a:off x="3657600" y="457200"/>
            <a:ext cx="5410200" cy="3785652"/>
          </a:xfrm>
          <a:prstGeom prst="rect">
            <a:avLst/>
          </a:prstGeom>
          <a:solidFill>
            <a:srgbClr val="646B6B">
              <a:alpha val="80000"/>
            </a:srgbClr>
          </a:solidFill>
        </p:spPr>
        <p:txBody>
          <a:bodyPr wrap="square" rtlCol="0">
            <a:spAutoFit/>
          </a:bodyPr>
          <a:lstStyle/>
          <a:p>
            <a:pPr marL="342900" indent="-342900">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Wingdings" pitchFamily="2" charset="2"/>
              <a:buChar char="Ø"/>
            </a:pP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Wingdings" pitchFamily="2" charset="2"/>
              <a:buChar char="Ø"/>
            </a:pPr>
            <a:r>
              <a:rPr lang="en-US"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Enemies from without (Sanballat, Tobiah &amp; others) tried to stop the work:</a:t>
            </a:r>
          </a:p>
          <a:p>
            <a:pPr marL="457200" indent="-457200">
              <a:buFont typeface="+mj-lt"/>
              <a:buAutoNum type="alphaLcPeriod"/>
            </a:pPr>
            <a:r>
              <a:rPr lang="en-US"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Ridicule/laughing at—2:19</a:t>
            </a:r>
          </a:p>
          <a:p>
            <a:pPr marL="457200" indent="-457200">
              <a:buFont typeface="+mj-lt"/>
              <a:buAutoNum type="alphaLcPeriod"/>
            </a:pPr>
            <a:r>
              <a:rPr lang="en-US"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Mockery—4:1</a:t>
            </a:r>
          </a:p>
          <a:p>
            <a:pPr marL="457200" indent="-457200">
              <a:buFont typeface="+mj-lt"/>
              <a:buAutoNum type="alphaLcPeriod"/>
            </a:pPr>
            <a:r>
              <a:rPr lang="en-US"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Attack—4:8</a:t>
            </a:r>
          </a:p>
          <a:p>
            <a:pPr marL="457200" indent="-457200">
              <a:buFont typeface="+mj-lt"/>
              <a:buAutoNum type="alphaLcPeriod"/>
            </a:pPr>
            <a:r>
              <a:rPr lang="en-US"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Compromise &amp; Threats—6:1-12</a:t>
            </a:r>
          </a:p>
          <a:p>
            <a:pPr marL="457200" indent="-457200">
              <a:buFont typeface="+mj-lt"/>
              <a:buAutoNum type="alphaLcPeriod"/>
            </a:pPr>
            <a:endParaRPr lang="en-US" sz="2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Font typeface="Wingdings" pitchFamily="2" charset="2"/>
              <a:buChar char="Ø"/>
            </a:pPr>
            <a:r>
              <a:rPr lang="en-US"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Problems from within (Economic hardships 5:1-13).</a:t>
            </a:r>
            <a:endParaRPr lang="en-US" sz="2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831334" y="609600"/>
            <a:ext cx="5062732" cy="523220"/>
          </a:xfrm>
          <a:prstGeom prst="rect">
            <a:avLst/>
          </a:prstGeom>
          <a:solidFill>
            <a:srgbClr val="FFFFFF"/>
          </a:solidFill>
          <a:effectLst>
            <a:softEdge rad="127000"/>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600" dirty="0" smtClean="0">
                <a:ln w="11430"/>
                <a:effectLst>
                  <a:outerShdw blurRad="25400" algn="tl" rotWithShape="0">
                    <a:srgbClr val="000000">
                      <a:alpha val="43000"/>
                    </a:srgbClr>
                  </a:outerShdw>
                </a:effectLst>
                <a:latin typeface="Arial Rounded MT Bold" pitchFamily="34" charset="0"/>
              </a:rPr>
              <a:t>Difficulties Surface</a:t>
            </a:r>
            <a:endParaRPr lang="en-US" sz="2800" b="1" cap="none" spc="600" dirty="0">
              <a:ln w="11430"/>
              <a:effectLst>
                <a:outerShdw blurRad="25400" algn="tl" rotWithShape="0">
                  <a:srgbClr val="000000">
                    <a:alpha val="43000"/>
                  </a:srgbClr>
                </a:outerShdw>
              </a:effectLst>
              <a:latin typeface="Arial Rounded MT Bold" pitchFamily="34" charset="0"/>
            </a:endParaRPr>
          </a:p>
        </p:txBody>
      </p:sp>
      <p:sp>
        <p:nvSpPr>
          <p:cNvPr id="3" name="Rounded Rectangular Callout 2"/>
          <p:cNvSpPr/>
          <p:nvPr/>
        </p:nvSpPr>
        <p:spPr>
          <a:xfrm>
            <a:off x="152400" y="76200"/>
            <a:ext cx="3124200" cy="1524000"/>
          </a:xfrm>
          <a:prstGeom prst="wedgeRoundRectCallout">
            <a:avLst>
              <a:gd name="adj1" fmla="val -2427"/>
              <a:gd name="adj2" fmla="val 106079"/>
              <a:gd name="adj3" fmla="val 16667"/>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a:t>
            </a:r>
            <a:r>
              <a:rPr lang="en-US" b="1" dirty="0">
                <a:solidFill>
                  <a:schemeClr val="tx1"/>
                </a:solidFill>
                <a:effectLst>
                  <a:outerShdw blurRad="38100" dist="38100" dir="2700000" algn="tl">
                    <a:srgbClr val="000000">
                      <a:alpha val="43137"/>
                    </a:srgbClr>
                  </a:outerShdw>
                </a:effectLst>
              </a:rPr>
              <a:t>Whatever they build, if even a fox goes up on it, he will break down their stone wall.”</a:t>
            </a:r>
          </a:p>
        </p:txBody>
      </p:sp>
    </p:spTree>
    <p:extLst>
      <p:ext uri="{BB962C8B-B14F-4D97-AF65-F5344CB8AC3E}">
        <p14:creationId xmlns:p14="http://schemas.microsoft.com/office/powerpoint/2010/main" val="6507187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2000"/>
                                        <p:tgtEl>
                                          <p:spTgt spid="4">
                                            <p:bg/>
                                          </p:spTgt>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style.rotation</p:attrName>
                                        </p:attrNameLst>
                                      </p:cBhvr>
                                      <p:tavLst>
                                        <p:tav tm="0">
                                          <p:val>
                                            <p:fltVal val="90"/>
                                          </p:val>
                                        </p:tav>
                                        <p:tav tm="100000">
                                          <p:val>
                                            <p:fltVal val="0"/>
                                          </p:val>
                                        </p:tav>
                                      </p:tavLst>
                                    </p:anim>
                                    <p:animEffect transition="in" filter="fade">
                                      <p:cBhvr>
                                        <p:cTn id="14" dur="2000"/>
                                        <p:tgtEl>
                                          <p:spTgt spid="5"/>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2000"/>
                                        <p:tgtEl>
                                          <p:spTgt spid="4">
                                            <p:txEl>
                                              <p:pRg st="4" end="4"/>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up)">
                                      <p:cBhvr>
                                        <p:cTn id="27" dur="2000"/>
                                        <p:tgtEl>
                                          <p:spTgt spid="4">
                                            <p:txEl>
                                              <p:pRg st="5" end="5"/>
                                            </p:txEl>
                                          </p:spTgt>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up)">
                                      <p:cBhvr>
                                        <p:cTn id="31" dur="2000"/>
                                        <p:tgtEl>
                                          <p:spTgt spid="4">
                                            <p:txEl>
                                              <p:pRg st="6" end="6"/>
                                            </p:txEl>
                                          </p:spTgt>
                                        </p:tgtEl>
                                      </p:cBhvr>
                                    </p:animEffect>
                                  </p:childTnLst>
                                </p:cTn>
                              </p:par>
                            </p:childTnLst>
                          </p:cTn>
                        </p:par>
                        <p:par>
                          <p:cTn id="32" fill="hold">
                            <p:stCondLst>
                              <p:cond delay="6000"/>
                            </p:stCondLst>
                            <p:childTnLst>
                              <p:par>
                                <p:cTn id="33" presetID="22" presetClass="entr" presetSubtype="1"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up)">
                                      <p:cBhvr>
                                        <p:cTn id="35" dur="20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up)">
                                      <p:cBhvr>
                                        <p:cTn id="40"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534561"/>
            <a:ext cx="8763000" cy="1323439"/>
          </a:xfrm>
          <a:prstGeom prst="rect">
            <a:avLst/>
          </a:prstGeom>
          <a:solidFill>
            <a:schemeClr val="tx1"/>
          </a:solidFill>
          <a:effectLst>
            <a:softEdge rad="127000"/>
          </a:effectLst>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 the wall was finished on the twenty-fifth day of Elul, in </a:t>
            </a:r>
            <a:r>
              <a:rPr lang="en-US" sz="2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fifty-two days</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And it happened, when all our enemies heard of it, and all the nations around us saw these things, that they were very disheartened in their own eyes; for they perceived that this work was done by our God” (Neh 6:15-16)</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796322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445</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15</cp:revision>
  <dcterms:created xsi:type="dcterms:W3CDTF">2012-08-08T14:58:00Z</dcterms:created>
  <dcterms:modified xsi:type="dcterms:W3CDTF">2012-08-12T13:00:07Z</dcterms:modified>
</cp:coreProperties>
</file>