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60" r:id="rId5"/>
    <p:sldId id="263" r:id="rId6"/>
    <p:sldId id="261" r:id="rId7"/>
    <p:sldId id="262" r:id="rId8"/>
    <p:sldId id="264" r:id="rId9"/>
    <p:sldId id="259" r:id="rId10"/>
    <p:sldId id="265" r:id="rId11"/>
    <p:sldId id="266" r:id="rId12"/>
    <p:sldId id="268" r:id="rId13"/>
    <p:sldId id="267" r:id="rId14"/>
    <p:sldId id="269" r:id="rId15"/>
    <p:sldId id="270" r:id="rId16"/>
    <p:sldId id="271" r:id="rId17"/>
    <p:sldId id="272" r:id="rId18"/>
    <p:sldId id="273" r:id="rId19"/>
    <p:sldId id="274" r:id="rId20"/>
  </p:sldIdLst>
  <p:sldSz cx="9144000" cy="6858000" type="screen4x3"/>
  <p:notesSz cx="6858000" cy="9144000"/>
  <p:embeddedFontLst>
    <p:embeddedFont>
      <p:font typeface="Monotype Corsiva" panose="03010101010201010101" pitchFamily="66" charset="0"/>
      <p:italic r:id="rId22"/>
    </p:embeddedFont>
    <p:embeddedFont>
      <p:font typeface="Calibri" panose="020F0502020204030204" pitchFamily="34" charset="0"/>
      <p:regular r:id="rId23"/>
      <p:bold r:id="rId24"/>
      <p:italic r:id="rId25"/>
      <p:boldItalic r:id="rId26"/>
    </p:embeddedFont>
    <p:embeddedFont>
      <p:font typeface="Copperplate Gothic Light" panose="020E05070202060204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5" autoAdjust="0"/>
  </p:normalViewPr>
  <p:slideViewPr>
    <p:cSldViewPr showGuides="1">
      <p:cViewPr varScale="1">
        <p:scale>
          <a:sx n="62" d="100"/>
          <a:sy n="62" d="100"/>
        </p:scale>
        <p:origin x="-6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2221C-81DC-4399-8207-5D8EA8275151}" type="datetimeFigureOut">
              <a:rPr lang="en-US" smtClean="0"/>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0E88A-5227-4E6A-860E-F40CCEB3A3AA}" type="slidenum">
              <a:rPr lang="en-US" smtClean="0"/>
              <a:t>‹#›</a:t>
            </a:fld>
            <a:endParaRPr lang="en-US"/>
          </a:p>
        </p:txBody>
      </p:sp>
    </p:spTree>
    <p:extLst>
      <p:ext uri="{BB962C8B-B14F-4D97-AF65-F5344CB8AC3E}">
        <p14:creationId xmlns:p14="http://schemas.microsoft.com/office/powerpoint/2010/main" val="244321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a:t>
            </a:fld>
            <a:endParaRPr lang="en-US"/>
          </a:p>
        </p:txBody>
      </p:sp>
    </p:spTree>
    <p:extLst>
      <p:ext uri="{BB962C8B-B14F-4D97-AF65-F5344CB8AC3E}">
        <p14:creationId xmlns:p14="http://schemas.microsoft.com/office/powerpoint/2010/main" val="235292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10</a:t>
            </a:fld>
            <a:endParaRPr lang="en-US"/>
          </a:p>
        </p:txBody>
      </p:sp>
    </p:spTree>
    <p:extLst>
      <p:ext uri="{BB962C8B-B14F-4D97-AF65-F5344CB8AC3E}">
        <p14:creationId xmlns:p14="http://schemas.microsoft.com/office/powerpoint/2010/main" val="360817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11</a:t>
            </a:fld>
            <a:endParaRPr lang="en-US"/>
          </a:p>
        </p:txBody>
      </p:sp>
    </p:spTree>
    <p:extLst>
      <p:ext uri="{BB962C8B-B14F-4D97-AF65-F5344CB8AC3E}">
        <p14:creationId xmlns:p14="http://schemas.microsoft.com/office/powerpoint/2010/main" val="247404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12</a:t>
            </a:fld>
            <a:endParaRPr lang="en-US"/>
          </a:p>
        </p:txBody>
      </p:sp>
    </p:spTree>
    <p:extLst>
      <p:ext uri="{BB962C8B-B14F-4D97-AF65-F5344CB8AC3E}">
        <p14:creationId xmlns:p14="http://schemas.microsoft.com/office/powerpoint/2010/main" val="185232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13</a:t>
            </a:fld>
            <a:endParaRPr lang="en-US"/>
          </a:p>
        </p:txBody>
      </p:sp>
    </p:spTree>
    <p:extLst>
      <p:ext uri="{BB962C8B-B14F-4D97-AF65-F5344CB8AC3E}">
        <p14:creationId xmlns:p14="http://schemas.microsoft.com/office/powerpoint/2010/main" val="172465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14</a:t>
            </a:fld>
            <a:endParaRPr lang="en-US"/>
          </a:p>
        </p:txBody>
      </p:sp>
    </p:spTree>
    <p:extLst>
      <p:ext uri="{BB962C8B-B14F-4D97-AF65-F5344CB8AC3E}">
        <p14:creationId xmlns:p14="http://schemas.microsoft.com/office/powerpoint/2010/main" val="282047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15</a:t>
            </a:fld>
            <a:endParaRPr lang="en-US"/>
          </a:p>
        </p:txBody>
      </p:sp>
    </p:spTree>
    <p:extLst>
      <p:ext uri="{BB962C8B-B14F-4D97-AF65-F5344CB8AC3E}">
        <p14:creationId xmlns:p14="http://schemas.microsoft.com/office/powerpoint/2010/main" val="92046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16</a:t>
            </a:fld>
            <a:endParaRPr lang="en-US"/>
          </a:p>
        </p:txBody>
      </p:sp>
    </p:spTree>
    <p:extLst>
      <p:ext uri="{BB962C8B-B14F-4D97-AF65-F5344CB8AC3E}">
        <p14:creationId xmlns:p14="http://schemas.microsoft.com/office/powerpoint/2010/main" val="355618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17</a:t>
            </a:fld>
            <a:endParaRPr lang="en-US"/>
          </a:p>
        </p:txBody>
      </p:sp>
    </p:spTree>
    <p:extLst>
      <p:ext uri="{BB962C8B-B14F-4D97-AF65-F5344CB8AC3E}">
        <p14:creationId xmlns:p14="http://schemas.microsoft.com/office/powerpoint/2010/main" val="283245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18</a:t>
            </a:fld>
            <a:endParaRPr lang="en-US"/>
          </a:p>
        </p:txBody>
      </p:sp>
    </p:spTree>
    <p:extLst>
      <p:ext uri="{BB962C8B-B14F-4D97-AF65-F5344CB8AC3E}">
        <p14:creationId xmlns:p14="http://schemas.microsoft.com/office/powerpoint/2010/main" val="374857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19</a:t>
            </a:fld>
            <a:endParaRPr lang="en-US"/>
          </a:p>
        </p:txBody>
      </p:sp>
    </p:spTree>
    <p:extLst>
      <p:ext uri="{BB962C8B-B14F-4D97-AF65-F5344CB8AC3E}">
        <p14:creationId xmlns:p14="http://schemas.microsoft.com/office/powerpoint/2010/main" val="63323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2</a:t>
            </a:fld>
            <a:endParaRPr lang="en-US"/>
          </a:p>
        </p:txBody>
      </p:sp>
    </p:spTree>
    <p:extLst>
      <p:ext uri="{BB962C8B-B14F-4D97-AF65-F5344CB8AC3E}">
        <p14:creationId xmlns:p14="http://schemas.microsoft.com/office/powerpoint/2010/main" val="63148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3</a:t>
            </a:fld>
            <a:endParaRPr lang="en-US"/>
          </a:p>
        </p:txBody>
      </p:sp>
    </p:spTree>
    <p:extLst>
      <p:ext uri="{BB962C8B-B14F-4D97-AF65-F5344CB8AC3E}">
        <p14:creationId xmlns:p14="http://schemas.microsoft.com/office/powerpoint/2010/main" val="249819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4</a:t>
            </a:fld>
            <a:endParaRPr lang="en-US"/>
          </a:p>
        </p:txBody>
      </p:sp>
    </p:spTree>
    <p:extLst>
      <p:ext uri="{BB962C8B-B14F-4D97-AF65-F5344CB8AC3E}">
        <p14:creationId xmlns:p14="http://schemas.microsoft.com/office/powerpoint/2010/main" val="227919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5</a:t>
            </a:fld>
            <a:endParaRPr lang="en-US"/>
          </a:p>
        </p:txBody>
      </p:sp>
    </p:spTree>
    <p:extLst>
      <p:ext uri="{BB962C8B-B14F-4D97-AF65-F5344CB8AC3E}">
        <p14:creationId xmlns:p14="http://schemas.microsoft.com/office/powerpoint/2010/main" val="295631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6</a:t>
            </a:fld>
            <a:endParaRPr lang="en-US"/>
          </a:p>
        </p:txBody>
      </p:sp>
    </p:spTree>
    <p:extLst>
      <p:ext uri="{BB962C8B-B14F-4D97-AF65-F5344CB8AC3E}">
        <p14:creationId xmlns:p14="http://schemas.microsoft.com/office/powerpoint/2010/main" val="105725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7</a:t>
            </a:fld>
            <a:endParaRPr lang="en-US"/>
          </a:p>
        </p:txBody>
      </p:sp>
    </p:spTree>
    <p:extLst>
      <p:ext uri="{BB962C8B-B14F-4D97-AF65-F5344CB8AC3E}">
        <p14:creationId xmlns:p14="http://schemas.microsoft.com/office/powerpoint/2010/main" val="299427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8</a:t>
            </a:fld>
            <a:endParaRPr lang="en-US"/>
          </a:p>
        </p:txBody>
      </p:sp>
    </p:spTree>
    <p:extLst>
      <p:ext uri="{BB962C8B-B14F-4D97-AF65-F5344CB8AC3E}">
        <p14:creationId xmlns:p14="http://schemas.microsoft.com/office/powerpoint/2010/main" val="407416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0E88A-5227-4E6A-860E-F40CCEB3A3AA}" type="slidenum">
              <a:rPr lang="en-US" smtClean="0"/>
              <a:t>9</a:t>
            </a:fld>
            <a:endParaRPr lang="en-US"/>
          </a:p>
        </p:txBody>
      </p:sp>
    </p:spTree>
    <p:extLst>
      <p:ext uri="{BB962C8B-B14F-4D97-AF65-F5344CB8AC3E}">
        <p14:creationId xmlns:p14="http://schemas.microsoft.com/office/powerpoint/2010/main" val="321088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37F82-4764-4D04-A186-730FD417EC2D}"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2628976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37F82-4764-4D04-A186-730FD417EC2D}"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3086458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37F82-4764-4D04-A186-730FD417EC2D}"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3998240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37F82-4764-4D04-A186-730FD417EC2D}"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4261553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37F82-4764-4D04-A186-730FD417EC2D}"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1807781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37F82-4764-4D04-A186-730FD417EC2D}"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1519377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37F82-4764-4D04-A186-730FD417EC2D}"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2031664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37F82-4764-4D04-A186-730FD417EC2D}"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2428073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37F82-4764-4D04-A186-730FD417EC2D}"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3833874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37F82-4764-4D04-A186-730FD417EC2D}"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708040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37F82-4764-4D04-A186-730FD417EC2D}"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D822D-15A4-4D5D-B93F-3898446F600F}" type="slidenum">
              <a:rPr lang="en-US" smtClean="0"/>
              <a:t>‹#›</a:t>
            </a:fld>
            <a:endParaRPr lang="en-US"/>
          </a:p>
        </p:txBody>
      </p:sp>
    </p:spTree>
    <p:extLst>
      <p:ext uri="{BB962C8B-B14F-4D97-AF65-F5344CB8AC3E}">
        <p14:creationId xmlns:p14="http://schemas.microsoft.com/office/powerpoint/2010/main" val="3192854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37F82-4764-4D04-A186-730FD417EC2D}"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D822D-15A4-4D5D-B93F-3898446F600F}" type="slidenum">
              <a:rPr lang="en-US" smtClean="0"/>
              <a:t>‹#›</a:t>
            </a:fld>
            <a:endParaRPr lang="en-US"/>
          </a:p>
        </p:txBody>
      </p:sp>
    </p:spTree>
    <p:extLst>
      <p:ext uri="{BB962C8B-B14F-4D97-AF65-F5344CB8AC3E}">
        <p14:creationId xmlns:p14="http://schemas.microsoft.com/office/powerpoint/2010/main" val="1801519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708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733801" cy="2486711"/>
          </a:xfrm>
          <a:prstGeom prst="rect">
            <a:avLst/>
          </a:prstGeom>
          <a:effectLst>
            <a:softEdge rad="6350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5312"/>
            <a:ext cx="4292599" cy="2575559"/>
          </a:xfrm>
          <a:prstGeom prst="rect">
            <a:avLst/>
          </a:prstGeom>
          <a:ln>
            <a:noFill/>
          </a:ln>
          <a:effectLst>
            <a:softEdge rad="317500"/>
          </a:effectLst>
        </p:spPr>
      </p:pic>
      <p:sp>
        <p:nvSpPr>
          <p:cNvPr id="6" name="Rectangle 5"/>
          <p:cNvSpPr/>
          <p:nvPr/>
        </p:nvSpPr>
        <p:spPr>
          <a:xfrm>
            <a:off x="1981199" y="838200"/>
            <a:ext cx="208845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lumMod val="50000"/>
                    </a:schemeClr>
                  </a:solidFill>
                </a:ln>
                <a:solidFill>
                  <a:schemeClr val="bg1">
                    <a:lumMod val="50000"/>
                  </a:schemeClr>
                </a:solidFill>
                <a:effectLst>
                  <a:outerShdw blurRad="38100" dist="38100" dir="2700000" algn="tl">
                    <a:srgbClr val="000000">
                      <a:alpha val="43137"/>
                    </a:srgbClr>
                  </a:outerShdw>
                </a:effectLst>
                <a:latin typeface="Copperplate Gothic Light" panose="020E0507020206020404" pitchFamily="34" charset="0"/>
              </a:rPr>
              <a:t>Michal</a:t>
            </a:r>
            <a:endParaRPr lang="en-US" sz="4000" b="1" cap="none" spc="0" dirty="0">
              <a:ln w="50800">
                <a:solidFill>
                  <a:schemeClr val="bg1">
                    <a:lumMod val="50000"/>
                  </a:schemeClr>
                </a:solidFill>
              </a:ln>
              <a:solidFill>
                <a:schemeClr val="bg1">
                  <a:lumMod val="50000"/>
                </a:schemeClr>
              </a:solidFill>
              <a:effectLst>
                <a:outerShdw blurRad="38100" dist="38100" dir="2700000" algn="tl">
                  <a:srgbClr val="000000">
                    <a:alpha val="43137"/>
                  </a:srgbClr>
                </a:outerShdw>
              </a:effectLst>
              <a:latin typeface="Copperplate Gothic Light" panose="020E0507020206020404" pitchFamily="34" charset="0"/>
            </a:endParaRPr>
          </a:p>
        </p:txBody>
      </p:sp>
      <p:sp>
        <p:nvSpPr>
          <p:cNvPr id="9" name="TextBox 8"/>
          <p:cNvSpPr txBox="1"/>
          <p:nvPr/>
        </p:nvSpPr>
        <p:spPr>
          <a:xfrm>
            <a:off x="0" y="2486711"/>
            <a:ext cx="9144000" cy="4093428"/>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was first promised Saul’s daughter Merab (1 Sam 18:17)</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loved David (1 Sam 18:20) [David a handsome hero in Israel]</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was used (exploited) by her father (1 Sam 18:21)</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Instead of a dowry for Michal David was to kill 100 Philistines (1 Sam 18:25-27)</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protected David from her father (1 Sam 19:10-16)</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fled and became a fugitive (1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 20:1)</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had time to see Jonathan, but apparently not Michal (1 Sam 20)</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and Michal’s months of separation turned to years</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was taken by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aul and given to Patiel as his wife (1 Sam 25:44)</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During their separation David married several wives [7 are named] (1 Sam 25:39,43; 2 Sam 3:3-5)</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&amp; Patiel settled in to a relationship (perhaps with genuine love)</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23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20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20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20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20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20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20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20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2000"/>
                                        <p:tgtEl>
                                          <p:spTgt spid="9">
                                            <p:txEl>
                                              <p:pRg st="7" end="7"/>
                                            </p:txEl>
                                          </p:spTgt>
                                        </p:tgtEl>
                                      </p:cBhvr>
                                    </p:animEffect>
                                  </p:childTnLst>
                                  <p:subTnLst>
                                    <p:animClr clrSpc="rgb" dir="cw">
                                      <p:cBhvr override="childStyle">
                                        <p:cTn dur="1" fill="hold" display="0" masterRel="nextClick" afterEffect="1"/>
                                        <p:tgtEl>
                                          <p:spTgt spid="9">
                                            <p:txEl>
                                              <p:pRg st="7" end="7"/>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20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808080"/>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2000"/>
                                        <p:tgtEl>
                                          <p:spTgt spid="9">
                                            <p:txEl>
                                              <p:pRg st="9" end="9"/>
                                            </p:txEl>
                                          </p:spTgt>
                                        </p:tgtEl>
                                      </p:cBhvr>
                                    </p:animEffect>
                                  </p:childTnLst>
                                  <p:subTnLst>
                                    <p:animClr clrSpc="rgb" dir="cw">
                                      <p:cBhvr override="childStyle">
                                        <p:cTn dur="1" fill="hold" display="0" masterRel="nextClick" afterEffect="1"/>
                                        <p:tgtEl>
                                          <p:spTgt spid="9">
                                            <p:txEl>
                                              <p:pRg st="9" end="9"/>
                                            </p:txEl>
                                          </p:spTgt>
                                        </p:tgtEl>
                                        <p:attrNameLst>
                                          <p:attrName>ppt_c</p:attrName>
                                        </p:attrNameLst>
                                      </p:cBhvr>
                                      <p:to>
                                        <a:srgbClr val="808080"/>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wipe(left)">
                                      <p:cBhvr>
                                        <p:cTn id="57"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733801" cy="2486711"/>
          </a:xfrm>
          <a:prstGeom prst="rect">
            <a:avLst/>
          </a:prstGeom>
          <a:effectLst>
            <a:softEdge rad="6350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5312"/>
            <a:ext cx="4292599" cy="2575559"/>
          </a:xfrm>
          <a:prstGeom prst="rect">
            <a:avLst/>
          </a:prstGeom>
          <a:ln>
            <a:noFill/>
          </a:ln>
          <a:effectLst>
            <a:softEdge rad="317500"/>
          </a:effectLst>
        </p:spPr>
      </p:pic>
      <p:sp>
        <p:nvSpPr>
          <p:cNvPr id="6" name="Rectangle 5"/>
          <p:cNvSpPr/>
          <p:nvPr/>
        </p:nvSpPr>
        <p:spPr>
          <a:xfrm>
            <a:off x="1981199" y="838200"/>
            <a:ext cx="208845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lumMod val="50000"/>
                    </a:schemeClr>
                  </a:solidFill>
                </a:ln>
                <a:solidFill>
                  <a:schemeClr val="bg1">
                    <a:lumMod val="50000"/>
                  </a:schemeClr>
                </a:solidFill>
                <a:effectLst>
                  <a:outerShdw blurRad="38100" dist="38100" dir="2700000" algn="tl">
                    <a:srgbClr val="000000">
                      <a:alpha val="43137"/>
                    </a:srgbClr>
                  </a:outerShdw>
                </a:effectLst>
                <a:latin typeface="Copperplate Gothic Light" panose="020E0507020206020404" pitchFamily="34" charset="0"/>
              </a:rPr>
              <a:t>Michal</a:t>
            </a:r>
            <a:endParaRPr lang="en-US" sz="4000" b="1" cap="none" spc="0" dirty="0">
              <a:ln w="50800">
                <a:solidFill>
                  <a:schemeClr val="bg1">
                    <a:lumMod val="50000"/>
                  </a:schemeClr>
                </a:solidFill>
              </a:ln>
              <a:solidFill>
                <a:schemeClr val="bg1">
                  <a:lumMod val="50000"/>
                </a:schemeClr>
              </a:solidFill>
              <a:effectLst>
                <a:outerShdw blurRad="38100" dist="38100" dir="2700000" algn="tl">
                  <a:srgbClr val="000000">
                    <a:alpha val="43137"/>
                  </a:srgbClr>
                </a:outerShdw>
              </a:effectLst>
              <a:latin typeface="Copperplate Gothic Light" panose="020E0507020206020404" pitchFamily="34" charset="0"/>
            </a:endParaRPr>
          </a:p>
        </p:txBody>
      </p:sp>
      <p:sp>
        <p:nvSpPr>
          <p:cNvPr id="9" name="TextBox 8"/>
          <p:cNvSpPr txBox="1"/>
          <p:nvPr/>
        </p:nvSpPr>
        <p:spPr>
          <a:xfrm>
            <a:off x="0" y="2486711"/>
            <a:ext cx="9144000" cy="4093428"/>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Saul and three sons died in battle against Philistines (1 Sam 31)</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Saul’s son Ishbasheth [Michal’s brother] becomes king (2 Sam 2:8-11)</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reigns as king over Judah [in Hebron for 7 ½ years] (2 Sam 2:11)</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Abner, commander of Israel’s army, decides to defect (2 Sam 3:12)</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agrees—with one condition, </a:t>
            </a:r>
            <a:r>
              <a:rPr lang="en-US" sz="2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return Michal</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Sam 3:14)</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 is WHY? (Most think to “reconcile” the houses of David &amp; Saul)</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Michal’s husband Patiel weeps for his wife (2 Sam 3:16)</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don’t know if David ever loved Michal as she once loved him</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never had children [Bible does not say this was her punishment]</a:t>
            </a:r>
          </a:p>
          <a:p>
            <a:pPr marL="342900" indent="-342900">
              <a:buFont typeface="Wingdings" panose="05000000000000000000" pitchFamily="2" charset="2"/>
              <a:buChar char="Ø"/>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did raise her sister’s children (2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 21:8)</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633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20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20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20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20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20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20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20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2000"/>
                                        <p:tgtEl>
                                          <p:spTgt spid="9">
                                            <p:txEl>
                                              <p:pRg st="7" end="7"/>
                                            </p:txEl>
                                          </p:spTgt>
                                        </p:tgtEl>
                                      </p:cBhvr>
                                    </p:animEffect>
                                  </p:childTnLst>
                                  <p:subTnLst>
                                    <p:animClr clrSpc="rgb" dir="cw">
                                      <p:cBhvr override="childStyle">
                                        <p:cTn dur="1" fill="hold" display="0" masterRel="nextClick" afterEffect="1"/>
                                        <p:tgtEl>
                                          <p:spTgt spid="9">
                                            <p:txEl>
                                              <p:pRg st="7" end="7"/>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20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808080"/>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76200" y="685800"/>
            <a:ext cx="6781800" cy="1815882"/>
          </a:xfrm>
          <a:prstGeom prst="rect">
            <a:avLst/>
          </a:prstGeom>
          <a:solidFill>
            <a:srgbClr val="FFFFFF">
              <a:alpha val="69804"/>
            </a:srgbClr>
          </a:solidFill>
        </p:spPr>
        <p:txBody>
          <a:bodyPr wrap="square" rtlCol="0">
            <a:spAutoFit/>
          </a:bodyPr>
          <a:lstStyle/>
          <a:p>
            <a:r>
              <a:rPr lang="en-US" sz="2800" b="1" dirty="0" smtClean="0"/>
              <a:t>Michal, Saul’s daughter, looked through a window and saw King David leaping and whirling before the </a:t>
            </a:r>
            <a:r>
              <a:rPr lang="en-US" sz="2800" b="1" cap="small" dirty="0" smtClean="0">
                <a:effectLst/>
              </a:rPr>
              <a:t>Lord</a:t>
            </a:r>
            <a:r>
              <a:rPr lang="en-US" sz="2800" b="1" dirty="0" smtClean="0"/>
              <a:t>; and </a:t>
            </a:r>
            <a:r>
              <a:rPr lang="en-US" sz="2800" b="1" u="sng" dirty="0" smtClean="0">
                <a:ln>
                  <a:solidFill>
                    <a:srgbClr val="FF0000"/>
                  </a:solidFill>
                </a:ln>
                <a:effectLst>
                  <a:outerShdw blurRad="38100" dist="38100" dir="2700000" algn="tl">
                    <a:srgbClr val="000000">
                      <a:alpha val="43137"/>
                    </a:srgbClr>
                  </a:outerShdw>
                </a:effectLst>
              </a:rPr>
              <a:t>she despised him in her heart</a:t>
            </a:r>
            <a:r>
              <a:rPr lang="en-US" sz="2800" b="1" dirty="0" smtClean="0"/>
              <a:t> . . . (2 Sam 6:16).</a:t>
            </a:r>
          </a:p>
        </p:txBody>
      </p:sp>
      <p:sp>
        <p:nvSpPr>
          <p:cNvPr id="13" name="Oval 12"/>
          <p:cNvSpPr/>
          <p:nvPr/>
        </p:nvSpPr>
        <p:spPr>
          <a:xfrm>
            <a:off x="6934200" y="182671"/>
            <a:ext cx="1905000" cy="2057400"/>
          </a:xfrm>
          <a:prstGeom prst="ellipse">
            <a:avLst/>
          </a:prstGeom>
          <a:noFill/>
          <a:ln>
            <a:solidFill>
              <a:schemeClr val="bg1"/>
            </a:solidFill>
          </a:ln>
          <a:effectLst>
            <a:glow rad="1524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5691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52661" y="-1111"/>
            <a:ext cx="8387232"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600" dirty="0" smtClean="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rPr>
              <a:t>Sin: Can Turn Love To Hate</a:t>
            </a:r>
            <a:endParaRPr lang="en-US" sz="4800" b="1" cap="none" spc="600" dirty="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endParaRPr>
          </a:p>
        </p:txBody>
      </p:sp>
      <p:pic>
        <p:nvPicPr>
          <p:cNvPr id="3" name="Picture 2"/>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219200" y="1735654"/>
            <a:ext cx="6629400" cy="4972050"/>
          </a:xfrm>
          <a:prstGeom prst="rect">
            <a:avLst/>
          </a:prstGeom>
          <a:ln>
            <a:noFill/>
          </a:ln>
          <a:effectLst>
            <a:softEdge rad="112500"/>
          </a:effectLst>
        </p:spPr>
      </p:pic>
      <p:sp>
        <p:nvSpPr>
          <p:cNvPr id="4" name="TextBox 3"/>
          <p:cNvSpPr txBox="1"/>
          <p:nvPr/>
        </p:nvSpPr>
        <p:spPr>
          <a:xfrm>
            <a:off x="381000" y="829886"/>
            <a:ext cx="8382000" cy="1077218"/>
          </a:xfrm>
          <a:prstGeom prst="rect">
            <a:avLst/>
          </a:prstGeom>
          <a:solidFill>
            <a:srgbClr val="FFF3C3"/>
          </a:solidFill>
          <a:ln w="19050">
            <a:solidFill>
              <a:schemeClr val="bg2">
                <a:lumMod val="10000"/>
              </a:schemeClr>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Failing to dwell with them with understanding (1 Peter 3:7)</a:t>
            </a:r>
            <a:endParaRPr lang="en-US" sz="3200" b="1" dirty="0">
              <a:effectLst>
                <a:outerShdw blurRad="38100" dist="38100" dir="2700000" algn="tl">
                  <a:srgbClr val="000000">
                    <a:alpha val="43137"/>
                  </a:srgbClr>
                </a:outerShdw>
              </a:effectLst>
              <a:latin typeface="Copperplate Gothic Light" panose="020E0507020206020404" pitchFamily="34" charset="0"/>
            </a:endParaRPr>
          </a:p>
        </p:txBody>
      </p:sp>
    </p:spTree>
    <p:extLst>
      <p:ext uri="{BB962C8B-B14F-4D97-AF65-F5344CB8AC3E}">
        <p14:creationId xmlns:p14="http://schemas.microsoft.com/office/powerpoint/2010/main" val="237077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3063" y="1828800"/>
            <a:ext cx="4836138" cy="3810000"/>
          </a:xfrm>
          <a:prstGeom prst="rect">
            <a:avLst/>
          </a:prstGeom>
          <a:ln>
            <a:noFill/>
          </a:ln>
          <a:effectLst>
            <a:softEdge rad="112500"/>
          </a:effectLst>
        </p:spPr>
      </p:pic>
      <p:sp>
        <p:nvSpPr>
          <p:cNvPr id="7" name="Rectangle 6"/>
          <p:cNvSpPr/>
          <p:nvPr/>
        </p:nvSpPr>
        <p:spPr>
          <a:xfrm>
            <a:off x="352661" y="-1111"/>
            <a:ext cx="8387232"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600" dirty="0" smtClean="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rPr>
              <a:t>Sin: Can Turn Love To Hate</a:t>
            </a:r>
            <a:endParaRPr lang="en-US" sz="4800" b="1" cap="none" spc="600" dirty="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endParaRPr>
          </a:p>
        </p:txBody>
      </p:sp>
      <p:sp>
        <p:nvSpPr>
          <p:cNvPr id="4" name="TextBox 3"/>
          <p:cNvSpPr txBox="1"/>
          <p:nvPr/>
        </p:nvSpPr>
        <p:spPr>
          <a:xfrm>
            <a:off x="381000" y="829886"/>
            <a:ext cx="8382000" cy="1077218"/>
          </a:xfrm>
          <a:prstGeom prst="rect">
            <a:avLst/>
          </a:prstGeom>
          <a:solidFill>
            <a:srgbClr val="FFF3C3"/>
          </a:solidFill>
          <a:ln w="19050">
            <a:solidFill>
              <a:schemeClr val="bg2">
                <a:lumMod val="10000"/>
              </a:schemeClr>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Verbal, Emotional and Physical Cruelty (Ephesians 4:29-32)</a:t>
            </a:r>
            <a:endParaRPr lang="en-US" sz="3200" b="1" dirty="0">
              <a:effectLst>
                <a:outerShdw blurRad="38100" dist="38100" dir="2700000" algn="tl">
                  <a:srgbClr val="000000">
                    <a:alpha val="43137"/>
                  </a:srgbClr>
                </a:outerShdw>
              </a:effectLst>
              <a:latin typeface="Copperplate Gothic Light" panose="020E05070202060204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054" y="1950418"/>
            <a:ext cx="4913876" cy="3688382"/>
          </a:xfrm>
          <a:prstGeom prst="rect">
            <a:avLst/>
          </a:prstGeom>
          <a:ln>
            <a:noFill/>
          </a:ln>
          <a:effectLst>
            <a:softEdge rad="112500"/>
          </a:effectLst>
        </p:spPr>
      </p:pic>
    </p:spTree>
    <p:extLst>
      <p:ext uri="{BB962C8B-B14F-4D97-AF65-F5344CB8AC3E}">
        <p14:creationId xmlns:p14="http://schemas.microsoft.com/office/powerpoint/2010/main" val="142603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2324"/>
          <a:stretch/>
        </p:blipFill>
        <p:spPr>
          <a:xfrm>
            <a:off x="3293003" y="4205558"/>
            <a:ext cx="2590800" cy="2652442"/>
          </a:xfrm>
          <a:prstGeom prst="rect">
            <a:avLst/>
          </a:prstGeom>
          <a:ln>
            <a:noFill/>
          </a:ln>
          <a:effectLst>
            <a:softEdge rad="112500"/>
          </a:effectLst>
        </p:spPr>
      </p:pic>
      <p:pic>
        <p:nvPicPr>
          <p:cNvPr id="6" name="Picture 5"/>
          <p:cNvPicPr>
            <a:picLocks noChangeAspect="1"/>
          </p:cNvPicPr>
          <p:nvPr/>
        </p:nvPicPr>
        <p:blipFill rotWithShape="1">
          <a:blip r:embed="rId5">
            <a:duotone>
              <a:prstClr val="black"/>
              <a:schemeClr val="accent6">
                <a:tint val="45000"/>
                <a:satMod val="400000"/>
              </a:schemeClr>
            </a:duotone>
            <a:extLst>
              <a:ext uri="{28A0092B-C50C-407E-A947-70E740481C1C}">
                <a14:useLocalDpi xmlns:a14="http://schemas.microsoft.com/office/drawing/2010/main" val="0"/>
              </a:ext>
            </a:extLst>
          </a:blip>
          <a:srcRect t="8429" b="5879"/>
          <a:stretch/>
        </p:blipFill>
        <p:spPr>
          <a:xfrm>
            <a:off x="4419600" y="1752600"/>
            <a:ext cx="4424468" cy="2636471"/>
          </a:xfrm>
          <a:prstGeom prst="rect">
            <a:avLst/>
          </a:prstGeom>
          <a:ln>
            <a:noFill/>
          </a:ln>
          <a:effectLst>
            <a:softEdge rad="112500"/>
          </a:effectLst>
        </p:spPr>
      </p:pic>
      <p:pic>
        <p:nvPicPr>
          <p:cNvPr id="3" name="Picture 2"/>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4800" y="1752600"/>
            <a:ext cx="4515411" cy="2652682"/>
          </a:xfrm>
          <a:prstGeom prst="rect">
            <a:avLst/>
          </a:prstGeom>
          <a:ln>
            <a:noFill/>
          </a:ln>
          <a:effectLst>
            <a:softEdge rad="112500"/>
          </a:effectLst>
        </p:spPr>
      </p:pic>
      <p:sp>
        <p:nvSpPr>
          <p:cNvPr id="7" name="Rectangle 6"/>
          <p:cNvSpPr/>
          <p:nvPr/>
        </p:nvSpPr>
        <p:spPr>
          <a:xfrm>
            <a:off x="352661" y="-1111"/>
            <a:ext cx="8387232"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600" dirty="0" smtClean="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rPr>
              <a:t>Sin: Can Turn Love To Hate</a:t>
            </a:r>
            <a:endParaRPr lang="en-US" sz="4800" b="1" cap="none" spc="600" dirty="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endParaRPr>
          </a:p>
        </p:txBody>
      </p:sp>
      <p:sp>
        <p:nvSpPr>
          <p:cNvPr id="4" name="TextBox 3"/>
          <p:cNvSpPr txBox="1"/>
          <p:nvPr/>
        </p:nvSpPr>
        <p:spPr>
          <a:xfrm>
            <a:off x="381000" y="829886"/>
            <a:ext cx="8382000" cy="1077218"/>
          </a:xfrm>
          <a:prstGeom prst="rect">
            <a:avLst/>
          </a:prstGeom>
          <a:solidFill>
            <a:srgbClr val="FFF3C3"/>
          </a:solidFill>
          <a:ln w="19050">
            <a:solidFill>
              <a:schemeClr val="bg2">
                <a:lumMod val="10000"/>
              </a:schemeClr>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Misunderstanding one’s marital role (Ephesians 5:22-33)</a:t>
            </a:r>
            <a:endParaRPr lang="en-US" sz="3200" b="1" dirty="0">
              <a:effectLst>
                <a:outerShdw blurRad="38100" dist="38100" dir="2700000" algn="tl">
                  <a:srgbClr val="000000">
                    <a:alpha val="43137"/>
                  </a:srgbClr>
                </a:outerShdw>
              </a:effectLst>
              <a:latin typeface="Copperplate Gothic Light" panose="020E0507020206020404" pitchFamily="34" charset="0"/>
            </a:endParaRPr>
          </a:p>
        </p:txBody>
      </p:sp>
    </p:spTree>
    <p:extLst>
      <p:ext uri="{BB962C8B-B14F-4D97-AF65-F5344CB8AC3E}">
        <p14:creationId xmlns:p14="http://schemas.microsoft.com/office/powerpoint/2010/main" val="3766109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b="3678"/>
          <a:stretch/>
        </p:blipFill>
        <p:spPr>
          <a:xfrm>
            <a:off x="380344" y="1771252"/>
            <a:ext cx="8382656" cy="4934348"/>
          </a:xfrm>
          <a:prstGeom prst="rect">
            <a:avLst/>
          </a:prstGeom>
          <a:ln>
            <a:noFill/>
          </a:ln>
          <a:effectLst>
            <a:softEdge rad="112500"/>
          </a:effectLst>
        </p:spPr>
      </p:pic>
      <p:sp>
        <p:nvSpPr>
          <p:cNvPr id="7" name="Rectangle 6"/>
          <p:cNvSpPr/>
          <p:nvPr/>
        </p:nvSpPr>
        <p:spPr>
          <a:xfrm>
            <a:off x="352661" y="-1111"/>
            <a:ext cx="8387232"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600" dirty="0" smtClean="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rPr>
              <a:t>Sin: Can Turn Love To Hate</a:t>
            </a:r>
            <a:endParaRPr lang="en-US" sz="4800" b="1" cap="none" spc="600" dirty="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endParaRPr>
          </a:p>
        </p:txBody>
      </p:sp>
      <p:sp>
        <p:nvSpPr>
          <p:cNvPr id="4" name="TextBox 3"/>
          <p:cNvSpPr txBox="1"/>
          <p:nvPr/>
        </p:nvSpPr>
        <p:spPr>
          <a:xfrm>
            <a:off x="381000" y="829886"/>
            <a:ext cx="8382000" cy="1077218"/>
          </a:xfrm>
          <a:prstGeom prst="rect">
            <a:avLst/>
          </a:prstGeom>
          <a:solidFill>
            <a:srgbClr val="FFF3C3"/>
          </a:solidFill>
          <a:ln w="19050">
            <a:solidFill>
              <a:schemeClr val="bg2">
                <a:lumMod val="10000"/>
              </a:schemeClr>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Unlawful Desire </a:t>
            </a:r>
            <a:r>
              <a:rPr lang="en-US" sz="3200" b="1" dirty="0">
                <a:effectLst>
                  <a:outerShdw blurRad="38100" dist="38100" dir="2700000" algn="tl">
                    <a:srgbClr val="000000">
                      <a:alpha val="43137"/>
                    </a:srgbClr>
                  </a:outerShdw>
                </a:effectLst>
                <a:latin typeface="Copperplate Gothic Light" panose="020E0507020206020404" pitchFamily="34" charset="0"/>
              </a:rPr>
              <a:t>[</a:t>
            </a:r>
            <a:r>
              <a:rPr lang="en-US" sz="3200" b="1" dirty="0" smtClean="0">
                <a:effectLst>
                  <a:outerShdw blurRad="38100" dist="38100" dir="2700000" algn="tl">
                    <a:srgbClr val="000000">
                      <a:alpha val="43137"/>
                    </a:srgbClr>
                  </a:outerShdw>
                </a:effectLst>
                <a:latin typeface="Copperplate Gothic Light" panose="020E0507020206020404" pitchFamily="34" charset="0"/>
              </a:rPr>
              <a:t>Pornography]</a:t>
            </a:r>
          </a:p>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(Matthew 5:28; 2 Peter 2:14)</a:t>
            </a:r>
            <a:endParaRPr lang="en-US" sz="3200" b="1" dirty="0">
              <a:effectLst>
                <a:outerShdw blurRad="38100" dist="38100" dir="2700000" algn="tl">
                  <a:srgbClr val="000000">
                    <a:alpha val="43137"/>
                  </a:srgbClr>
                </a:outerShdw>
              </a:effectLst>
              <a:latin typeface="Copperplate Gothic Light" panose="020E0507020206020404" pitchFamily="34" charset="0"/>
            </a:endParaRPr>
          </a:p>
        </p:txBody>
      </p:sp>
    </p:spTree>
    <p:extLst>
      <p:ext uri="{BB962C8B-B14F-4D97-AF65-F5344CB8AC3E}">
        <p14:creationId xmlns:p14="http://schemas.microsoft.com/office/powerpoint/2010/main" val="1236192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8925" y="1752600"/>
            <a:ext cx="8566150" cy="4343400"/>
          </a:xfrm>
          <a:prstGeom prst="rect">
            <a:avLst/>
          </a:prstGeom>
          <a:ln>
            <a:noFill/>
          </a:ln>
          <a:effectLst>
            <a:softEdge rad="112500"/>
          </a:effectLst>
        </p:spPr>
      </p:pic>
      <p:sp>
        <p:nvSpPr>
          <p:cNvPr id="7" name="Rectangle 6"/>
          <p:cNvSpPr/>
          <p:nvPr/>
        </p:nvSpPr>
        <p:spPr>
          <a:xfrm>
            <a:off x="352661" y="-1111"/>
            <a:ext cx="8387232"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600" dirty="0" smtClean="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rPr>
              <a:t>Sin: Can Turn Love To Hate</a:t>
            </a:r>
            <a:endParaRPr lang="en-US" sz="4800" b="1" cap="none" spc="600" dirty="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endParaRPr>
          </a:p>
        </p:txBody>
      </p:sp>
      <p:sp>
        <p:nvSpPr>
          <p:cNvPr id="4" name="TextBox 3"/>
          <p:cNvSpPr txBox="1"/>
          <p:nvPr/>
        </p:nvSpPr>
        <p:spPr>
          <a:xfrm>
            <a:off x="381000" y="829886"/>
            <a:ext cx="8382000" cy="1077218"/>
          </a:xfrm>
          <a:prstGeom prst="rect">
            <a:avLst/>
          </a:prstGeom>
          <a:solidFill>
            <a:srgbClr val="FFF3C3"/>
          </a:solidFill>
          <a:ln w="19050">
            <a:solidFill>
              <a:schemeClr val="bg2">
                <a:lumMod val="10000"/>
              </a:schemeClr>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Phony Christianity [Hypocrisy]</a:t>
            </a:r>
          </a:p>
          <a:p>
            <a:pPr algn="ctr"/>
            <a:r>
              <a:rPr lang="en-US" sz="3200" b="1" dirty="0" smtClean="0">
                <a:effectLst>
                  <a:outerShdw blurRad="38100" dist="38100" dir="2700000" algn="tl">
                    <a:srgbClr val="000000">
                      <a:alpha val="43137"/>
                    </a:srgbClr>
                  </a:outerShdw>
                </a:effectLst>
                <a:latin typeface="Copperplate Gothic Light" panose="020E0507020206020404" pitchFamily="34" charset="0"/>
              </a:rPr>
              <a:t>(Matthew 15:8; 2 Peter 2:1)</a:t>
            </a:r>
            <a:endParaRPr lang="en-US" sz="3200" b="1" dirty="0">
              <a:effectLst>
                <a:outerShdw blurRad="38100" dist="38100" dir="2700000" algn="tl">
                  <a:srgbClr val="000000">
                    <a:alpha val="43137"/>
                  </a:srgbClr>
                </a:outerShdw>
              </a:effectLst>
              <a:latin typeface="Copperplate Gothic Light" panose="020E0507020206020404" pitchFamily="34" charset="0"/>
            </a:endParaRPr>
          </a:p>
        </p:txBody>
      </p:sp>
    </p:spTree>
    <p:extLst>
      <p:ext uri="{BB962C8B-B14F-4D97-AF65-F5344CB8AC3E}">
        <p14:creationId xmlns:p14="http://schemas.microsoft.com/office/powerpoint/2010/main" val="1183948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3" name="Oval 12"/>
          <p:cNvSpPr/>
          <p:nvPr/>
        </p:nvSpPr>
        <p:spPr>
          <a:xfrm>
            <a:off x="6934200" y="182671"/>
            <a:ext cx="1905000" cy="2057400"/>
          </a:xfrm>
          <a:prstGeom prst="ellipse">
            <a:avLst/>
          </a:prstGeom>
          <a:noFill/>
          <a:ln>
            <a:solidFill>
              <a:schemeClr val="bg1"/>
            </a:solidFill>
          </a:ln>
          <a:effectLst>
            <a:glow rad="1524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685800"/>
            <a:ext cx="6781800" cy="1815882"/>
          </a:xfrm>
          <a:prstGeom prst="rect">
            <a:avLst/>
          </a:prstGeom>
          <a:solidFill>
            <a:srgbClr val="FFFFFF">
              <a:alpha val="69804"/>
            </a:srgbClr>
          </a:solidFill>
        </p:spPr>
        <p:txBody>
          <a:bodyPr wrap="square" rtlCol="0">
            <a:spAutoFit/>
          </a:bodyPr>
          <a:lstStyle/>
          <a:p>
            <a:r>
              <a:rPr lang="en-US" sz="2800" b="1" dirty="0" smtClean="0"/>
              <a:t>Michal, Saul’s daughter, looked through a window and saw King David leaping and whirling before the </a:t>
            </a:r>
            <a:r>
              <a:rPr lang="en-US" sz="2800" b="1" cap="small" dirty="0" smtClean="0">
                <a:effectLst/>
              </a:rPr>
              <a:t>Lord</a:t>
            </a:r>
            <a:r>
              <a:rPr lang="en-US" sz="2800" b="1" dirty="0" smtClean="0"/>
              <a:t>; and </a:t>
            </a:r>
            <a:r>
              <a:rPr lang="en-US" sz="2800" b="1" u="sng" dirty="0" smtClean="0">
                <a:ln>
                  <a:solidFill>
                    <a:srgbClr val="FF0000"/>
                  </a:solidFill>
                </a:ln>
                <a:effectLst>
                  <a:outerShdw blurRad="38100" dist="38100" dir="2700000" algn="tl">
                    <a:srgbClr val="000000">
                      <a:alpha val="43137"/>
                    </a:srgbClr>
                  </a:outerShdw>
                </a:effectLst>
              </a:rPr>
              <a:t>she despised him in her heart</a:t>
            </a:r>
            <a:r>
              <a:rPr lang="en-US" sz="2800" b="1" dirty="0" smtClean="0"/>
              <a:t> . . . (2 Sam 6:16).</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8001" b="16912"/>
          <a:stretch/>
        </p:blipFill>
        <p:spPr>
          <a:xfrm>
            <a:off x="0" y="0"/>
            <a:ext cx="9133425" cy="6858000"/>
          </a:xfrm>
          <a:prstGeom prst="rect">
            <a:avLst/>
          </a:prstGeom>
        </p:spPr>
      </p:pic>
      <p:sp>
        <p:nvSpPr>
          <p:cNvPr id="6" name="Rectangle 5"/>
          <p:cNvSpPr/>
          <p:nvPr/>
        </p:nvSpPr>
        <p:spPr>
          <a:xfrm>
            <a:off x="352661" y="-1111"/>
            <a:ext cx="8387232"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600" dirty="0" smtClean="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rPr>
              <a:t>Sin: Can Turn Love To Hate</a:t>
            </a:r>
            <a:endParaRPr lang="en-US" sz="4800" b="1" cap="none" spc="600" dirty="0">
              <a:ln w="6350">
                <a:solidFill>
                  <a:schemeClr val="tx1"/>
                </a:solidFill>
              </a:ln>
              <a:solidFill>
                <a:sysClr val="windowText" lastClr="000000"/>
              </a:solidFill>
              <a:effectLst>
                <a:glow rad="76200">
                  <a:srgbClr val="FFF3C3"/>
                </a:glow>
                <a:outerShdw blurRad="80000" dist="40000" dir="5040000" algn="tl">
                  <a:srgbClr val="000000">
                    <a:alpha val="30000"/>
                  </a:srgbClr>
                </a:outerShdw>
              </a:effectLst>
              <a:latin typeface="Monotype Corsiva" panose="03010101010201010101" pitchFamily="66" charset="0"/>
            </a:endParaRPr>
          </a:p>
        </p:txBody>
      </p:sp>
    </p:spTree>
    <p:extLst>
      <p:ext uri="{BB962C8B-B14F-4D97-AF65-F5344CB8AC3E}">
        <p14:creationId xmlns:p14="http://schemas.microsoft.com/office/powerpoint/2010/main" val="1045342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094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5525"/>
            <a:ext cx="9144000" cy="6232475"/>
          </a:xfrm>
          <a:prstGeom prst="rect">
            <a:avLst/>
          </a:prstGeom>
          <a:noFill/>
        </p:spPr>
        <p:txBody>
          <a:bodyPr wrap="square" rtlCol="0">
            <a:spAutoFit/>
          </a:bodyPr>
          <a:lstStyle/>
          <a:p>
            <a:r>
              <a:rPr lang="en-US" sz="1900" b="1" i="1" baseline="30000" dirty="0" smtClean="0">
                <a:solidFill>
                  <a:srgbClr val="FF0000"/>
                </a:solidFill>
                <a:latin typeface="Arial" panose="020B0604020202020204" pitchFamily="34" charset="0"/>
                <a:cs typeface="Arial" panose="020B0604020202020204" pitchFamily="34" charset="0"/>
              </a:rPr>
              <a:t>16</a:t>
            </a:r>
            <a:r>
              <a:rPr lang="en-US" sz="1900" b="1" baseline="300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Now as the ark of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came into the City of David, Michal, Saul’s daughter, looked through a window and saw King David leaping and whirling before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and she despised him in her heart. </a:t>
            </a:r>
            <a:r>
              <a:rPr lang="en-US" sz="1900" b="1" i="1" baseline="30000" dirty="0" smtClean="0">
                <a:solidFill>
                  <a:srgbClr val="FF0000"/>
                </a:solidFill>
                <a:latin typeface="Arial" panose="020B0604020202020204" pitchFamily="34" charset="0"/>
                <a:cs typeface="Arial" panose="020B0604020202020204" pitchFamily="34" charset="0"/>
              </a:rPr>
              <a:t>17 </a:t>
            </a:r>
            <a:r>
              <a:rPr lang="en-US" sz="1900" b="1" dirty="0" smtClean="0">
                <a:latin typeface="Arial" panose="020B0604020202020204" pitchFamily="34" charset="0"/>
                <a:cs typeface="Arial" panose="020B0604020202020204" pitchFamily="34" charset="0"/>
              </a:rPr>
              <a:t>So they brought the ark of the </a:t>
            </a:r>
            <a:r>
              <a:rPr lang="en-US" sz="1900" b="1" cap="small" dirty="0">
                <a:latin typeface="Arial" panose="020B0604020202020204" pitchFamily="34" charset="0"/>
                <a:cs typeface="Arial" panose="020B0604020202020204" pitchFamily="34" charset="0"/>
              </a:rPr>
              <a:t>L</a:t>
            </a:r>
            <a:r>
              <a:rPr lang="en-US" sz="1900" b="1" cap="small" dirty="0" smtClean="0">
                <a:effectLst/>
                <a:latin typeface="Arial" panose="020B0604020202020204" pitchFamily="34" charset="0"/>
                <a:cs typeface="Arial" panose="020B0604020202020204" pitchFamily="34" charset="0"/>
              </a:rPr>
              <a:t>ord</a:t>
            </a:r>
            <a:r>
              <a:rPr lang="en-US" sz="1900" b="1" dirty="0" smtClean="0">
                <a:latin typeface="Arial" panose="020B0604020202020204" pitchFamily="34" charset="0"/>
                <a:cs typeface="Arial" panose="020B0604020202020204" pitchFamily="34" charset="0"/>
              </a:rPr>
              <a:t>, and set it in its place in the midst of the tabernacle that David had erected for it. Then David offered burnt offerings and peace offerings before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a:t>
            </a:r>
            <a:r>
              <a:rPr lang="en-US" sz="1900" b="1" i="1" baseline="30000" dirty="0" smtClean="0">
                <a:solidFill>
                  <a:srgbClr val="FF0000"/>
                </a:solidFill>
                <a:latin typeface="Arial" panose="020B0604020202020204" pitchFamily="34" charset="0"/>
                <a:cs typeface="Arial" panose="020B0604020202020204" pitchFamily="34" charset="0"/>
              </a:rPr>
              <a:t>18 </a:t>
            </a:r>
            <a:r>
              <a:rPr lang="en-US" sz="1900" b="1" dirty="0" smtClean="0">
                <a:latin typeface="Arial" panose="020B0604020202020204" pitchFamily="34" charset="0"/>
                <a:cs typeface="Arial" panose="020B0604020202020204" pitchFamily="34" charset="0"/>
              </a:rPr>
              <a:t>And when David had finished offering burnt offerings and peace offerings, he blessed the people in the name of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of hosts. </a:t>
            </a:r>
            <a:r>
              <a:rPr lang="en-US" sz="1900" b="1" i="1" baseline="30000" dirty="0" smtClean="0">
                <a:solidFill>
                  <a:srgbClr val="FF0000"/>
                </a:solidFill>
                <a:latin typeface="Arial" panose="020B0604020202020204" pitchFamily="34" charset="0"/>
                <a:cs typeface="Arial" panose="020B0604020202020204" pitchFamily="34" charset="0"/>
              </a:rPr>
              <a:t>19</a:t>
            </a:r>
            <a:r>
              <a:rPr lang="en-US" sz="1900" b="1" baseline="300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Then he distributed among all the people, among the whole multitude of Israel, both the women and the men, to everyone a loaf of bread, a piece of meat, and a cake of raisins. So all the people departed, everyone to his house. </a:t>
            </a:r>
            <a:r>
              <a:rPr lang="en-US" sz="1900" b="1" i="1" baseline="30000" dirty="0" smtClean="0">
                <a:solidFill>
                  <a:srgbClr val="FF0000"/>
                </a:solidFill>
                <a:latin typeface="Arial" panose="020B0604020202020204" pitchFamily="34" charset="0"/>
                <a:cs typeface="Arial" panose="020B0604020202020204" pitchFamily="34" charset="0"/>
              </a:rPr>
              <a:t>20</a:t>
            </a:r>
            <a:r>
              <a:rPr lang="en-US" sz="1900" b="1" baseline="300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Then David returned to bless his household. And Michal the daughter of Saul came out to meet David, and said, how glorious was the king of Israel today, uncovering himself today in the eyes of the maids of his servants, as one of the base fellows shamelessly uncovers himself! </a:t>
            </a:r>
            <a:r>
              <a:rPr lang="en-US" sz="1900" b="1" i="1" baseline="30000" dirty="0" smtClean="0">
                <a:solidFill>
                  <a:srgbClr val="FF0000"/>
                </a:solidFill>
                <a:latin typeface="Arial" panose="020B0604020202020204" pitchFamily="34" charset="0"/>
                <a:cs typeface="Arial" panose="020B0604020202020204" pitchFamily="34" charset="0"/>
              </a:rPr>
              <a:t>21</a:t>
            </a:r>
            <a:r>
              <a:rPr lang="en-US" sz="1900" b="1" baseline="300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So David said to Michal, it was before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who chose me instead of your father and all his house, to appoint me ruler over the people of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over Israel. Therefore I will play music before the </a:t>
            </a:r>
            <a:r>
              <a:rPr lang="en-US" sz="1900" b="1" cap="small" dirty="0" smtClean="0">
                <a:effectLst/>
                <a:latin typeface="Arial" panose="020B0604020202020204" pitchFamily="34" charset="0"/>
                <a:cs typeface="Arial" panose="020B0604020202020204" pitchFamily="34" charset="0"/>
              </a:rPr>
              <a:t>Lord</a:t>
            </a:r>
            <a:r>
              <a:rPr lang="en-US" sz="1900" b="1" dirty="0" smtClean="0">
                <a:latin typeface="Arial" panose="020B0604020202020204" pitchFamily="34" charset="0"/>
                <a:cs typeface="Arial" panose="020B0604020202020204" pitchFamily="34" charset="0"/>
              </a:rPr>
              <a:t>. </a:t>
            </a:r>
            <a:r>
              <a:rPr lang="en-US" sz="1900" b="1" i="1" baseline="30000" dirty="0" smtClean="0">
                <a:solidFill>
                  <a:srgbClr val="FF0000"/>
                </a:solidFill>
                <a:latin typeface="Arial" panose="020B0604020202020204" pitchFamily="34" charset="0"/>
                <a:cs typeface="Arial" panose="020B0604020202020204" pitchFamily="34" charset="0"/>
              </a:rPr>
              <a:t>22</a:t>
            </a:r>
            <a:r>
              <a:rPr lang="en-US" sz="1900" b="1" baseline="300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And I will be even more undignified than this, and will be humble in my own sight. But as for the maidservants of whom you have spoken, by them I will be held in honor.</a:t>
            </a:r>
          </a:p>
          <a:p>
            <a:r>
              <a:rPr lang="en-US" sz="1900" b="1" i="1" baseline="30000" dirty="0" smtClean="0">
                <a:solidFill>
                  <a:srgbClr val="FF0000"/>
                </a:solidFill>
                <a:latin typeface="Arial" panose="020B0604020202020204" pitchFamily="34" charset="0"/>
                <a:cs typeface="Arial" panose="020B0604020202020204" pitchFamily="34" charset="0"/>
              </a:rPr>
              <a:t>23 </a:t>
            </a:r>
            <a:r>
              <a:rPr lang="en-US" sz="1900" b="1" dirty="0" smtClean="0">
                <a:latin typeface="Arial" panose="020B0604020202020204" pitchFamily="34" charset="0"/>
                <a:cs typeface="Arial" panose="020B0604020202020204" pitchFamily="34" charset="0"/>
              </a:rPr>
              <a:t>Therefore Michal the daughter of Saul had no children to the day of her death.</a:t>
            </a:r>
          </a:p>
        </p:txBody>
      </p:sp>
      <p:sp>
        <p:nvSpPr>
          <p:cNvPr id="3" name="Rectangle 2"/>
          <p:cNvSpPr/>
          <p:nvPr/>
        </p:nvSpPr>
        <p:spPr>
          <a:xfrm>
            <a:off x="1371600" y="-85130"/>
            <a:ext cx="63594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2 Samuel 6:16-23</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72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rot="1597055">
            <a:off x="4694403" y="1678541"/>
            <a:ext cx="1600200" cy="584775"/>
          </a:xfrm>
          <a:prstGeom prst="rect">
            <a:avLst/>
          </a:prstGeom>
          <a:noFill/>
        </p:spPr>
        <p:txBody>
          <a:bodyPr wrap="square" rtlCol="0">
            <a:spAutoFit/>
          </a:bodyPr>
          <a:lstStyle/>
          <a:p>
            <a:r>
              <a:rPr lang="en-US" sz="3200" dirty="0" smtClean="0">
                <a:latin typeface="Paint Hand" pitchFamily="2" charset="0"/>
                <a:ea typeface="Paint Hand" pitchFamily="2" charset="0"/>
              </a:rPr>
              <a:t>chump</a:t>
            </a:r>
            <a:endParaRPr lang="en-US" sz="3200" dirty="0">
              <a:latin typeface="Paint Hand" pitchFamily="2" charset="0"/>
              <a:ea typeface="Paint Hand" pitchFamily="2" charset="0"/>
            </a:endParaRPr>
          </a:p>
        </p:txBody>
      </p:sp>
    </p:spTree>
    <p:extLst>
      <p:ext uri="{BB962C8B-B14F-4D97-AF65-F5344CB8AC3E}">
        <p14:creationId xmlns:p14="http://schemas.microsoft.com/office/powerpoint/2010/main" val="1669494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04800" y="76200"/>
            <a:ext cx="8534400" cy="1815882"/>
          </a:xfrm>
          <a:prstGeom prst="rect">
            <a:avLst/>
          </a:prstGeom>
          <a:solidFill>
            <a:srgbClr val="FFFFFF">
              <a:alpha val="69804"/>
            </a:srgbClr>
          </a:solidFill>
        </p:spPr>
        <p:txBody>
          <a:bodyPr wrap="square" rtlCol="0">
            <a:spAutoFit/>
          </a:bodyPr>
          <a:lstStyle/>
          <a:p>
            <a:pPr algn="ctr"/>
            <a:r>
              <a:rPr lang="en-US" sz="2800" b="1" dirty="0" smtClean="0"/>
              <a:t>Again David gathered all the choice men of Israel, thirty thousand . . . So they set the ark of God on a new cart, and brought it out of the house of Abinadab . . .</a:t>
            </a:r>
          </a:p>
          <a:p>
            <a:pPr algn="ctr"/>
            <a:r>
              <a:rPr lang="en-US" sz="2800" b="1" dirty="0" smtClean="0"/>
              <a:t>(2 Sam 6:1-3).</a:t>
            </a:r>
            <a:endParaRPr lang="en-US" sz="28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60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0" y="9292"/>
            <a:ext cx="9143999" cy="2246769"/>
          </a:xfrm>
          <a:prstGeom prst="rect">
            <a:avLst/>
          </a:prstGeom>
          <a:solidFill>
            <a:srgbClr val="FFFFFF">
              <a:alpha val="69804"/>
            </a:srgbClr>
          </a:solidFill>
        </p:spPr>
        <p:txBody>
          <a:bodyPr wrap="square" rtlCol="0">
            <a:spAutoFit/>
          </a:bodyPr>
          <a:lstStyle/>
          <a:p>
            <a:r>
              <a:rPr lang="en-US" sz="2800" b="1" dirty="0" smtClean="0"/>
              <a:t>And when they came to Nachon’s threshing floor, Uzzah put out his hand to the ark of God and took hold of it, for the oxen stumbled.  Then the anger of the Lord was aroused against Uzzah, and God struck him there for his error; and he died there by the ark of God.  (2 Sam 6:6-7).</a:t>
            </a:r>
            <a:endParaRPr lang="en-US" sz="2800" b="1" dirty="0"/>
          </a:p>
        </p:txBody>
      </p:sp>
    </p:spTree>
    <p:extLst>
      <p:ext uri="{BB962C8B-B14F-4D97-AF65-F5344CB8AC3E}">
        <p14:creationId xmlns:p14="http://schemas.microsoft.com/office/powerpoint/2010/main" val="3670517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0" y="3749457"/>
            <a:ext cx="9144000" cy="3108543"/>
          </a:xfrm>
          <a:prstGeom prst="rect">
            <a:avLst/>
          </a:prstGeom>
          <a:solidFill>
            <a:srgbClr val="FFFFFF">
              <a:alpha val="69804"/>
            </a:srgbClr>
          </a:solidFill>
        </p:spPr>
        <p:txBody>
          <a:bodyPr wrap="square" rtlCol="0">
            <a:spAutoFit/>
          </a:bodyPr>
          <a:lstStyle/>
          <a:p>
            <a:pPr algn="ctr"/>
            <a:r>
              <a:rPr lang="en-US" sz="2800" b="1" dirty="0" smtClean="0"/>
              <a:t>No one may carry the ark of God but the Levites, for the Lord has chosen them to carry the ark of God . . . So the priests and the Levites sanctified themselves to bring up the ark of the Lord God of Israel.  And the children of the Levites bore the ark of God on their shoulders, by its poles, as Moses had commanded according to the word of the Lord. </a:t>
            </a:r>
          </a:p>
          <a:p>
            <a:pPr algn="ctr"/>
            <a:r>
              <a:rPr lang="en-US" sz="2800" b="1" dirty="0" smtClean="0"/>
              <a:t>(1 Chron 15:2, 14-15).</a:t>
            </a:r>
            <a:endParaRPr lang="en-US" sz="2800" b="1" dirty="0"/>
          </a:p>
        </p:txBody>
      </p:sp>
    </p:spTree>
    <p:extLst>
      <p:ext uri="{BB962C8B-B14F-4D97-AF65-F5344CB8AC3E}">
        <p14:creationId xmlns:p14="http://schemas.microsoft.com/office/powerpoint/2010/main" val="2953553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1143000" y="4114800"/>
            <a:ext cx="6781800" cy="2677656"/>
          </a:xfrm>
          <a:prstGeom prst="rect">
            <a:avLst/>
          </a:prstGeom>
          <a:solidFill>
            <a:srgbClr val="FFFFFF">
              <a:alpha val="69804"/>
            </a:srgbClr>
          </a:solidFill>
        </p:spPr>
        <p:txBody>
          <a:bodyPr wrap="square" rtlCol="0">
            <a:spAutoFit/>
          </a:bodyPr>
          <a:lstStyle/>
          <a:p>
            <a:pPr algn="ctr"/>
            <a:r>
              <a:rPr lang="en-US" sz="2800" b="1" dirty="0" smtClean="0"/>
              <a:t>Then David danced before the Lord with all his might; and David was wearing a linen ephod.  So David and all the house of Israel brought up the ark of the Lord with shouting and with the sound of the trumpet.</a:t>
            </a:r>
          </a:p>
          <a:p>
            <a:pPr algn="ctr"/>
            <a:r>
              <a:rPr lang="en-US" sz="2800" b="1" dirty="0" smtClean="0"/>
              <a:t>(2 Sam 6:14-15).</a:t>
            </a:r>
            <a:endParaRPr lang="en-US" sz="2800" b="1" dirty="0"/>
          </a:p>
        </p:txBody>
      </p:sp>
    </p:spTree>
    <p:extLst>
      <p:ext uri="{BB962C8B-B14F-4D97-AF65-F5344CB8AC3E}">
        <p14:creationId xmlns:p14="http://schemas.microsoft.com/office/powerpoint/2010/main" val="51245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00" y="685800"/>
            <a:ext cx="6781800" cy="1384995"/>
          </a:xfrm>
          <a:prstGeom prst="rect">
            <a:avLst/>
          </a:prstGeom>
          <a:solidFill>
            <a:srgbClr val="FFFFFF">
              <a:alpha val="69804"/>
            </a:srgbClr>
          </a:solidFill>
        </p:spPr>
        <p:txBody>
          <a:bodyPr wrap="square" rtlCol="0">
            <a:spAutoFit/>
          </a:bodyPr>
          <a:lstStyle/>
          <a:p>
            <a:r>
              <a:rPr lang="en-US" sz="2800" b="1" dirty="0" smtClean="0"/>
              <a:t>Michal, Saul’s daughter, looked through a window and saw King David leaping and whirling before the </a:t>
            </a:r>
            <a:r>
              <a:rPr lang="en-US" sz="2800" b="1" cap="small" dirty="0" smtClean="0">
                <a:effectLst/>
              </a:rPr>
              <a:t>Lord</a:t>
            </a:r>
            <a:r>
              <a:rPr lang="en-US" sz="2800" b="1" dirty="0" smtClean="0"/>
              <a:t> . . . (2 Sam 6:16).</a:t>
            </a:r>
            <a:endParaRPr lang="en-US" sz="2800" b="1" dirty="0"/>
          </a:p>
        </p:txBody>
      </p:sp>
    </p:spTree>
    <p:extLst>
      <p:ext uri="{BB962C8B-B14F-4D97-AF65-F5344CB8AC3E}">
        <p14:creationId xmlns:p14="http://schemas.microsoft.com/office/powerpoint/2010/main" val="2084752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76200" y="2501205"/>
            <a:ext cx="6781800" cy="1384995"/>
          </a:xfrm>
          <a:prstGeom prst="rect">
            <a:avLst/>
          </a:prstGeom>
          <a:solidFill>
            <a:srgbClr val="FFFFFF">
              <a:alpha val="69804"/>
            </a:srgbClr>
          </a:solidFill>
        </p:spPr>
        <p:txBody>
          <a:bodyPr wrap="square" rtlCol="0">
            <a:spAutoFit/>
          </a:bodyPr>
          <a:lstStyle/>
          <a:p>
            <a:endParaRPr lang="en-US" sz="2800" b="1" dirty="0"/>
          </a:p>
          <a:p>
            <a:r>
              <a:rPr lang="en-US" sz="2800" b="1" dirty="0" smtClean="0"/>
              <a:t>Now Michal, Saul’s daughter, </a:t>
            </a:r>
            <a:r>
              <a:rPr lang="en-US" sz="2800" b="1" u="sng" dirty="0" smtClean="0">
                <a:ln>
                  <a:solidFill>
                    <a:srgbClr val="FF0000"/>
                  </a:solidFill>
                </a:ln>
                <a:effectLst>
                  <a:outerShdw blurRad="38100" dist="38100" dir="2700000" algn="tl">
                    <a:srgbClr val="000000">
                      <a:alpha val="43137"/>
                    </a:srgbClr>
                  </a:outerShdw>
                </a:effectLst>
              </a:rPr>
              <a:t>loved David</a:t>
            </a:r>
            <a:endParaRPr lang="en-US" sz="2800" b="1" dirty="0"/>
          </a:p>
          <a:p>
            <a:r>
              <a:rPr lang="en-US" sz="2800" b="1" dirty="0" smtClean="0"/>
              <a:t>(1 Sam 18:20.</a:t>
            </a:r>
            <a:endParaRPr lang="en-US" sz="2800" b="1" dirty="0"/>
          </a:p>
        </p:txBody>
      </p:sp>
      <p:sp>
        <p:nvSpPr>
          <p:cNvPr id="12" name="TextBox 11"/>
          <p:cNvSpPr txBox="1"/>
          <p:nvPr/>
        </p:nvSpPr>
        <p:spPr>
          <a:xfrm>
            <a:off x="76200" y="685800"/>
            <a:ext cx="6781800" cy="1815882"/>
          </a:xfrm>
          <a:prstGeom prst="rect">
            <a:avLst/>
          </a:prstGeom>
          <a:solidFill>
            <a:srgbClr val="FFFFFF">
              <a:alpha val="69804"/>
            </a:srgbClr>
          </a:solidFill>
        </p:spPr>
        <p:txBody>
          <a:bodyPr wrap="square" rtlCol="0">
            <a:spAutoFit/>
          </a:bodyPr>
          <a:lstStyle/>
          <a:p>
            <a:r>
              <a:rPr lang="en-US" sz="2800" b="1" dirty="0" smtClean="0"/>
              <a:t>Michal, Saul’s daughter, looked through a window and saw King David leaping and whirling before the </a:t>
            </a:r>
            <a:r>
              <a:rPr lang="en-US" sz="2800" b="1" cap="small" dirty="0" smtClean="0">
                <a:effectLst/>
              </a:rPr>
              <a:t>Lord</a:t>
            </a:r>
            <a:r>
              <a:rPr lang="en-US" sz="2800" b="1" dirty="0" smtClean="0"/>
              <a:t>; and </a:t>
            </a:r>
            <a:r>
              <a:rPr lang="en-US" sz="2800" b="1" u="sng" dirty="0" smtClean="0">
                <a:ln>
                  <a:solidFill>
                    <a:srgbClr val="FF0000"/>
                  </a:solidFill>
                </a:ln>
                <a:effectLst>
                  <a:outerShdw blurRad="38100" dist="38100" dir="2700000" algn="tl">
                    <a:srgbClr val="000000">
                      <a:alpha val="43137"/>
                    </a:srgbClr>
                  </a:outerShdw>
                </a:effectLst>
              </a:rPr>
              <a:t>she despised him in her heart</a:t>
            </a:r>
            <a:r>
              <a:rPr lang="en-US" sz="2800" b="1" dirty="0" smtClean="0"/>
              <a:t> . . . (2 Sam 6:16).</a:t>
            </a:r>
          </a:p>
        </p:txBody>
      </p:sp>
      <p:sp>
        <p:nvSpPr>
          <p:cNvPr id="13" name="Oval 12"/>
          <p:cNvSpPr/>
          <p:nvPr/>
        </p:nvSpPr>
        <p:spPr>
          <a:xfrm>
            <a:off x="6934200" y="182671"/>
            <a:ext cx="1905000" cy="2057400"/>
          </a:xfrm>
          <a:prstGeom prst="ellipse">
            <a:avLst/>
          </a:prstGeom>
          <a:noFill/>
          <a:ln>
            <a:solidFill>
              <a:schemeClr val="bg1"/>
            </a:solidFill>
          </a:ln>
          <a:effectLst>
            <a:glow rad="1524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V="1">
            <a:off x="5045926" y="2007218"/>
            <a:ext cx="457200" cy="1040781"/>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73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3000"/>
                                        <p:tgtEl>
                                          <p:spTgt spid="14"/>
                                        </p:tgtEl>
                                      </p:cBhvr>
                                    </p:animEffect>
                                  </p:childTnLst>
                                </p:cTn>
                              </p:par>
                            </p:childTnLst>
                          </p:cTn>
                        </p:par>
                        <p:par>
                          <p:cTn id="12" fill="hold">
                            <p:stCondLst>
                              <p:cond delay="5000"/>
                            </p:stCondLst>
                            <p:childTnLst>
                              <p:par>
                                <p:cTn id="13" presetID="27" presetClass="emph" presetSubtype="0" repeatCount="indefinite" fill="remove" grpId="1" nodeType="afterEffect">
                                  <p:stCondLst>
                                    <p:cond delay="0"/>
                                  </p:stCondLst>
                                  <p:childTnLst>
                                    <p:animClr clrSpc="rgb" dir="cw">
                                      <p:cBhvr override="childStyle">
                                        <p:cTn id="14" dur="1000" autoRev="1" fill="remove"/>
                                        <p:tgtEl>
                                          <p:spTgt spid="14"/>
                                        </p:tgtEl>
                                        <p:attrNameLst>
                                          <p:attrName>style.color</p:attrName>
                                        </p:attrNameLst>
                                      </p:cBhvr>
                                      <p:to>
                                        <a:schemeClr val="bg1"/>
                                      </p:to>
                                    </p:animClr>
                                    <p:animClr clrSpc="rgb" dir="cw">
                                      <p:cBhvr>
                                        <p:cTn id="15" dur="1000" autoRev="1" fill="remove"/>
                                        <p:tgtEl>
                                          <p:spTgt spid="14"/>
                                        </p:tgtEl>
                                        <p:attrNameLst>
                                          <p:attrName>fillcolor</p:attrName>
                                        </p:attrNameLst>
                                      </p:cBhvr>
                                      <p:to>
                                        <a:schemeClr val="bg1"/>
                                      </p:to>
                                    </p:animClr>
                                    <p:set>
                                      <p:cBhvr>
                                        <p:cTn id="16" dur="1000" autoRev="1" fill="remove"/>
                                        <p:tgtEl>
                                          <p:spTgt spid="14"/>
                                        </p:tgtEl>
                                        <p:attrNameLst>
                                          <p:attrName>fill.type</p:attrName>
                                        </p:attrNameLst>
                                      </p:cBhvr>
                                      <p:to>
                                        <p:strVal val="solid"/>
                                      </p:to>
                                    </p:set>
                                    <p:set>
                                      <p:cBhvr>
                                        <p:cTn id="17" dur="100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813</Words>
  <Application>Microsoft Office PowerPoint</Application>
  <PresentationFormat>On-screen Show (4:3)</PresentationFormat>
  <Paragraphs>73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Monotype Corsiva</vt:lpstr>
      <vt:lpstr>Calibri</vt:lpstr>
      <vt:lpstr>Copperplate Gothic Light</vt:lpstr>
      <vt:lpstr>Paint Hand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27</cp:revision>
  <dcterms:created xsi:type="dcterms:W3CDTF">2014-01-22T14:02:38Z</dcterms:created>
  <dcterms:modified xsi:type="dcterms:W3CDTF">2014-01-26T16:27:12Z</dcterms:modified>
</cp:coreProperties>
</file>